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with the hook: getting the offer is only step one. Day one of a new job is paperwork day. Meet Jordan Ellis, a high school senior starting as a stocker at Brightway Grocery. By the end of this capstone lesson students will complete a full onboarding simulation - the same steps Jordan does - so they walk into their own first job knowing exactly what to 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four targets aloud. Tell students the activity puts them in Jordan Ellis's shoes on day one: read a real I-9, complete a W-4, set up direct deposit with bank numbers, and pack the right first-day documents. This pulls together everything from Unit 1 into one onboarding run-through.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Define onboarding as the paperwork and steps that make you an official employee, completed on your first days before your first paycheck. Introduce the four onboarding pieces: I-9 (can you work), W-4 (how to tax you), direct deposit (how to pay you), and first-day documents (what to bring). Jordan Ellis is the running example all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Define Form I-9 (Employment Eligibility Verification) and work eligibility (legally allowed to work in the U.S.). Stress the two sections: the EMPLOYEE completes Section 1 (attestation); the EMPLOYER completes Section 2 after reviewing documents. Acceptable documents = List A alone, OR List B (identity) + List C (work authorization). Jordan does Section 1; Brightway does Section 2. The next slide shows the real form.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Display the official USCIS Form I-9. Walk students to Section 1 (Employee Information and Attestation - the part Jordan completes) and Section 2 (Employer Review and Verification - the part Brightway completes). Point out the List A / List B / List C document columns. Tell students they will read this same form in Activity Part 3.
Reference labels (point to these chart features when teaching): Section 1: employee; Section 2: employer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Quick recall of the W-4 from earlier in the unit (TK_03). Form W-4 tells the employer how much federal income tax to withhold. Completed during onboarding alongside the I-9. Steps 1 and 5 are required for everyone (personal info + filing status, and signature). A matching W-4 means the right withholding and no tax-time surprises. Keep this brief - it is recall, and students complete a W-4 in Activity Part 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Define direct deposit: an electronic transfer that sends pay straight into your bank account automatically, faster and safer than a paper check. To set it up payroll needs two numbers: the routing number (9 digits, identifies the bank) and the account number (identifies your account). Both are on a check (or a voided check) or in the bank app. Jordan sets this up so the Brightway paycheck arrives automatically.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First-day documents = what you bring so you can finish onboarding in one visit. The I-9 drives the list: a List B photo ID (driver's license/state ID) plus a List C document (Social Security card), OR one List A document (passport). Plus bank routing and account numbers for direct deposit, and personal info (address, SSN, emergency contact) for the W-4. Forgetting documents means a second trip and a delayed start.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Define workplace expectations: the basic standards a new employee is expected to meet. The big four for a first job: show up on time (reliability), dress for the job (dress code/uniform), follow the rules (safety, breaks, phones), and communicate (tell your supervisor early, ask questions). These keep the job you just onboarded into. Keep it practical and encouraging.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Tie the whole lesson together as a three-step onboarding sequence: (1) prove work eligibility with the I-9, (2) set taxes (W-4) and pay (direct deposit), (3) bring first-day documents and meet workplace expectations. This is exactly the simulation students complete in the activity for Jordan Ellis and then for themselves. The order matters: you cannot be put to work until the I-9 is done.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each takeaway and tie it to the activity. T1 (onboarding) -&gt; Parts 1-2 vocabulary + the simulation. T2/T3 (I-9) -&gt; Part 3 reading the real I-9. T4 (direct deposit) + W-4 -&gt; Part 4. T5 (first-day docs + expectations) -&gt; Part 5 plan. The activity has students complete a full onboarding for Jordan and then build their own onboarding checklist. This is the Unit 1 capstone - everything from paychecks to the W-4 comes together 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Your First Job: Onboarding, I-9 &amp; Direct Deposit</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After a job offer, finish onboarding: I-9, W-4, direct deposit, and first-day documents.</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993267"/>
          </a:xfrm>
          <a:prstGeom prst="rect">
            <a:avLst/>
          </a:prstGeom>
          <a:solidFill>
            <a:srgbClr val="FFFFFF"/>
          </a:solidFill>
          <a:ln w="12700">
            <a:solidFill>
              <a:srgbClr val="F2F2F2"/>
            </a:solidFill>
            <a:prstDash val="solid"/>
          </a:ln>
        </p:spPr>
      </p:sp>
      <p:sp>
        <p:nvSpPr>
          <p:cNvPr id="6" name="Shape 4"/>
          <p:cNvSpPr/>
          <p:nvPr/>
        </p:nvSpPr>
        <p:spPr>
          <a:xfrm>
            <a:off x="438912" y="1017841"/>
            <a:ext cx="365760" cy="365760"/>
          </a:xfrm>
          <a:prstGeom prst="ellipse">
            <a:avLst/>
          </a:prstGeom>
          <a:solidFill>
            <a:srgbClr val="145F58"/>
          </a:solidFill>
          <a:ln w="12700">
            <a:solidFill>
              <a:srgbClr val="145F58"/>
            </a:solidFill>
            <a:prstDash val="solid"/>
          </a:ln>
        </p:spPr>
      </p:sp>
      <p:sp>
        <p:nvSpPr>
          <p:cNvPr id="7" name="Text 5"/>
          <p:cNvSpPr/>
          <p:nvPr/>
        </p:nvSpPr>
        <p:spPr>
          <a:xfrm>
            <a:off x="438912" y="1017841"/>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Identify the paperwork and steps required to start a new job</a:t>
            </a:r>
            <a:endParaRPr lang="en-US" sz="1800" dirty="0"/>
          </a:p>
        </p:txBody>
      </p:sp>
      <p:sp>
        <p:nvSpPr>
          <p:cNvPr id="9" name="Shape 7"/>
          <p:cNvSpPr/>
          <p:nvPr/>
        </p:nvSpPr>
        <p:spPr>
          <a:xfrm>
            <a:off x="274320" y="1761363"/>
            <a:ext cx="8595360" cy="993267"/>
          </a:xfrm>
          <a:prstGeom prst="rect">
            <a:avLst/>
          </a:prstGeom>
          <a:solidFill>
            <a:srgbClr val="FFFFFF"/>
          </a:solidFill>
          <a:ln w="12700">
            <a:solidFill>
              <a:srgbClr val="F2F2F2"/>
            </a:solidFill>
            <a:prstDash val="solid"/>
          </a:ln>
        </p:spPr>
      </p:sp>
      <p:sp>
        <p:nvSpPr>
          <p:cNvPr id="10" name="Shape 8"/>
          <p:cNvSpPr/>
          <p:nvPr/>
        </p:nvSpPr>
        <p:spPr>
          <a:xfrm>
            <a:off x="438912" y="2075117"/>
            <a:ext cx="365760" cy="365760"/>
          </a:xfrm>
          <a:prstGeom prst="ellipse">
            <a:avLst/>
          </a:prstGeom>
          <a:solidFill>
            <a:srgbClr val="145F58"/>
          </a:solidFill>
          <a:ln w="12700">
            <a:solidFill>
              <a:srgbClr val="145F58"/>
            </a:solidFill>
            <a:prstDash val="solid"/>
          </a:ln>
        </p:spPr>
      </p:sp>
      <p:sp>
        <p:nvSpPr>
          <p:cNvPr id="11" name="Text 9"/>
          <p:cNvSpPr/>
          <p:nvPr/>
        </p:nvSpPr>
        <p:spPr>
          <a:xfrm>
            <a:off x="438912" y="2075117"/>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176136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what the I-9 verifies and which documents prove work eligibility</a:t>
            </a:r>
            <a:endParaRPr lang="en-US" sz="1800" dirty="0"/>
          </a:p>
        </p:txBody>
      </p:sp>
      <p:sp>
        <p:nvSpPr>
          <p:cNvPr id="13" name="Shape 11"/>
          <p:cNvSpPr/>
          <p:nvPr/>
        </p:nvSpPr>
        <p:spPr>
          <a:xfrm>
            <a:off x="274320" y="2818638"/>
            <a:ext cx="8595360" cy="993267"/>
          </a:xfrm>
          <a:prstGeom prst="rect">
            <a:avLst/>
          </a:prstGeom>
          <a:solidFill>
            <a:srgbClr val="FFFFFF"/>
          </a:solidFill>
          <a:ln w="12700">
            <a:solidFill>
              <a:srgbClr val="F2F2F2"/>
            </a:solidFill>
            <a:prstDash val="solid"/>
          </a:ln>
        </p:spPr>
      </p:sp>
      <p:sp>
        <p:nvSpPr>
          <p:cNvPr id="14" name="Shape 12"/>
          <p:cNvSpPr/>
          <p:nvPr/>
        </p:nvSpPr>
        <p:spPr>
          <a:xfrm>
            <a:off x="438912" y="3132392"/>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3132392"/>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281863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Set up direct deposit using a routing number and account number</a:t>
            </a:r>
            <a:endParaRPr lang="en-US" sz="1800" dirty="0"/>
          </a:p>
        </p:txBody>
      </p:sp>
      <p:sp>
        <p:nvSpPr>
          <p:cNvPr id="17" name="Shape 15"/>
          <p:cNvSpPr/>
          <p:nvPr/>
        </p:nvSpPr>
        <p:spPr>
          <a:xfrm>
            <a:off x="274320" y="3875913"/>
            <a:ext cx="8595360" cy="993267"/>
          </a:xfrm>
          <a:prstGeom prst="rect">
            <a:avLst/>
          </a:prstGeom>
          <a:solidFill>
            <a:srgbClr val="FFFFFF"/>
          </a:solidFill>
          <a:ln w="12700">
            <a:solidFill>
              <a:srgbClr val="F2F2F2"/>
            </a:solidFill>
            <a:prstDash val="solid"/>
          </a:ln>
        </p:spPr>
      </p:sp>
      <p:sp>
        <p:nvSpPr>
          <p:cNvPr id="18" name="Shape 16"/>
          <p:cNvSpPr/>
          <p:nvPr/>
        </p:nvSpPr>
        <p:spPr>
          <a:xfrm>
            <a:off x="438912" y="4189666"/>
            <a:ext cx="365760" cy="365760"/>
          </a:xfrm>
          <a:prstGeom prst="ellipse">
            <a:avLst/>
          </a:prstGeom>
          <a:solidFill>
            <a:srgbClr val="145F58"/>
          </a:solidFill>
          <a:ln w="12700">
            <a:solidFill>
              <a:srgbClr val="145F58"/>
            </a:solidFill>
            <a:prstDash val="solid"/>
          </a:ln>
        </p:spPr>
      </p:sp>
      <p:sp>
        <p:nvSpPr>
          <p:cNvPr id="19" name="Text 17"/>
          <p:cNvSpPr/>
          <p:nvPr/>
        </p:nvSpPr>
        <p:spPr>
          <a:xfrm>
            <a:off x="438912" y="4189666"/>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0" name="mllp_textfit_body"/>
          <p:cNvSpPr/>
          <p:nvPr/>
        </p:nvSpPr>
        <p:spPr>
          <a:xfrm>
            <a:off x="941832" y="387591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Assemble first-day documents and meet basic workplace expectations</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You Got the Job - Now What?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Onboarding Is Day One</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ONBOARDING makes you an official employee.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It happens before your first paycheck.</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You prove eligibility, set taxes, and set up pay.</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Meet Jordan Ellis</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Jordan starts as a Brightway Grocery stocker.</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Jordan completes the I-9 and W-4.</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DIRECT DEPOSIT sends pay to the bank.</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600" dirty="0">
                <a:solidFill>
                  <a:srgbClr val="1B2A4A"/>
                </a:solidFill>
                <a:latin typeface="Arial" pitchFamily="34" charset="0"/>
                <a:ea typeface="Arial" pitchFamily="34" charset="-122"/>
                <a:cs typeface="Arial" pitchFamily="34" charset="-120"/>
              </a:rPr>
              <a:t>Key Concept: Onboarding makes you an employee before your first paycheck.</a:t>
            </a:r>
            <a:endParaRPr lang="en-US" sz="16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I-9 and Work Eligibility</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2773680" cy="3515868"/>
          </a:xfrm>
          <a:prstGeom prst="rect">
            <a:avLst/>
          </a:prstGeom>
          <a:solidFill>
            <a:srgbClr val="F0FAF8"/>
          </a:solidFill>
          <a:ln w="12700">
            <a:solidFill>
              <a:srgbClr val="DDDDDD"/>
            </a:solidFill>
            <a:prstDash val="solid"/>
          </a:ln>
        </p:spPr>
      </p:sp>
      <p:sp>
        <p:nvSpPr>
          <p:cNvPr id="6" name="Shape 4"/>
          <p:cNvSpPr/>
          <p:nvPr/>
        </p:nvSpPr>
        <p:spPr>
          <a:xfrm>
            <a:off x="274320" y="731520"/>
            <a:ext cx="2773680" cy="438912"/>
          </a:xfrm>
          <a:prstGeom prst="rect">
            <a:avLst/>
          </a:prstGeom>
          <a:solidFill>
            <a:srgbClr val="2A9D8F"/>
          </a:solidFill>
          <a:ln w="12700">
            <a:solidFill>
              <a:srgbClr val="2A9D8F"/>
            </a:solidFill>
            <a:prstDash val="solid"/>
          </a:ln>
        </p:spPr>
      </p:sp>
      <p:sp>
        <p:nvSpPr>
          <p:cNvPr id="7" name="Text 5"/>
          <p:cNvSpPr/>
          <p:nvPr/>
        </p:nvSpPr>
        <p:spPr>
          <a:xfrm>
            <a:off x="274320" y="731520"/>
            <a:ext cx="2773680" cy="438912"/>
          </a:xfrm>
          <a:prstGeom prst="rect">
            <a:avLst/>
          </a:prstGeom>
          <a:noFill/>
          <a:ln/>
        </p:spPr>
        <p:txBody>
          <a:bodyPr wrap="square" lIns="0" tIns="0" rIns="0" bIns="0" rtlCol="0" anchor="ctr"/>
          <a:lstStyle/>
          <a:p>
            <a:pPr algn="ctr" indent="0" marL="0">
              <a:buNone/>
            </a:pPr>
            <a:r>
              <a:rPr lang="en-US" sz="1500" b="1" dirty="0">
                <a:solidFill>
                  <a:srgbClr val="1B2A4A"/>
                </a:solidFill>
                <a:latin typeface="Trebuchet MS" pitchFamily="34" charset="0"/>
                <a:ea typeface="Trebuchet MS" pitchFamily="34" charset="-122"/>
                <a:cs typeface="Trebuchet MS" pitchFamily="34" charset="-120"/>
              </a:rPr>
              <a:t>What the I-9 Proves</a:t>
            </a:r>
            <a:endParaRPr lang="en-US" sz="1500" dirty="0"/>
          </a:p>
        </p:txBody>
      </p:sp>
      <p:sp>
        <p:nvSpPr>
          <p:cNvPr id="8" name="bounded_body"/>
          <p:cNvSpPr/>
          <p:nvPr/>
        </p:nvSpPr>
        <p:spPr>
          <a:xfrm>
            <a:off x="365760" y="1261872"/>
            <a:ext cx="2590800" cy="2939796"/>
          </a:xfrm>
          <a:prstGeom prst="rect">
            <a:avLst/>
          </a:prstGeom>
          <a:noFill/>
          <a:ln/>
        </p:spPr>
        <p:txBody>
          <a:bodyPr wrap="square" rtlCol="0" anchor="t"/>
          <a:lstStyle/>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FORM I-9 verifies work eligibility.</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WORK ELIGIBILITY means you can legally work.</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Every new hire in the U.S. completes one.</a:t>
            </a:r>
            <a:endParaRPr lang="en-US" sz="1800" dirty="0"/>
          </a:p>
        </p:txBody>
      </p:sp>
      <p:sp>
        <p:nvSpPr>
          <p:cNvPr id="9" name="Shape 7"/>
          <p:cNvSpPr/>
          <p:nvPr/>
        </p:nvSpPr>
        <p:spPr>
          <a:xfrm>
            <a:off x="3185160" y="731520"/>
            <a:ext cx="2773680" cy="3515868"/>
          </a:xfrm>
          <a:prstGeom prst="rect">
            <a:avLst/>
          </a:prstGeom>
          <a:solidFill>
            <a:srgbClr val="E8EDF4"/>
          </a:solidFill>
          <a:ln w="12700">
            <a:solidFill>
              <a:srgbClr val="DDDDDD"/>
            </a:solidFill>
            <a:prstDash val="solid"/>
          </a:ln>
        </p:spPr>
      </p:sp>
      <p:sp>
        <p:nvSpPr>
          <p:cNvPr id="10" name="Shape 8"/>
          <p:cNvSpPr/>
          <p:nvPr/>
        </p:nvSpPr>
        <p:spPr>
          <a:xfrm>
            <a:off x="3185160" y="731520"/>
            <a:ext cx="2773680" cy="438912"/>
          </a:xfrm>
          <a:prstGeom prst="rect">
            <a:avLst/>
          </a:prstGeom>
          <a:solidFill>
            <a:srgbClr val="1B2A4A"/>
          </a:solidFill>
          <a:ln w="12700">
            <a:solidFill>
              <a:srgbClr val="1B2A4A"/>
            </a:solidFill>
            <a:prstDash val="solid"/>
          </a:ln>
        </p:spPr>
      </p:sp>
      <p:sp>
        <p:nvSpPr>
          <p:cNvPr id="11" name="Text 9"/>
          <p:cNvSpPr/>
          <p:nvPr/>
        </p:nvSpPr>
        <p:spPr>
          <a:xfrm>
            <a:off x="3185160" y="731520"/>
            <a:ext cx="2773680"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Trebuchet MS" pitchFamily="34" charset="0"/>
                <a:ea typeface="Trebuchet MS" pitchFamily="34" charset="-122"/>
                <a:cs typeface="Trebuchet MS" pitchFamily="34" charset="-120"/>
              </a:rPr>
              <a:t>Who Fills Out What</a:t>
            </a:r>
            <a:endParaRPr lang="en-US" sz="1500" dirty="0"/>
          </a:p>
        </p:txBody>
      </p:sp>
      <p:sp>
        <p:nvSpPr>
          <p:cNvPr id="12" name="bounded_body"/>
          <p:cNvSpPr/>
          <p:nvPr/>
        </p:nvSpPr>
        <p:spPr>
          <a:xfrm>
            <a:off x="3276600" y="1261872"/>
            <a:ext cx="2590800" cy="2939796"/>
          </a:xfrm>
          <a:prstGeom prst="rect">
            <a:avLst/>
          </a:prstGeom>
          <a:noFill/>
          <a:ln/>
        </p:spPr>
        <p:txBody>
          <a:bodyPr wrap="square" rtlCol="0" anchor="t"/>
          <a:lstStyle/>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The employee completes SECTION 1.</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The EMPLOYER reviews documents and completes SECTION 2.</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Section 1 is your work-eligibility attestation.</a:t>
            </a:r>
            <a:endParaRPr lang="en-US" sz="1800" dirty="0"/>
          </a:p>
        </p:txBody>
      </p:sp>
      <p:sp>
        <p:nvSpPr>
          <p:cNvPr id="13" name="Shape 11"/>
          <p:cNvSpPr/>
          <p:nvPr/>
        </p:nvSpPr>
        <p:spPr>
          <a:xfrm>
            <a:off x="6096000" y="731520"/>
            <a:ext cx="2773680" cy="3515868"/>
          </a:xfrm>
          <a:prstGeom prst="rect">
            <a:avLst/>
          </a:prstGeom>
          <a:solidFill>
            <a:srgbClr val="FFF8F6"/>
          </a:solidFill>
          <a:ln w="12700">
            <a:solidFill>
              <a:srgbClr val="DDDDDD"/>
            </a:solidFill>
            <a:prstDash val="solid"/>
          </a:ln>
        </p:spPr>
      </p:sp>
      <p:sp>
        <p:nvSpPr>
          <p:cNvPr id="14" name="Shape 12"/>
          <p:cNvSpPr/>
          <p:nvPr/>
        </p:nvSpPr>
        <p:spPr>
          <a:xfrm>
            <a:off x="6096000" y="731520"/>
            <a:ext cx="2773680" cy="438912"/>
          </a:xfrm>
          <a:prstGeom prst="rect">
            <a:avLst/>
          </a:prstGeom>
          <a:solidFill>
            <a:srgbClr val="E8735A"/>
          </a:solidFill>
          <a:ln w="12700">
            <a:solidFill>
              <a:srgbClr val="E8735A"/>
            </a:solidFill>
            <a:prstDash val="solid"/>
          </a:ln>
        </p:spPr>
      </p:sp>
      <p:sp>
        <p:nvSpPr>
          <p:cNvPr id="15" name="Text 13"/>
          <p:cNvSpPr/>
          <p:nvPr/>
        </p:nvSpPr>
        <p:spPr>
          <a:xfrm>
            <a:off x="6096000" y="731520"/>
            <a:ext cx="2773680" cy="438912"/>
          </a:xfrm>
          <a:prstGeom prst="rect">
            <a:avLst/>
          </a:prstGeom>
          <a:noFill/>
          <a:ln/>
        </p:spPr>
        <p:txBody>
          <a:bodyPr wrap="square" lIns="0" tIns="0" rIns="0" bIns="0" rtlCol="0" anchor="ctr"/>
          <a:lstStyle/>
          <a:p>
            <a:pPr algn="ctr" indent="0" marL="0">
              <a:buNone/>
            </a:pPr>
            <a:r>
              <a:rPr lang="en-US" sz="1500" b="1" dirty="0">
                <a:solidFill>
                  <a:srgbClr val="1B2A4A"/>
                </a:solidFill>
                <a:latin typeface="Trebuchet MS" pitchFamily="34" charset="0"/>
                <a:ea typeface="Trebuchet MS" pitchFamily="34" charset="-122"/>
                <a:cs typeface="Trebuchet MS" pitchFamily="34" charset="-120"/>
              </a:rPr>
              <a:t>Acceptable Documents</a:t>
            </a:r>
            <a:endParaRPr lang="en-US" sz="1500" dirty="0"/>
          </a:p>
        </p:txBody>
      </p:sp>
      <p:sp>
        <p:nvSpPr>
          <p:cNvPr id="16" name="bounded_body"/>
          <p:cNvSpPr/>
          <p:nvPr/>
        </p:nvSpPr>
        <p:spPr>
          <a:xfrm>
            <a:off x="6187440" y="1261872"/>
            <a:ext cx="2590800" cy="2939796"/>
          </a:xfrm>
          <a:prstGeom prst="rect">
            <a:avLst/>
          </a:prstGeom>
          <a:noFill/>
          <a:ln/>
        </p:spPr>
        <p:txBody>
          <a:bodyPr wrap="square" rtlCol="0" anchor="t"/>
          <a:lstStyle/>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Documents prove identity and work authorization.</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List A, such as a passport, proves both.</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Or use a List B ID plus a List C card.</a:t>
            </a:r>
            <a:endParaRPr lang="en-US" sz="1800" dirty="0"/>
          </a:p>
        </p:txBody>
      </p:sp>
      <p:sp>
        <p:nvSpPr>
          <p:cNvPr id="17" name="Shape 15"/>
          <p:cNvSpPr/>
          <p:nvPr/>
        </p:nvSpPr>
        <p:spPr>
          <a:xfrm>
            <a:off x="274320" y="4302252"/>
            <a:ext cx="8595360" cy="512064"/>
          </a:xfrm>
          <a:prstGeom prst="rect">
            <a:avLst/>
          </a:prstGeom>
          <a:solidFill>
            <a:srgbClr val="FFF8F6"/>
          </a:solidFill>
          <a:ln w="12700">
            <a:solidFill>
              <a:srgbClr val="E8735A"/>
            </a:solidFill>
            <a:prstDash val="solid"/>
          </a:ln>
        </p:spPr>
      </p:sp>
      <p:sp>
        <p:nvSpPr>
          <p:cNvPr id="18" name="Shape 16"/>
          <p:cNvSpPr/>
          <p:nvPr/>
        </p:nvSpPr>
        <p:spPr>
          <a:xfrm>
            <a:off x="274320" y="4302252"/>
            <a:ext cx="64008" cy="512064"/>
          </a:xfrm>
          <a:prstGeom prst="rect">
            <a:avLst/>
          </a:prstGeom>
          <a:solidFill>
            <a:srgbClr val="E8735A"/>
          </a:solidFill>
          <a:ln w="12700">
            <a:solidFill>
              <a:srgbClr val="E8735A"/>
            </a:solidFill>
            <a:prstDash val="solid"/>
          </a:ln>
        </p:spPr>
      </p:sp>
      <p:sp>
        <p:nvSpPr>
          <p:cNvPr id="19" name="bounded_callout"/>
          <p:cNvSpPr/>
          <p:nvPr/>
        </p:nvSpPr>
        <p:spPr>
          <a:xfrm>
            <a:off x="457200" y="4347972"/>
            <a:ext cx="8394192" cy="420624"/>
          </a:xfrm>
          <a:prstGeom prst="rect">
            <a:avLst/>
          </a:prstGeom>
          <a:noFill/>
          <a:ln/>
        </p:spPr>
        <p:txBody>
          <a:bodyPr wrap="square" rtlCol="0" anchor="ctr"/>
          <a:lstStyle/>
          <a:p>
            <a:pPr indent="0" marL="0">
              <a:buNone/>
            </a:pPr>
            <a:r>
              <a:rPr lang="en-US" sz="1550" dirty="0">
                <a:solidFill>
                  <a:srgbClr val="1B2A4A"/>
                </a:solidFill>
                <a:latin typeface="Arial" pitchFamily="34" charset="0"/>
                <a:ea typeface="Arial" pitchFamily="34" charset="-122"/>
                <a:cs typeface="Arial" pitchFamily="34" charset="-120"/>
              </a:rPr>
              <a:t>Key Concept: I-9 - employee Section 1; employer Section 2; List A or List B + C.</a:t>
            </a:r>
            <a:endParaRPr lang="en-US" sz="15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Note: The Official USCIS Form I-9</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Page 1 of the official USCIS Form I-9, Employment Eligibility Verification. The form is titled Form I-9 and divided into Section 1, Employee Information and Attestation, which the new hire completes to attest they are eligible to work in the United States, and Section 2, Employer Review and Verification, which the employer completes after reviewing the worker's documents. The form lists acceptable documents in three columns: List A documents that prove both identity and work authorization, List B identity documents, and List C work-authorization documents, with signature and date lines for both the employee and the employer.">    </p:cNvPr>
          <p:cNvPicPr>
            <a:picLocks noChangeAspect="1"/>
          </p:cNvPicPr>
          <p:nvPr/>
        </p:nvPicPr>
        <p:blipFill>
          <a:blip r:embed="rId1"/>
          <a:stretch>
            <a:fillRect/>
          </a:stretch>
        </p:blipFill>
        <p:spPr>
          <a:xfrm>
            <a:off x="3202998" y="795528"/>
            <a:ext cx="2738005"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The official one-page USCIS Form I-9 (public domain, uscis.gov).</a:t>
            </a:r>
            <a:endParaRPr lang="en-US" sz="1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W-4 (Quick Recall)</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What the W-4 does</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FORM W-4 tells your employer how much federal income tax to withhold from each paycheck</a:t>
            </a:r>
            <a:endParaRPr lang="en-US" sz="17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When you complete it</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You complete the W-4 during onboarding, right alongside the I-9, before your first paycheck</a:t>
            </a:r>
            <a:endParaRPr lang="en-US" sz="17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What you fill in</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Step 1 is your name, address, Social Security number, and filing status; Step 5 is your signature - those two steps are required for everyone</a:t>
            </a:r>
            <a:endParaRPr lang="en-US" sz="155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Why it matters</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650" dirty="0">
                <a:solidFill>
                  <a:srgbClr val="333333"/>
                </a:solidFill>
                <a:latin typeface="Arial" pitchFamily="34" charset="0"/>
                <a:ea typeface="Arial" pitchFamily="34" charset="-122"/>
                <a:cs typeface="Arial" pitchFamily="34" charset="-120"/>
              </a:rPr>
              <a:t>A W-4 that matches your situation means the right amount is withheld - not too much, not too little - so there are no surprises at tax time</a:t>
            </a:r>
            <a:endParaRPr lang="en-US" sz="165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Remember: The W-4 sets your federal income tax WITHHOLDING. The I-9 proves you can work; the W-4 sets how you are taxed.</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Setting Up Direct Deposit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What Direct Deposit Is</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DIRECT DEPOSIT sends your pay straight into your bank account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It is automatic - no paper check to cash or lose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Pay usually arrives 1-2 days faster than a paper check</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Most employers now require or strongly prefer it</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The Two Numbers You Need</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Your ROUTING NUMBER is the nine-digit number that identifies your bank</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Your ACCOUNT NUMBER identifies your specific account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Find both on a check or in your bank's app</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Give both to payroll so your paycheck lands automatically</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DIRECT DEPOSIT needs two numbers - your ROUTING NUMBER (your bank) and your ACCOUNT NUMBER (your account).</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First-Day Documents Checklist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A photo ID</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Bring a government photo ID such as a driver's license or state ID - it is your List B identity document for the I-9</a:t>
            </a:r>
            <a:endParaRPr lang="en-US" sz="17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Proof of work authorization</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Bring a Social Security card (List C) as work authorization, or one passport (List A) for both</a:t>
            </a:r>
            <a:endParaRPr lang="en-US" sz="17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Your bank numbers</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Bring your routing number and account number (a voided check works) so you can set up DIRECT DEPOSIT</a:t>
            </a:r>
            <a:endParaRPr lang="en-US" sz="175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Personal information</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Know your address, Social Security number, and an emergency contact for the W-4 and other onboarding forms</a:t>
            </a:r>
            <a:endParaRPr lang="en-US" sz="175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Remember: Pack your FIRST-DAY DOCUMENTS - a photo ID, proof of work authorization, and your bank numbers - so you finish in one trip.</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Workplace Expectations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Show up on time</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WORKPLACE EXPECTATIONS start with reliability - arriving on time and ready for every shift is the number one thing a new employee can control</a:t>
            </a:r>
            <a:endParaRPr lang="en-US" sz="15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Dress for the job</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Follow the dress code or uniform rules; looking the part shows you take the job seriously</a:t>
            </a:r>
            <a:endParaRPr lang="en-US" sz="18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Follow the rules</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Learn and follow your employer's policies - safety rules, break rules, and phone rules - from your first shift</a:t>
            </a:r>
            <a:endParaRPr lang="en-US" sz="155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Communicate</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Tell your supervisor early if you will be late or absent, and ask questions when you are unsure instead of guessing</a:t>
            </a:r>
            <a:endParaRPr lang="en-US" sz="155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Did You Know? WORKPLACE EXPECTATIONS - on time, dressed right, following rules, communicating - are how a new hire keeps the job.</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Simulate: Complete the Onboarding</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2773680" cy="3515868"/>
          </a:xfrm>
          <a:prstGeom prst="rect">
            <a:avLst/>
          </a:prstGeom>
          <a:solidFill>
            <a:srgbClr val="F0FAF8"/>
          </a:solidFill>
          <a:ln w="12700">
            <a:solidFill>
              <a:srgbClr val="DDDDDD"/>
            </a:solidFill>
            <a:prstDash val="solid"/>
          </a:ln>
        </p:spPr>
      </p:sp>
      <p:sp>
        <p:nvSpPr>
          <p:cNvPr id="6" name="Shape 4"/>
          <p:cNvSpPr/>
          <p:nvPr/>
        </p:nvSpPr>
        <p:spPr>
          <a:xfrm>
            <a:off x="274320" y="731520"/>
            <a:ext cx="2773680" cy="438912"/>
          </a:xfrm>
          <a:prstGeom prst="rect">
            <a:avLst/>
          </a:prstGeom>
          <a:solidFill>
            <a:srgbClr val="2A9D8F"/>
          </a:solidFill>
          <a:ln w="12700">
            <a:solidFill>
              <a:srgbClr val="2A9D8F"/>
            </a:solidFill>
            <a:prstDash val="solid"/>
          </a:ln>
        </p:spPr>
      </p:sp>
      <p:sp>
        <p:nvSpPr>
          <p:cNvPr id="7" name="Text 5"/>
          <p:cNvSpPr/>
          <p:nvPr/>
        </p:nvSpPr>
        <p:spPr>
          <a:xfrm>
            <a:off x="274320" y="731520"/>
            <a:ext cx="2773680" cy="438912"/>
          </a:xfrm>
          <a:prstGeom prst="rect">
            <a:avLst/>
          </a:prstGeom>
          <a:noFill/>
          <a:ln/>
        </p:spPr>
        <p:txBody>
          <a:bodyPr wrap="square" lIns="0" tIns="0" rIns="0" bIns="0" rtlCol="0" anchor="ctr"/>
          <a:lstStyle/>
          <a:p>
            <a:pPr algn="ctr" indent="0" marL="0">
              <a:buNone/>
            </a:pPr>
            <a:r>
              <a:rPr lang="en-US" sz="1500" b="1" dirty="0">
                <a:solidFill>
                  <a:srgbClr val="1B2A4A"/>
                </a:solidFill>
                <a:latin typeface="Trebuchet MS" pitchFamily="34" charset="0"/>
                <a:ea typeface="Trebuchet MS" pitchFamily="34" charset="-122"/>
                <a:cs typeface="Trebuchet MS" pitchFamily="34" charset="-120"/>
              </a:rPr>
              <a:t>Step 1: Prove you can work</a:t>
            </a:r>
            <a:endParaRPr lang="en-US" sz="1500" dirty="0"/>
          </a:p>
        </p:txBody>
      </p:sp>
      <p:sp>
        <p:nvSpPr>
          <p:cNvPr id="8" name="bounded_body"/>
          <p:cNvSpPr/>
          <p:nvPr/>
        </p:nvSpPr>
        <p:spPr>
          <a:xfrm>
            <a:off x="365760" y="1261872"/>
            <a:ext cx="2590800" cy="2939796"/>
          </a:xfrm>
          <a:prstGeom prst="rect">
            <a:avLst/>
          </a:prstGeom>
          <a:noFill/>
          <a:ln/>
        </p:spPr>
        <p:txBody>
          <a:bodyPr wrap="square" rtlCol="0" anchor="t"/>
          <a:lstStyle/>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Complete I-9 Section 1.</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Show documents proving WORK ELIGIBILITY.</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The employer completes Section 2.</a:t>
            </a:r>
            <a:endParaRPr lang="en-US" sz="1800" dirty="0"/>
          </a:p>
        </p:txBody>
      </p:sp>
      <p:sp>
        <p:nvSpPr>
          <p:cNvPr id="9" name="Shape 7"/>
          <p:cNvSpPr/>
          <p:nvPr/>
        </p:nvSpPr>
        <p:spPr>
          <a:xfrm>
            <a:off x="3185160" y="731520"/>
            <a:ext cx="2773680" cy="3515868"/>
          </a:xfrm>
          <a:prstGeom prst="rect">
            <a:avLst/>
          </a:prstGeom>
          <a:solidFill>
            <a:srgbClr val="E8EDF4"/>
          </a:solidFill>
          <a:ln w="12700">
            <a:solidFill>
              <a:srgbClr val="DDDDDD"/>
            </a:solidFill>
            <a:prstDash val="solid"/>
          </a:ln>
        </p:spPr>
      </p:sp>
      <p:sp>
        <p:nvSpPr>
          <p:cNvPr id="10" name="Shape 8"/>
          <p:cNvSpPr/>
          <p:nvPr/>
        </p:nvSpPr>
        <p:spPr>
          <a:xfrm>
            <a:off x="3185160" y="731520"/>
            <a:ext cx="2773680" cy="438912"/>
          </a:xfrm>
          <a:prstGeom prst="rect">
            <a:avLst/>
          </a:prstGeom>
          <a:solidFill>
            <a:srgbClr val="1B2A4A"/>
          </a:solidFill>
          <a:ln w="12700">
            <a:solidFill>
              <a:srgbClr val="1B2A4A"/>
            </a:solidFill>
            <a:prstDash val="solid"/>
          </a:ln>
        </p:spPr>
      </p:sp>
      <p:sp>
        <p:nvSpPr>
          <p:cNvPr id="11" name="Text 9"/>
          <p:cNvSpPr/>
          <p:nvPr/>
        </p:nvSpPr>
        <p:spPr>
          <a:xfrm>
            <a:off x="3185160" y="731520"/>
            <a:ext cx="2773680"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Trebuchet MS" pitchFamily="34" charset="0"/>
                <a:ea typeface="Trebuchet MS" pitchFamily="34" charset="-122"/>
                <a:cs typeface="Trebuchet MS" pitchFamily="34" charset="-120"/>
              </a:rPr>
              <a:t>Step 2: Set taxes and pay</a:t>
            </a:r>
            <a:endParaRPr lang="en-US" sz="1500" dirty="0"/>
          </a:p>
        </p:txBody>
      </p:sp>
      <p:sp>
        <p:nvSpPr>
          <p:cNvPr id="12" name="bounded_body"/>
          <p:cNvSpPr/>
          <p:nvPr/>
        </p:nvSpPr>
        <p:spPr>
          <a:xfrm>
            <a:off x="3276600" y="1261872"/>
            <a:ext cx="2590800" cy="2939796"/>
          </a:xfrm>
          <a:prstGeom prst="rect">
            <a:avLst/>
          </a:prstGeom>
          <a:noFill/>
          <a:ln/>
        </p:spPr>
        <p:txBody>
          <a:bodyPr wrap="square" rtlCol="0" anchor="t"/>
          <a:lstStyle/>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Complete the W-4 for tax withholding.</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Give routing and account numbers for DIRECT DEPOSIT.</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Payroll can now withhold taxes and pay you.</a:t>
            </a:r>
            <a:endParaRPr lang="en-US" sz="1800" dirty="0"/>
          </a:p>
        </p:txBody>
      </p:sp>
      <p:sp>
        <p:nvSpPr>
          <p:cNvPr id="13" name="Shape 11"/>
          <p:cNvSpPr/>
          <p:nvPr/>
        </p:nvSpPr>
        <p:spPr>
          <a:xfrm>
            <a:off x="6096000" y="731520"/>
            <a:ext cx="2773680" cy="3515868"/>
          </a:xfrm>
          <a:prstGeom prst="rect">
            <a:avLst/>
          </a:prstGeom>
          <a:solidFill>
            <a:srgbClr val="FFF8F6"/>
          </a:solidFill>
          <a:ln w="12700">
            <a:solidFill>
              <a:srgbClr val="DDDDDD"/>
            </a:solidFill>
            <a:prstDash val="solid"/>
          </a:ln>
        </p:spPr>
      </p:sp>
      <p:sp>
        <p:nvSpPr>
          <p:cNvPr id="14" name="Shape 12"/>
          <p:cNvSpPr/>
          <p:nvPr/>
        </p:nvSpPr>
        <p:spPr>
          <a:xfrm>
            <a:off x="6096000" y="731520"/>
            <a:ext cx="2773680" cy="438912"/>
          </a:xfrm>
          <a:prstGeom prst="rect">
            <a:avLst/>
          </a:prstGeom>
          <a:solidFill>
            <a:srgbClr val="E8735A"/>
          </a:solidFill>
          <a:ln w="12700">
            <a:solidFill>
              <a:srgbClr val="E8735A"/>
            </a:solidFill>
            <a:prstDash val="solid"/>
          </a:ln>
        </p:spPr>
      </p:sp>
      <p:sp>
        <p:nvSpPr>
          <p:cNvPr id="15" name="Text 13"/>
          <p:cNvSpPr/>
          <p:nvPr/>
        </p:nvSpPr>
        <p:spPr>
          <a:xfrm>
            <a:off x="6096000" y="731520"/>
            <a:ext cx="2773680" cy="438912"/>
          </a:xfrm>
          <a:prstGeom prst="rect">
            <a:avLst/>
          </a:prstGeom>
          <a:noFill/>
          <a:ln/>
        </p:spPr>
        <p:txBody>
          <a:bodyPr wrap="square" lIns="0" tIns="0" rIns="0" bIns="0" rtlCol="0" anchor="ctr"/>
          <a:lstStyle/>
          <a:p>
            <a:pPr algn="ctr" indent="0" marL="0">
              <a:buNone/>
            </a:pPr>
            <a:r>
              <a:rPr lang="en-US" sz="1500" b="1" dirty="0">
                <a:solidFill>
                  <a:srgbClr val="1B2A4A"/>
                </a:solidFill>
                <a:latin typeface="Trebuchet MS" pitchFamily="34" charset="0"/>
                <a:ea typeface="Trebuchet MS" pitchFamily="34" charset="-122"/>
                <a:cs typeface="Trebuchet MS" pitchFamily="34" charset="-120"/>
              </a:rPr>
              <a:t>Step 3: Be ready to work</a:t>
            </a:r>
            <a:endParaRPr lang="en-US" sz="1500" dirty="0"/>
          </a:p>
        </p:txBody>
      </p:sp>
      <p:sp>
        <p:nvSpPr>
          <p:cNvPr id="16" name="bounded_body"/>
          <p:cNvSpPr/>
          <p:nvPr/>
        </p:nvSpPr>
        <p:spPr>
          <a:xfrm>
            <a:off x="6187440" y="1261872"/>
            <a:ext cx="2590800" cy="2939796"/>
          </a:xfrm>
          <a:prstGeom prst="rect">
            <a:avLst/>
          </a:prstGeom>
          <a:noFill/>
          <a:ln/>
        </p:spPr>
        <p:txBody>
          <a:bodyPr wrap="square" rtlCol="0" anchor="t"/>
          <a:lstStyle/>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Bring FIRST-DAY DOCUMENTS.</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Meet WORKPLACE EXPECTATIONS from shift one.</a:t>
            </a:r>
            <a:endParaRPr lang="en-US" sz="1800" dirty="0"/>
          </a:p>
          <a:p>
            <a:pPr marL="342900" indent="-342900">
              <a:spcAft>
                <a:spcPts val="500"/>
              </a:spcAft>
              <a:buSzPct val="100000"/>
              <a:buChar char="•"/>
            </a:pPr>
            <a:r>
              <a:rPr lang="en-US" sz="1800" dirty="0">
                <a:solidFill>
                  <a:srgbClr val="333333"/>
                </a:solidFill>
                <a:latin typeface="Arial" pitchFamily="34" charset="0"/>
                <a:ea typeface="Arial" pitchFamily="34" charset="-122"/>
                <a:cs typeface="Arial" pitchFamily="34" charset="-120"/>
              </a:rPr>
              <a:t>Finish onboarding and become an employee.</a:t>
            </a:r>
            <a:endParaRPr lang="en-US" sz="1800" dirty="0"/>
          </a:p>
        </p:txBody>
      </p:sp>
      <p:sp>
        <p:nvSpPr>
          <p:cNvPr id="17" name="Shape 15"/>
          <p:cNvSpPr/>
          <p:nvPr/>
        </p:nvSpPr>
        <p:spPr>
          <a:xfrm>
            <a:off x="274320" y="4302252"/>
            <a:ext cx="8595360" cy="512064"/>
          </a:xfrm>
          <a:prstGeom prst="rect">
            <a:avLst/>
          </a:prstGeom>
          <a:solidFill>
            <a:srgbClr val="FFF8F6"/>
          </a:solidFill>
          <a:ln w="12700">
            <a:solidFill>
              <a:srgbClr val="E8735A"/>
            </a:solidFill>
            <a:prstDash val="solid"/>
          </a:ln>
        </p:spPr>
      </p:sp>
      <p:sp>
        <p:nvSpPr>
          <p:cNvPr id="18" name="Shape 16"/>
          <p:cNvSpPr/>
          <p:nvPr/>
        </p:nvSpPr>
        <p:spPr>
          <a:xfrm>
            <a:off x="274320" y="4302252"/>
            <a:ext cx="64008" cy="512064"/>
          </a:xfrm>
          <a:prstGeom prst="rect">
            <a:avLst/>
          </a:prstGeom>
          <a:solidFill>
            <a:srgbClr val="E8735A"/>
          </a:solidFill>
          <a:ln w="12700">
            <a:solidFill>
              <a:srgbClr val="E8735A"/>
            </a:solidFill>
            <a:prstDash val="solid"/>
          </a:ln>
        </p:spPr>
      </p:sp>
      <p:sp>
        <p:nvSpPr>
          <p:cNvPr id="19" name="bounded_callout"/>
          <p:cNvSpPr/>
          <p:nvPr/>
        </p:nvSpPr>
        <p:spPr>
          <a:xfrm>
            <a:off x="457200" y="4347972"/>
            <a:ext cx="8394192" cy="420624"/>
          </a:xfrm>
          <a:prstGeom prst="rect">
            <a:avLst/>
          </a:prstGeom>
          <a:noFill/>
          <a:ln/>
        </p:spPr>
        <p:txBody>
          <a:bodyPr wrap="square" rtlCol="0" anchor="ctr"/>
          <a:lstStyle/>
          <a:p>
            <a:pPr indent="0" marL="0">
              <a:buNone/>
            </a:pPr>
            <a:r>
              <a:rPr lang="en-US" sz="1600" dirty="0">
                <a:solidFill>
                  <a:srgbClr val="1B2A4A"/>
                </a:solidFill>
                <a:latin typeface="Arial" pitchFamily="34" charset="0"/>
                <a:ea typeface="Arial" pitchFamily="34" charset="-122"/>
                <a:cs typeface="Arial" pitchFamily="34" charset="-120"/>
              </a:rPr>
              <a:t>Key Concept: Order - I-9, W-4 plus direct deposit, then first-day documents.</a:t>
            </a:r>
            <a:endParaRPr lang="en-US" sz="1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946861"/>
            <a:ext cx="310896" cy="310896"/>
          </a:xfrm>
          <a:prstGeom prst="ellipse">
            <a:avLst/>
          </a:prstGeom>
          <a:solidFill>
            <a:srgbClr val="145F58"/>
          </a:solidFill>
          <a:ln w="12700">
            <a:solidFill>
              <a:srgbClr val="145F58"/>
            </a:solidFill>
            <a:prstDash val="solid"/>
          </a:ln>
        </p:spPr>
      </p:sp>
      <p:sp>
        <p:nvSpPr>
          <p:cNvPr id="6" name="Text 4"/>
          <p:cNvSpPr/>
          <p:nvPr/>
        </p:nvSpPr>
        <p:spPr>
          <a:xfrm>
            <a:off x="320040" y="94686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ONBOARDING is the paperwork that makes you an official employee</a:t>
            </a:r>
            <a:endParaRPr lang="en-US" sz="1800" dirty="0"/>
          </a:p>
        </p:txBody>
      </p:sp>
      <p:sp>
        <p:nvSpPr>
          <p:cNvPr id="8" name="Shape 6"/>
          <p:cNvSpPr/>
          <p:nvPr/>
        </p:nvSpPr>
        <p:spPr>
          <a:xfrm>
            <a:off x="320040" y="1798168"/>
            <a:ext cx="310896" cy="310896"/>
          </a:xfrm>
          <a:prstGeom prst="ellipse">
            <a:avLst/>
          </a:prstGeom>
          <a:solidFill>
            <a:srgbClr val="145F58"/>
          </a:solidFill>
          <a:ln w="12700">
            <a:solidFill>
              <a:srgbClr val="145F58"/>
            </a:solidFill>
            <a:prstDash val="solid"/>
          </a:ln>
        </p:spPr>
      </p:sp>
      <p:sp>
        <p:nvSpPr>
          <p:cNvPr id="9" name="Text 7"/>
          <p:cNvSpPr/>
          <p:nvPr/>
        </p:nvSpPr>
        <p:spPr>
          <a:xfrm>
            <a:off x="320040" y="1798168"/>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55539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FORM I-9 proves WORK ELIGIBILITY: employee does Section 1, employer Section 2</a:t>
            </a:r>
            <a:endParaRPr lang="en-US" sz="1800" dirty="0"/>
          </a:p>
        </p:txBody>
      </p:sp>
      <p:sp>
        <p:nvSpPr>
          <p:cNvPr id="11" name="Shape 9"/>
          <p:cNvSpPr/>
          <p:nvPr/>
        </p:nvSpPr>
        <p:spPr>
          <a:xfrm>
            <a:off x="320040" y="2649474"/>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2649474"/>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406701"/>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Acceptable documents = List A alone, OR a List B ID plus a List C document</a:t>
            </a:r>
            <a:endParaRPr lang="en-US" sz="1800" dirty="0"/>
          </a:p>
        </p:txBody>
      </p:sp>
      <p:sp>
        <p:nvSpPr>
          <p:cNvPr id="14" name="Shape 12"/>
          <p:cNvSpPr/>
          <p:nvPr/>
        </p:nvSpPr>
        <p:spPr>
          <a:xfrm>
            <a:off x="320040" y="3500780"/>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3500780"/>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3258007"/>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DIRECT DEPOSIT needs your ROUTING NUMBER and ACCOUNT NUMBER</a:t>
            </a:r>
            <a:endParaRPr lang="en-US" sz="1800" dirty="0"/>
          </a:p>
        </p:txBody>
      </p:sp>
      <p:sp>
        <p:nvSpPr>
          <p:cNvPr id="17" name="Shape 15"/>
          <p:cNvSpPr/>
          <p:nvPr/>
        </p:nvSpPr>
        <p:spPr>
          <a:xfrm>
            <a:off x="320040" y="4352087"/>
            <a:ext cx="310896" cy="310896"/>
          </a:xfrm>
          <a:prstGeom prst="ellipse">
            <a:avLst/>
          </a:prstGeom>
          <a:solidFill>
            <a:srgbClr val="145F58"/>
          </a:solidFill>
          <a:ln w="12700">
            <a:solidFill>
              <a:srgbClr val="145F58"/>
            </a:solidFill>
            <a:prstDash val="solid"/>
          </a:ln>
        </p:spPr>
      </p:sp>
      <p:sp>
        <p:nvSpPr>
          <p:cNvPr id="18" name="Text 16"/>
          <p:cNvSpPr/>
          <p:nvPr/>
        </p:nvSpPr>
        <p:spPr>
          <a:xfrm>
            <a:off x="320040" y="4352087"/>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9" name="mllp_textfit_body"/>
          <p:cNvSpPr/>
          <p:nvPr/>
        </p:nvSpPr>
        <p:spPr>
          <a:xfrm>
            <a:off x="777240" y="410931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Bring FIRST-DAY DOCUMENTS and meet WORKPLACE EXPECTATIONS to finish</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Your First Job: Onboarding, I-9 &amp; Direct Deposit</dc:title>
  <dc:subject>PptxGenJS Presentation</dc:subject>
  <dc:creator>More Lessons Less Planning</dc:creator>
  <cp:lastModifiedBy>More Lessons Less Planning</cp:lastModifiedBy>
  <cp:revision>1</cp:revision>
  <dcterms:created xsi:type="dcterms:W3CDTF">2026-09-07T00:46:59Z</dcterms:created>
  <dcterms:modified xsi:type="dcterms:W3CDTF">2026-09-07T00:46:59Z</dcterms:modified>
</cp:coreProperties>
</file>