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Lst>
  <p:notesMasterIdLst>
    <p:notesMasterId r:id="rId16"/>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notesMaster" Target="notesMasters/notesMaster1.xml"/><Relationship Id="rId17" Type="http://schemas.openxmlformats.org/officeDocument/2006/relationships/presProps" Target="presProps.xml"/><Relationship Id="rId18" Type="http://schemas.openxmlformats.org/officeDocument/2006/relationships/viewProps" Target="viewProps.xml"/><Relationship Id="rId19" Type="http://schemas.openxmlformats.org/officeDocument/2006/relationships/theme" Target="theme/theme1.xml"/><Relationship Id="rId20"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Open with the price-tag shock. A typical 30-year fixed mortgage in 2026 charges about 7% interest. Just three years earlier the same loan cost about 3%. That doubling is the largest, fastest mortgage rate move since 1981 - and it is the reason housing supply collapsed and a generation of homeowners is now stuck in place. Today's lesson explains WHY mortgage rates moved the way they did, the mechanical connection to the 10-year Treasury yield, and the lock-in effect that froze the U.S. housing market in 2023-2024.</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three targets aloud. Tell students the activity will put them in the seat of a financial advisor reviewing four real-world homeowner profiles - each deciding whether to sell their home and rebuy at 7%. They will compute the rate gap, the monthly payment delta, and write a stay-or-sell recommendation for each family. Then they will zoom out: when millions of households face the same math, the entire housing market freezes.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Anchor the price tag. A 30-year mortgage at 3% lets a family borrow $400,000 for about $1,686 per month (principal and interest). The same loan at 7% costs $2,661 per month. That is $975 more per month for the same house - about $11,700 more per year - and it compounds over the 30-year loan into roughly $350,000 in extra interest. This is the lived experience that makes housing feel impossible in 2026. The rest of the lesson explains WHY mortgage rates moved this way and what it would take for them to come back down.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single most common student misconception is that the Federal Reserve directly sets mortgage rates. It does not. The Fed sets the federal funds rate, which is the OVERNIGHT rate for banks lending to each other. A 30-year mortgage is a 30-year loan. To price a 30-year loan, lenders look at LONG-TERM interest rates - specifically the 10-year Treasury yield, which is the most-watched long-term U.S. government bond rate. This distinction is the key to understanding why mortgage rates barely moved in fall 2024 even when the Fed cut its rate.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Walk students through the linkage. The 10-year Treasury bond is U.S. government debt that matures in 10 years. Its YIELD - the interest rate the government effectively pays - is set by global bond markets every day. About $20 trillion in U.S. Treasury debt is outstanding and trades constantly. Mortgages are long-term loans secured by a home, which makes them similar in risk profile to long-term Treasuries (with a bit more risk and less liquidity, hence the spread). When Treasury yields rise, mortgage rates have to rise too, or no investor would buy mortgage-backed securities. This is the central mechanism of the entire lesson.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Trace both curves with students. The 10-year Treasury yield (lower line) and the 30-year mortgage rate (upper line) move in parallel - that parallel movement is the visual proof that mortgages track Treasuries, not fed funds. The gap between the two lines is roughly 150 to 200 basis points (1.5 to 2.0 percentage points) and represents lender margin and the small extra risk of mortgages versus government debt. Notice the 2010-2021 era of low rates, the sharp 2022 climb, the late 2023 peak, and the slight 2024-2026 easing.
Reference labels (point to these chart features when teaching): Spread ~150-200 bp; Both move together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Walk through the arithmetic. A 30-year mortgage rate equals the 10-year Treasury yield plus the mortgage spread. In normal times the spread is about 150 to 200 basis points - lender margin plus the small extra risk of mortgages compared to government debt. In October 2023 the spread temporarily widened to about 280 basis points (lenders demanded extra margin during the rate shock), pushing mortgages to 7.79% on top of a 4.99% Treasury. Students who memorize the formula will be able to predict mortgage rates from Treasury yields in any future news cycle.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Walk students through the timeline. In January 2021, in the depths of COVID, 30-year mortgage rates hit a record low of 2.65%. By January 2022 they were near 3.2%. By April 2022, after the Fed started hiking, they crossed 5%. They hit 6% in September 2022, 7% in October 2022, and peaked at 7.79% in late October 2023. The doubling from about 3% to about 6% in nine months (Jan to Sep 2022) is the largest, fastest mortgage rate move since 1981. It happened because the 10-year Treasury yield was climbing fast (Fed tightening plus inflation expectations) and the mortgage spread temporarily widened too.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Two forces lifted long-term Treasury yields, and therefore mortgage rates, between 2022 and 2023. First, the Fed delivered 11 rate hikes that took the federal funds rate from 0.25% to 5.50%. That pulled SHORT-term yields up directly, and long-term yields up indirectly as investors repriced the entire yield curve. Second, inflation expectations rose sharply: when CPI hit 9.1% in June 2022, bond investors demanded higher yields to compensate for the risk of losing purchasing power on long-term debt. The 10-year Treasury yield climbed from about 1.5% to 5.0% during this period, and mortgage rates followed.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cognitive payoff of the lesson. The lock-in effect is the behavioral consequence of the rate shock. A homeowner with a 3% mortgage who would normally sell and move (for a job, a bigger family, retirement) now faces a brutal math problem: if they sell and rebuy at 7%, their monthly payment for the same-priced home goes up by $900 to $1,200 or more. Most people refuse to make that trade. The result is that life events that normally trigger home sales (job change, family growth, retirement) stop driving the housing market. By 2024 about 80% of U.S. homeowners had a rate below 5%, and 25% had a rate below 3%, and almost none of them are selling.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Have students read the chart. The x-axis groups homeowners by rate gap - the difference between their existing mortgage rate and today's 7% market rate. The y-axis is the share of homeowners refusing to sell. As the gap grows, the share locked in rises sharply: under 1% gap, most homeowners are still willing to move. From 2 to 3% gap, more than half will not sell. Above 3% (which describes most homeowners with sub-4% pandemic-era loans), the lock-in is near-universal. This chart is the visual story of why 2023-2024 saw the lowest existing-home sales since 1995.
Reference labels (point to these chart features when teaching): 3%+ gap = strongest lock-in; Share locked in rises with gap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frozen market hits both sides. Buyers who could afford a $400,000 home at 3% can afford only about $253,000 at 7% - the 37% affordability collapse. First-time buyers (who do not have existing low-rate mortgages to lock in) get squeezed out, and the median FIRST-TIME buyer age hit a record 38 in 2024 - up from about 29 in 1981. Sellers with locked-in mortgages do not list, so inventory stays at 30-year lows. Existing-home sales dropped from 6.1 million per year in 2021 to about 4.0 million in 2024, the lowest annual total since 1995 - a 35% decline in three years.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unfreeze depends on the 10-year Treasury yield, not the federal funds rate. The Fed cut rates by 50 basis points in September 2024 and another 25 in November - mortgage rates barely moved because the 10-year Treasury did not move much in response. For mortgages to drop to 5%, the 10-year Treasury needs to fall to about 3% or lower, which requires either a recession (unlikely in the soft-landing scenario), a sustained drop in inflation expectations toward 2%, or a major Fed pivot to multiple aggressive cuts. None of these is guaranteed in the near term, which is why most forecasters expected mortgage rates to stay between 6% and 7% through 2026.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each takeaway and connect to learning targets. T1 (Treasury linkage) -&gt; Parts 1, 2 of the activity. T2 (rate spike) -&gt; Part 3 (math on the shock). T3 (lock-in effect) -&gt; Parts 4, 5 (homeowner decision matrix and macro reflection). Tell students the activity will put them in the seat of a financial advisor reviewing four homeowner profiles - each deciding whether to sell their home now that rates have moved.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slideLayout" Target="../slideLayouts/slideLayout1.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B2A4A"/>
        </a:solidFill>
      </p:bgPr>
    </p:bg>
    <p:spTree>
      <p:nvGrpSpPr>
        <p:cNvPr id="1" name=""/>
        <p:cNvGrpSpPr/>
        <p:nvPr/>
      </p:nvGrpSpPr>
      <p:grpSpPr>
        <a:xfrm>
          <a:off x="0" y="0"/>
          <a:ext cx="0" cy="0"/>
          <a:chOff x="0" y="0"/>
          <a:chExt cx="0" cy="0"/>
        </a:xfrm>
      </p:grpSpPr>
      <p:sp>
        <p:nvSpPr>
          <p:cNvPr id="2" name="Text 0"/>
          <p:cNvSpPr/>
          <p:nvPr/>
        </p:nvSpPr>
        <p:spPr>
          <a:xfrm>
            <a:off x="457200" y="1371600"/>
            <a:ext cx="8229600" cy="1463040"/>
          </a:xfrm>
          <a:prstGeom prst="rect">
            <a:avLst/>
          </a:prstGeom>
          <a:noFill/>
          <a:ln/>
        </p:spPr>
        <p:txBody>
          <a:bodyPr wrap="square" rtlCol="0" anchor="ctr"/>
          <a:lstStyle/>
          <a:p>
            <a:pPr algn="ctr" indent="0" marL="0">
              <a:buNone/>
            </a:pPr>
            <a:r>
              <a:rPr lang="en-US" sz="3800" b="1" dirty="0">
                <a:solidFill>
                  <a:srgbClr val="FFFFFF"/>
                </a:solidFill>
                <a:latin typeface="Trebuchet MS" pitchFamily="34" charset="0"/>
                <a:ea typeface="Trebuchet MS" pitchFamily="34" charset="-122"/>
                <a:cs typeface="Trebuchet MS" pitchFamily="34" charset="-120"/>
              </a:rPr>
              <a:t>Why Your Mortgage Is 7%</a:t>
            </a:r>
            <a:endParaRPr lang="en-US" sz="3800" dirty="0"/>
          </a:p>
        </p:txBody>
      </p:sp>
      <p:sp>
        <p:nvSpPr>
          <p:cNvPr id="3" name="Text 1"/>
          <p:cNvSpPr/>
          <p:nvPr/>
        </p:nvSpPr>
        <p:spPr>
          <a:xfrm>
            <a:off x="457200" y="2926080"/>
            <a:ext cx="8229600" cy="457200"/>
          </a:xfrm>
          <a:prstGeom prst="rect">
            <a:avLst/>
          </a:prstGeom>
          <a:noFill/>
          <a:ln/>
        </p:spPr>
        <p:txBody>
          <a:bodyPr wrap="square" rtlCol="0" anchor="ctr"/>
          <a:lstStyle/>
          <a:p>
            <a:pPr algn="ctr" indent="0" marL="0">
              <a:buNone/>
            </a:pPr>
            <a:r>
              <a:rPr lang="en-US" sz="1800" i="1" dirty="0">
                <a:solidFill>
                  <a:srgbClr val="FFFFFF"/>
                </a:solidFill>
                <a:latin typeface="Arial" pitchFamily="34" charset="0"/>
                <a:ea typeface="Arial" pitchFamily="34" charset="-122"/>
                <a:cs typeface="Arial" pitchFamily="34" charset="-120"/>
              </a:rPr>
              <a:t>Why 30-year mortgages are tied to Treasury bonds, not the fed funds rate - and why that froze the housing market.</a:t>
            </a:r>
            <a:endParaRPr lang="en-US" sz="1800" dirty="0"/>
          </a:p>
        </p:txBody>
      </p:sp>
      <p:sp>
        <p:nvSpPr>
          <p:cNvPr id="4" name="Shape 2"/>
          <p:cNvSpPr/>
          <p:nvPr/>
        </p:nvSpPr>
        <p:spPr>
          <a:xfrm>
            <a:off x="0" y="4942332"/>
            <a:ext cx="9144000" cy="109728"/>
          </a:xfrm>
          <a:prstGeom prst="rect">
            <a:avLst/>
          </a:prstGeom>
          <a:solidFill>
            <a:srgbClr val="2A9D8F"/>
          </a:solidFill>
          <a:ln w="12700">
            <a:solidFill>
              <a:srgbClr val="2A9D8F"/>
            </a:solidFill>
            <a:prstDash val="solid"/>
          </a:ln>
        </p:spPr>
      </p:sp>
      <p:sp>
        <p:nvSpPr>
          <p:cNvPr id="5" name="Shape 3"/>
          <p:cNvSpPr/>
          <p:nvPr/>
        </p:nvSpPr>
        <p:spPr>
          <a:xfrm>
            <a:off x="0" y="5052060"/>
            <a:ext cx="9144000" cy="91440"/>
          </a:xfrm>
          <a:prstGeom prst="rect">
            <a:avLst/>
          </a:prstGeom>
          <a:solidFill>
            <a:srgbClr val="E8735A"/>
          </a:solidFill>
          <a:ln w="12700">
            <a:solidFill>
              <a:srgbClr val="E8735A"/>
            </a:solidFill>
            <a:prstDash val="solid"/>
          </a:ln>
        </p:spPr>
      </p:sp>
      <p:sp>
        <p:nvSpPr>
          <p:cNvPr id="6" name="Text 4"/>
          <p:cNvSpPr/>
          <p:nvPr/>
        </p:nvSpPr>
        <p:spPr>
          <a:xfrm>
            <a:off x="0" y="4741164"/>
            <a:ext cx="9144000" cy="219456"/>
          </a:xfrm>
          <a:prstGeom prst="rect">
            <a:avLst/>
          </a:prstGeom>
          <a:noFill/>
          <a:ln/>
        </p:spPr>
        <p:txBody>
          <a:bodyPr wrap="square" rtlCol="0" anchor="ctr"/>
          <a:lstStyle/>
          <a:p>
            <a:pPr algn="ctr" indent="0" marL="0">
              <a:buNone/>
            </a:pPr>
            <a:r>
              <a:rPr lang="en-US" sz="900" dirty="0">
                <a:solidFill>
                  <a:srgbClr val="FFFFFF"/>
                </a:solidFill>
                <a:latin typeface="Arial" pitchFamily="34" charset="0"/>
                <a:ea typeface="Arial" pitchFamily="34" charset="-122"/>
                <a:cs typeface="Arial" pitchFamily="34" charset="-120"/>
              </a:rPr>
              <a:t>© More Lessons Less Planning  |  morelessonslessplanning.com</a:t>
            </a:r>
            <a:endParaRPr lang="en-US" sz="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5F5F5"/>
        </a:solidFill>
      </p:bgPr>
    </p:bg>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Learning Targets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1345692"/>
          </a:xfrm>
          <a:prstGeom prst="rect">
            <a:avLst/>
          </a:prstGeom>
          <a:solidFill>
            <a:srgbClr val="FFFFFF"/>
          </a:solidFill>
          <a:ln w="12700">
            <a:solidFill>
              <a:srgbClr val="F2F2F2"/>
            </a:solidFill>
            <a:prstDash val="solid"/>
          </a:ln>
        </p:spPr>
      </p:sp>
      <p:sp>
        <p:nvSpPr>
          <p:cNvPr id="6" name="Shape 4"/>
          <p:cNvSpPr/>
          <p:nvPr/>
        </p:nvSpPr>
        <p:spPr>
          <a:xfrm>
            <a:off x="438912" y="1194054"/>
            <a:ext cx="365760" cy="365760"/>
          </a:xfrm>
          <a:prstGeom prst="ellipse">
            <a:avLst/>
          </a:prstGeom>
          <a:solidFill>
            <a:srgbClr val="145F58"/>
          </a:solidFill>
          <a:ln w="12700">
            <a:solidFill>
              <a:srgbClr val="145F58"/>
            </a:solidFill>
            <a:prstDash val="solid"/>
          </a:ln>
        </p:spPr>
      </p:sp>
      <p:sp>
        <p:nvSpPr>
          <p:cNvPr id="7" name="Text 5"/>
          <p:cNvSpPr/>
          <p:nvPr/>
        </p:nvSpPr>
        <p:spPr>
          <a:xfrm>
            <a:off x="438912" y="1194054"/>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8" name="mllp_textfit_body"/>
          <p:cNvSpPr/>
          <p:nvPr/>
        </p:nvSpPr>
        <p:spPr>
          <a:xfrm>
            <a:off x="941832" y="704088"/>
            <a:ext cx="7882128" cy="134569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Explain why mortgage rates track the 10-year Treasury, not fed funds</a:t>
            </a:r>
            <a:endParaRPr lang="en-US" sz="1800" dirty="0"/>
          </a:p>
        </p:txBody>
      </p:sp>
      <p:sp>
        <p:nvSpPr>
          <p:cNvPr id="9" name="Shape 7"/>
          <p:cNvSpPr/>
          <p:nvPr/>
        </p:nvSpPr>
        <p:spPr>
          <a:xfrm>
            <a:off x="274320" y="2113788"/>
            <a:ext cx="8595360" cy="1345692"/>
          </a:xfrm>
          <a:prstGeom prst="rect">
            <a:avLst/>
          </a:prstGeom>
          <a:solidFill>
            <a:srgbClr val="FFFFFF"/>
          </a:solidFill>
          <a:ln w="12700">
            <a:solidFill>
              <a:srgbClr val="F2F2F2"/>
            </a:solidFill>
            <a:prstDash val="solid"/>
          </a:ln>
        </p:spPr>
      </p:sp>
      <p:sp>
        <p:nvSpPr>
          <p:cNvPr id="10" name="Shape 8"/>
          <p:cNvSpPr/>
          <p:nvPr/>
        </p:nvSpPr>
        <p:spPr>
          <a:xfrm>
            <a:off x="438912" y="2603754"/>
            <a:ext cx="365760" cy="365760"/>
          </a:xfrm>
          <a:prstGeom prst="ellipse">
            <a:avLst/>
          </a:prstGeom>
          <a:solidFill>
            <a:srgbClr val="145F58"/>
          </a:solidFill>
          <a:ln w="12700">
            <a:solidFill>
              <a:srgbClr val="145F58"/>
            </a:solidFill>
            <a:prstDash val="solid"/>
          </a:ln>
        </p:spPr>
      </p:sp>
      <p:sp>
        <p:nvSpPr>
          <p:cNvPr id="11" name="Text 9"/>
          <p:cNvSpPr/>
          <p:nvPr/>
        </p:nvSpPr>
        <p:spPr>
          <a:xfrm>
            <a:off x="438912" y="2603754"/>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2" name="mllp_textfit_body"/>
          <p:cNvSpPr/>
          <p:nvPr/>
        </p:nvSpPr>
        <p:spPr>
          <a:xfrm>
            <a:off x="941832" y="2113788"/>
            <a:ext cx="7882128" cy="134569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Trace the 2022-2024 mortgage rate spike from about 3% to about 7%</a:t>
            </a:r>
            <a:endParaRPr lang="en-US" sz="1800" dirty="0"/>
          </a:p>
        </p:txBody>
      </p:sp>
      <p:sp>
        <p:nvSpPr>
          <p:cNvPr id="13" name="Shape 11"/>
          <p:cNvSpPr/>
          <p:nvPr/>
        </p:nvSpPr>
        <p:spPr>
          <a:xfrm>
            <a:off x="274320" y="3523488"/>
            <a:ext cx="8595360" cy="1345692"/>
          </a:xfrm>
          <a:prstGeom prst="rect">
            <a:avLst/>
          </a:prstGeom>
          <a:solidFill>
            <a:srgbClr val="FFFFFF"/>
          </a:solidFill>
          <a:ln w="12700">
            <a:solidFill>
              <a:srgbClr val="F2F2F2"/>
            </a:solidFill>
            <a:prstDash val="solid"/>
          </a:ln>
        </p:spPr>
      </p:sp>
      <p:sp>
        <p:nvSpPr>
          <p:cNvPr id="14" name="Shape 12"/>
          <p:cNvSpPr/>
          <p:nvPr/>
        </p:nvSpPr>
        <p:spPr>
          <a:xfrm>
            <a:off x="438912" y="4013454"/>
            <a:ext cx="365760" cy="365760"/>
          </a:xfrm>
          <a:prstGeom prst="ellipse">
            <a:avLst/>
          </a:prstGeom>
          <a:solidFill>
            <a:srgbClr val="145F58"/>
          </a:solidFill>
          <a:ln w="12700">
            <a:solidFill>
              <a:srgbClr val="145F58"/>
            </a:solidFill>
            <a:prstDash val="solid"/>
          </a:ln>
        </p:spPr>
      </p:sp>
      <p:sp>
        <p:nvSpPr>
          <p:cNvPr id="15" name="Text 13"/>
          <p:cNvSpPr/>
          <p:nvPr/>
        </p:nvSpPr>
        <p:spPr>
          <a:xfrm>
            <a:off x="438912" y="4013454"/>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6" name="mllp_textfit_body"/>
          <p:cNvSpPr/>
          <p:nvPr/>
        </p:nvSpPr>
        <p:spPr>
          <a:xfrm>
            <a:off x="941832" y="3523488"/>
            <a:ext cx="7882128" cy="134569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Evaluate the lock-in effect: how a wide rate gap freezes housing supply</a:t>
            </a:r>
            <a:endParaRPr lang="en-US" sz="18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Why Are Mortgages 7% in 2026?</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31520"/>
            <a:ext cx="4206240" cy="1997964"/>
          </a:xfrm>
          <a:prstGeom prst="rect">
            <a:avLst/>
          </a:prstGeom>
          <a:solidFill>
            <a:srgbClr val="F5F5F5"/>
          </a:solidFill>
          <a:ln w="12700">
            <a:solidFill>
              <a:srgbClr val="DDDDDD"/>
            </a:solidFill>
            <a:prstDash val="solid"/>
          </a:ln>
        </p:spPr>
      </p:sp>
      <p:sp>
        <p:nvSpPr>
          <p:cNvPr id="6" name="Text 4"/>
          <p:cNvSpPr/>
          <p:nvPr/>
        </p:nvSpPr>
        <p:spPr>
          <a:xfrm>
            <a:off x="274320" y="891357"/>
            <a:ext cx="4206240" cy="1158819"/>
          </a:xfrm>
          <a:prstGeom prst="rect">
            <a:avLst/>
          </a:prstGeom>
          <a:noFill/>
          <a:ln/>
        </p:spPr>
        <p:txBody>
          <a:bodyPr wrap="square" rtlCol="0" anchor="ctr"/>
          <a:lstStyle/>
          <a:p>
            <a:pPr algn="ctr" indent="0" marL="0">
              <a:buNone/>
            </a:pPr>
            <a:r>
              <a:rPr lang="en-US" sz="4000" b="1" dirty="0">
                <a:solidFill>
                  <a:srgbClr val="2A9D8F"/>
                </a:solidFill>
                <a:latin typeface="Arial" pitchFamily="34" charset="0"/>
                <a:ea typeface="Arial" pitchFamily="34" charset="-122"/>
                <a:cs typeface="Arial" pitchFamily="34" charset="-120"/>
              </a:rPr>
              <a:t>7%</a:t>
            </a:r>
            <a:endParaRPr lang="en-US" sz="4000" dirty="0"/>
          </a:p>
        </p:txBody>
      </p:sp>
      <p:sp>
        <p:nvSpPr>
          <p:cNvPr id="7" name="bounded_body"/>
          <p:cNvSpPr/>
          <p:nvPr/>
        </p:nvSpPr>
        <p:spPr>
          <a:xfrm>
            <a:off x="347472" y="2050176"/>
            <a:ext cx="4059936" cy="599389"/>
          </a:xfrm>
          <a:prstGeom prst="rect">
            <a:avLst/>
          </a:prstGeom>
          <a:noFill/>
          <a:ln/>
        </p:spPr>
        <p:txBody>
          <a:bodyPr wrap="square" rtlCol="0" anchor="t"/>
          <a:lstStyle/>
          <a:p>
            <a:pPr algn="ctr" indent="0" marL="0">
              <a:buNone/>
            </a:pPr>
            <a:r>
              <a:rPr lang="en-US" sz="1800" dirty="0">
                <a:solidFill>
                  <a:srgbClr val="333333"/>
                </a:solidFill>
                <a:latin typeface="Arial" pitchFamily="34" charset="0"/>
                <a:ea typeface="Arial" pitchFamily="34" charset="-122"/>
                <a:cs typeface="Arial" pitchFamily="34" charset="-120"/>
              </a:rPr>
              <a:t>Average 30-year mortgage rate, 2026</a:t>
            </a:r>
            <a:endParaRPr lang="en-US" sz="1800" dirty="0"/>
          </a:p>
        </p:txBody>
      </p:sp>
      <p:sp>
        <p:nvSpPr>
          <p:cNvPr id="8" name="Shape 6"/>
          <p:cNvSpPr/>
          <p:nvPr/>
        </p:nvSpPr>
        <p:spPr>
          <a:xfrm>
            <a:off x="4663440" y="731520"/>
            <a:ext cx="4206240" cy="1997964"/>
          </a:xfrm>
          <a:prstGeom prst="rect">
            <a:avLst/>
          </a:prstGeom>
          <a:solidFill>
            <a:srgbClr val="F5F5F5"/>
          </a:solidFill>
          <a:ln w="12700">
            <a:solidFill>
              <a:srgbClr val="DDDDDD"/>
            </a:solidFill>
            <a:prstDash val="solid"/>
          </a:ln>
        </p:spPr>
      </p:sp>
      <p:sp>
        <p:nvSpPr>
          <p:cNvPr id="9" name="Text 7"/>
          <p:cNvSpPr/>
          <p:nvPr/>
        </p:nvSpPr>
        <p:spPr>
          <a:xfrm>
            <a:off x="4663440" y="891357"/>
            <a:ext cx="4206240" cy="1158819"/>
          </a:xfrm>
          <a:prstGeom prst="rect">
            <a:avLst/>
          </a:prstGeom>
          <a:noFill/>
          <a:ln/>
        </p:spPr>
        <p:txBody>
          <a:bodyPr wrap="square" rtlCol="0" anchor="ctr"/>
          <a:lstStyle/>
          <a:p>
            <a:pPr algn="ctr" indent="0" marL="0">
              <a:buNone/>
            </a:pPr>
            <a:r>
              <a:rPr lang="en-US" sz="4000" b="1" dirty="0">
                <a:solidFill>
                  <a:srgbClr val="2A9D8F"/>
                </a:solidFill>
                <a:latin typeface="Arial" pitchFamily="34" charset="0"/>
                <a:ea typeface="Arial" pitchFamily="34" charset="-122"/>
                <a:cs typeface="Arial" pitchFamily="34" charset="-120"/>
              </a:rPr>
              <a:t>3%</a:t>
            </a:r>
            <a:endParaRPr lang="en-US" sz="4000" dirty="0"/>
          </a:p>
        </p:txBody>
      </p:sp>
      <p:sp>
        <p:nvSpPr>
          <p:cNvPr id="10" name="bounded_body"/>
          <p:cNvSpPr/>
          <p:nvPr/>
        </p:nvSpPr>
        <p:spPr>
          <a:xfrm>
            <a:off x="4736592" y="2050176"/>
            <a:ext cx="4059936" cy="599389"/>
          </a:xfrm>
          <a:prstGeom prst="rect">
            <a:avLst/>
          </a:prstGeom>
          <a:noFill/>
          <a:ln/>
        </p:spPr>
        <p:txBody>
          <a:bodyPr wrap="square" rtlCol="0" anchor="t"/>
          <a:lstStyle/>
          <a:p>
            <a:pPr algn="ctr" indent="0" marL="0">
              <a:buNone/>
            </a:pPr>
            <a:r>
              <a:rPr lang="en-US" sz="1800" dirty="0">
                <a:solidFill>
                  <a:srgbClr val="333333"/>
                </a:solidFill>
                <a:latin typeface="Arial" pitchFamily="34" charset="0"/>
                <a:ea typeface="Arial" pitchFamily="34" charset="-122"/>
                <a:cs typeface="Arial" pitchFamily="34" charset="-120"/>
              </a:rPr>
              <a:t>Average 30-year mortgage rate, late 2020-2021</a:t>
            </a:r>
            <a:endParaRPr lang="en-US" sz="1800" dirty="0"/>
          </a:p>
        </p:txBody>
      </p:sp>
      <p:sp>
        <p:nvSpPr>
          <p:cNvPr id="11" name="Shape 9"/>
          <p:cNvSpPr/>
          <p:nvPr/>
        </p:nvSpPr>
        <p:spPr>
          <a:xfrm>
            <a:off x="274320" y="2839212"/>
            <a:ext cx="8595360" cy="1371600"/>
          </a:xfrm>
          <a:prstGeom prst="rect">
            <a:avLst/>
          </a:prstGeom>
          <a:solidFill>
            <a:srgbClr val="F5F5F5"/>
          </a:solidFill>
          <a:ln w="12700">
            <a:solidFill>
              <a:srgbClr val="F2F2F2"/>
            </a:solidFill>
            <a:prstDash val="solid"/>
          </a:ln>
        </p:spPr>
      </p:sp>
      <p:sp>
        <p:nvSpPr>
          <p:cNvPr id="12" name="bounded_body"/>
          <p:cNvSpPr/>
          <p:nvPr/>
        </p:nvSpPr>
        <p:spPr>
          <a:xfrm>
            <a:off x="457200" y="2839212"/>
            <a:ext cx="8229600" cy="457200"/>
          </a:xfrm>
          <a:prstGeom prst="rect">
            <a:avLst/>
          </a:prstGeom>
          <a:noFill/>
          <a:ln/>
        </p:spPr>
        <p:txBody>
          <a:bodyPr wrap="square" rtlCol="0" anchor="ctr"/>
          <a:lstStyle/>
          <a:p>
            <a:pPr indent="0" marL="0">
              <a:buNone/>
            </a:pPr>
            <a:endParaRPr lang="en-US" sz="1800" dirty="0"/>
          </a:p>
        </p:txBody>
      </p:sp>
      <p:sp>
        <p:nvSpPr>
          <p:cNvPr id="13" name="Shape 11"/>
          <p:cNvSpPr/>
          <p:nvPr/>
        </p:nvSpPr>
        <p:spPr>
          <a:xfrm>
            <a:off x="320040" y="3296412"/>
            <a:ext cx="8503920" cy="0"/>
          </a:xfrm>
          <a:prstGeom prst="line">
            <a:avLst/>
          </a:prstGeom>
          <a:noFill/>
          <a:ln w="6350">
            <a:solidFill>
              <a:srgbClr val="F2F2F2"/>
            </a:solidFill>
            <a:prstDash val="solid"/>
          </a:ln>
        </p:spPr>
      </p:sp>
      <p:sp>
        <p:nvSpPr>
          <p:cNvPr id="14" name="bounded_body"/>
          <p:cNvSpPr/>
          <p:nvPr/>
        </p:nvSpPr>
        <p:spPr>
          <a:xfrm>
            <a:off x="457200" y="3296412"/>
            <a:ext cx="8229600" cy="457200"/>
          </a:xfrm>
          <a:prstGeom prst="rect">
            <a:avLst/>
          </a:prstGeom>
          <a:noFill/>
          <a:ln/>
        </p:spPr>
        <p:txBody>
          <a:bodyPr wrap="square" rtlCol="0" anchor="ctr"/>
          <a:lstStyle/>
          <a:p>
            <a:pPr indent="0" marL="0">
              <a:buNone/>
            </a:pPr>
            <a:endParaRPr lang="en-US" sz="1800" dirty="0"/>
          </a:p>
        </p:txBody>
      </p:sp>
      <p:sp>
        <p:nvSpPr>
          <p:cNvPr id="15" name="Shape 13"/>
          <p:cNvSpPr/>
          <p:nvPr/>
        </p:nvSpPr>
        <p:spPr>
          <a:xfrm>
            <a:off x="320040" y="3753612"/>
            <a:ext cx="8503920" cy="0"/>
          </a:xfrm>
          <a:prstGeom prst="line">
            <a:avLst/>
          </a:prstGeom>
          <a:noFill/>
          <a:ln w="6350">
            <a:solidFill>
              <a:srgbClr val="F2F2F2"/>
            </a:solidFill>
            <a:prstDash val="solid"/>
          </a:ln>
        </p:spPr>
      </p:sp>
      <p:sp>
        <p:nvSpPr>
          <p:cNvPr id="16" name="bounded_body"/>
          <p:cNvSpPr/>
          <p:nvPr/>
        </p:nvSpPr>
        <p:spPr>
          <a:xfrm>
            <a:off x="457200" y="3753612"/>
            <a:ext cx="8229600" cy="457200"/>
          </a:xfrm>
          <a:prstGeom prst="rect">
            <a:avLst/>
          </a:prstGeom>
          <a:noFill/>
          <a:ln/>
        </p:spPr>
        <p:txBody>
          <a:bodyPr wrap="square" rtlCol="0" anchor="ctr"/>
          <a:lstStyle/>
          <a:p>
            <a:pPr indent="0" marL="0">
              <a:buNone/>
            </a:pPr>
            <a:endParaRPr lang="en-US" sz="1800" dirty="0"/>
          </a:p>
        </p:txBody>
      </p:sp>
      <p:sp>
        <p:nvSpPr>
          <p:cNvPr id="17" name="Shape 15"/>
          <p:cNvSpPr/>
          <p:nvPr/>
        </p:nvSpPr>
        <p:spPr>
          <a:xfrm>
            <a:off x="274320" y="4302252"/>
            <a:ext cx="8595360" cy="512064"/>
          </a:xfrm>
          <a:prstGeom prst="rect">
            <a:avLst/>
          </a:prstGeom>
          <a:solidFill>
            <a:srgbClr val="FFEBEE"/>
          </a:solidFill>
          <a:ln w="12700">
            <a:solidFill>
              <a:srgbClr val="C0392B"/>
            </a:solidFill>
            <a:prstDash val="solid"/>
          </a:ln>
        </p:spPr>
      </p:sp>
      <p:sp>
        <p:nvSpPr>
          <p:cNvPr id="18" name="Shape 16"/>
          <p:cNvSpPr/>
          <p:nvPr/>
        </p:nvSpPr>
        <p:spPr>
          <a:xfrm>
            <a:off x="274320" y="4302252"/>
            <a:ext cx="64008" cy="512064"/>
          </a:xfrm>
          <a:prstGeom prst="rect">
            <a:avLst/>
          </a:prstGeom>
          <a:solidFill>
            <a:srgbClr val="C0392B"/>
          </a:solidFill>
          <a:ln w="12700">
            <a:solidFill>
              <a:srgbClr val="C0392B"/>
            </a:solidFill>
            <a:prstDash val="solid"/>
          </a:ln>
        </p:spPr>
      </p:sp>
      <p:sp>
        <p:nvSpPr>
          <p:cNvPr id="19" name="bounded_callout"/>
          <p:cNvSpPr/>
          <p:nvPr/>
        </p:nvSpPr>
        <p:spPr>
          <a:xfrm>
            <a:off x="457200" y="434797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Did You Know? October 2023 saw 30-year mortgage rates hit 7.79% - the highest in 23 years (since 2000).</a:t>
            </a:r>
            <a:endParaRPr lang="en-US" sz="14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Mortgages Are LONG-TERM Loans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31520"/>
            <a:ext cx="4206240" cy="384048"/>
          </a:xfrm>
          <a:prstGeom prst="rect">
            <a:avLst/>
          </a:prstGeom>
          <a:solidFill>
            <a:srgbClr val="145F58"/>
          </a:solidFill>
          <a:ln w="12700">
            <a:solidFill>
              <a:srgbClr val="145F58"/>
            </a:solidFill>
            <a:prstDash val="solid"/>
          </a:ln>
        </p:spPr>
      </p:sp>
      <p:sp>
        <p:nvSpPr>
          <p:cNvPr id="6" name="Text 4"/>
          <p:cNvSpPr/>
          <p:nvPr/>
        </p:nvSpPr>
        <p:spPr>
          <a:xfrm>
            <a:off x="274320" y="731520"/>
            <a:ext cx="4206240" cy="384048"/>
          </a:xfrm>
          <a:prstGeom prst="rect">
            <a:avLst/>
          </a:prstGeom>
          <a:noFill/>
          <a:ln/>
        </p:spPr>
        <p:txBody>
          <a:bodyPr wrap="square" lIns="0" tIns="0" rIns="0" bIns="0" rtlCol="0" anchor="ctr"/>
          <a:lstStyle/>
          <a:p>
            <a:pPr algn="ctr" indent="0" marL="0">
              <a:buNone/>
            </a:pPr>
            <a:r>
              <a:rPr lang="en-US" sz="1600" b="1" dirty="0">
                <a:solidFill>
                  <a:srgbClr val="FFFFFF"/>
                </a:solidFill>
                <a:latin typeface="Trebuchet MS" pitchFamily="34" charset="0"/>
                <a:ea typeface="Trebuchet MS" pitchFamily="34" charset="-122"/>
                <a:cs typeface="Trebuchet MS" pitchFamily="34" charset="-120"/>
              </a:rPr>
              <a:t>How a 30-Year Mortgage Works</a:t>
            </a:r>
            <a:endParaRPr lang="en-US" sz="1600" dirty="0"/>
          </a:p>
        </p:txBody>
      </p:sp>
      <p:sp>
        <p:nvSpPr>
          <p:cNvPr id="7" name="Shape 5"/>
          <p:cNvSpPr/>
          <p:nvPr/>
        </p:nvSpPr>
        <p:spPr>
          <a:xfrm>
            <a:off x="274320" y="1115568"/>
            <a:ext cx="4206240" cy="3076956"/>
          </a:xfrm>
          <a:prstGeom prst="rect">
            <a:avLst/>
          </a:prstGeom>
          <a:solidFill>
            <a:srgbClr val="F0FAF8"/>
          </a:solidFill>
          <a:ln w="12700">
            <a:solidFill>
              <a:srgbClr val="DDDDDD"/>
            </a:solidFill>
            <a:prstDash val="solid"/>
          </a:ln>
        </p:spPr>
      </p:sp>
      <p:sp>
        <p:nvSpPr>
          <p:cNvPr id="8" name="bounded_body"/>
          <p:cNvSpPr/>
          <p:nvPr/>
        </p:nvSpPr>
        <p:spPr>
          <a:xfrm>
            <a:off x="38404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Term: 30 years (the standard U.S. mortgage)</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Rate: typically FIXED for the entire 30 years</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Backed by collateral: the home itself</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Lender: a bank or credit union (initially)</a:t>
            </a:r>
            <a:endParaRPr lang="en-US" sz="1800" dirty="0"/>
          </a:p>
        </p:txBody>
      </p:sp>
      <p:sp>
        <p:nvSpPr>
          <p:cNvPr id="9" name="Shape 7"/>
          <p:cNvSpPr/>
          <p:nvPr/>
        </p:nvSpPr>
        <p:spPr>
          <a:xfrm>
            <a:off x="4572000" y="822960"/>
            <a:ext cx="0" cy="3278124"/>
          </a:xfrm>
          <a:prstGeom prst="line">
            <a:avLst/>
          </a:prstGeom>
          <a:noFill/>
          <a:ln w="12700">
            <a:solidFill>
              <a:srgbClr val="F2F2F2"/>
            </a:solidFill>
            <a:prstDash val="solid"/>
          </a:ln>
        </p:spPr>
      </p:sp>
      <p:sp>
        <p:nvSpPr>
          <p:cNvPr id="10" name="Shape 8"/>
          <p:cNvSpPr/>
          <p:nvPr/>
        </p:nvSpPr>
        <p:spPr>
          <a:xfrm>
            <a:off x="4663440" y="731520"/>
            <a:ext cx="4206240" cy="384048"/>
          </a:xfrm>
          <a:prstGeom prst="rect">
            <a:avLst/>
          </a:prstGeom>
          <a:solidFill>
            <a:srgbClr val="E8735A"/>
          </a:solidFill>
          <a:ln w="12700">
            <a:solidFill>
              <a:srgbClr val="E8735A"/>
            </a:solidFill>
            <a:prstDash val="solid"/>
          </a:ln>
        </p:spPr>
      </p:sp>
      <p:sp>
        <p:nvSpPr>
          <p:cNvPr id="11" name="Text 9"/>
          <p:cNvSpPr/>
          <p:nvPr/>
        </p:nvSpPr>
        <p:spPr>
          <a:xfrm>
            <a:off x="4663440" y="731520"/>
            <a:ext cx="4206240" cy="384048"/>
          </a:xfrm>
          <a:prstGeom prst="rect">
            <a:avLst/>
          </a:prstGeom>
          <a:noFill/>
          <a:ln/>
        </p:spPr>
        <p:txBody>
          <a:bodyPr wrap="square" lIns="0" tIns="0" rIns="0" bIns="0" rtlCol="0" anchor="ctr"/>
          <a:lstStyle/>
          <a:p>
            <a:pPr algn="ctr" indent="0" marL="0">
              <a:buNone/>
            </a:pPr>
            <a:r>
              <a:rPr lang="en-US" sz="1600" b="1" dirty="0">
                <a:solidFill>
                  <a:srgbClr val="1B2A4A"/>
                </a:solidFill>
                <a:latin typeface="Trebuchet MS" pitchFamily="34" charset="0"/>
                <a:ea typeface="Trebuchet MS" pitchFamily="34" charset="-122"/>
                <a:cs typeface="Trebuchet MS" pitchFamily="34" charset="-120"/>
              </a:rPr>
              <a:t>Why Term Length Matters</a:t>
            </a:r>
            <a:endParaRPr lang="en-US" sz="1600" dirty="0"/>
          </a:p>
        </p:txBody>
      </p:sp>
      <p:sp>
        <p:nvSpPr>
          <p:cNvPr id="12" name="Shape 10"/>
          <p:cNvSpPr/>
          <p:nvPr/>
        </p:nvSpPr>
        <p:spPr>
          <a:xfrm>
            <a:off x="4663440" y="1115568"/>
            <a:ext cx="4206240" cy="3076956"/>
          </a:xfrm>
          <a:prstGeom prst="rect">
            <a:avLst/>
          </a:prstGeom>
          <a:solidFill>
            <a:srgbClr val="FFF8F6"/>
          </a:solidFill>
          <a:ln w="12700">
            <a:solidFill>
              <a:srgbClr val="DDDDDD"/>
            </a:solidFill>
            <a:prstDash val="solid"/>
          </a:ln>
        </p:spPr>
      </p:sp>
      <p:sp>
        <p:nvSpPr>
          <p:cNvPr id="13" name="bounded_body"/>
          <p:cNvSpPr/>
          <p:nvPr/>
        </p:nvSpPr>
        <p:spPr>
          <a:xfrm>
            <a:off x="477316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30-year loan = lender's money tied up 30 years</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Lender prices the loan based on LONG-TERM rates</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Short-term rates (fed funds) are mostly irrelevant</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The benchmark is the 10-year Treasury yield</a:t>
            </a:r>
            <a:endParaRPr lang="en-US" sz="1800" dirty="0"/>
          </a:p>
        </p:txBody>
      </p:sp>
      <p:sp>
        <p:nvSpPr>
          <p:cNvPr id="14" name="Shape 12"/>
          <p:cNvSpPr/>
          <p:nvPr/>
        </p:nvSpPr>
        <p:spPr>
          <a:xfrm>
            <a:off x="274320" y="4384548"/>
            <a:ext cx="8595360" cy="512064"/>
          </a:xfrm>
          <a:prstGeom prst="rect">
            <a:avLst/>
          </a:prstGeom>
          <a:solidFill>
            <a:srgbClr val="FFF8F6"/>
          </a:solidFill>
          <a:ln w="12700">
            <a:solidFill>
              <a:srgbClr val="E8735A"/>
            </a:solidFill>
            <a:prstDash val="solid"/>
          </a:ln>
        </p:spPr>
      </p:sp>
      <p:sp>
        <p:nvSpPr>
          <p:cNvPr id="15" name="Shape 13"/>
          <p:cNvSpPr/>
          <p:nvPr/>
        </p:nvSpPr>
        <p:spPr>
          <a:xfrm>
            <a:off x="274320" y="4384548"/>
            <a:ext cx="64008" cy="512064"/>
          </a:xfrm>
          <a:prstGeom prst="rect">
            <a:avLst/>
          </a:prstGeom>
          <a:solidFill>
            <a:srgbClr val="E8735A"/>
          </a:solidFill>
          <a:ln w="12700">
            <a:solidFill>
              <a:srgbClr val="E8735A"/>
            </a:solidFill>
            <a:prstDash val="solid"/>
          </a:ln>
        </p:spPr>
      </p:sp>
      <p:sp>
        <p:nvSpPr>
          <p:cNvPr id="16" name="bounded_callout"/>
          <p:cNvSpPr/>
          <p:nvPr/>
        </p:nvSpPr>
        <p:spPr>
          <a:xfrm>
            <a:off x="457200" y="4430268"/>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A 30-year loan is priced against the 10-year Treasury yield, NOT the overnight fed funds rate.</a:t>
            </a:r>
            <a:endParaRPr lang="en-US" sz="14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The 10-Year Treasury Connection</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31520"/>
            <a:ext cx="2773680" cy="3515868"/>
          </a:xfrm>
          <a:prstGeom prst="rect">
            <a:avLst/>
          </a:prstGeom>
          <a:solidFill>
            <a:srgbClr val="F0FAF8"/>
          </a:solidFill>
          <a:ln w="12700">
            <a:solidFill>
              <a:srgbClr val="DDDDDD"/>
            </a:solidFill>
            <a:prstDash val="solid"/>
          </a:ln>
        </p:spPr>
      </p:sp>
      <p:sp>
        <p:nvSpPr>
          <p:cNvPr id="6" name="Shape 4"/>
          <p:cNvSpPr/>
          <p:nvPr/>
        </p:nvSpPr>
        <p:spPr>
          <a:xfrm>
            <a:off x="274320" y="731520"/>
            <a:ext cx="2773680" cy="438912"/>
          </a:xfrm>
          <a:prstGeom prst="rect">
            <a:avLst/>
          </a:prstGeom>
          <a:solidFill>
            <a:srgbClr val="2A9D8F"/>
          </a:solidFill>
          <a:ln w="12700">
            <a:solidFill>
              <a:srgbClr val="2A9D8F"/>
            </a:solidFill>
            <a:prstDash val="solid"/>
          </a:ln>
        </p:spPr>
      </p:sp>
      <p:sp>
        <p:nvSpPr>
          <p:cNvPr id="7" name="Text 5"/>
          <p:cNvSpPr/>
          <p:nvPr/>
        </p:nvSpPr>
        <p:spPr>
          <a:xfrm>
            <a:off x="274320" y="731520"/>
            <a:ext cx="2773680" cy="438912"/>
          </a:xfrm>
          <a:prstGeom prst="rect">
            <a:avLst/>
          </a:prstGeom>
          <a:noFill/>
          <a:ln/>
        </p:spPr>
        <p:txBody>
          <a:bodyPr wrap="square" lIns="0" tIns="0" rIns="0" bIns="0" rtlCol="0" anchor="ctr"/>
          <a:lstStyle/>
          <a:p>
            <a:pPr algn="ctr" indent="0" marL="0">
              <a:buNone/>
            </a:pPr>
            <a:r>
              <a:rPr lang="en-US" sz="1500" b="1" dirty="0">
                <a:solidFill>
                  <a:srgbClr val="1B2A4A"/>
                </a:solidFill>
                <a:latin typeface="Trebuchet MS" pitchFamily="34" charset="0"/>
                <a:ea typeface="Trebuchet MS" pitchFamily="34" charset="-122"/>
                <a:cs typeface="Trebuchet MS" pitchFamily="34" charset="-120"/>
              </a:rPr>
              <a:t>What Is the 10-Year Treasury?</a:t>
            </a:r>
            <a:endParaRPr lang="en-US" sz="1500" dirty="0"/>
          </a:p>
        </p:txBody>
      </p:sp>
      <p:sp>
        <p:nvSpPr>
          <p:cNvPr id="8" name="bounded_body"/>
          <p:cNvSpPr/>
          <p:nvPr/>
        </p:nvSpPr>
        <p:spPr>
          <a:xfrm>
            <a:off x="365760" y="1261872"/>
            <a:ext cx="2590800" cy="2939796"/>
          </a:xfrm>
          <a:prstGeom prst="rect">
            <a:avLst/>
          </a:prstGeom>
          <a:noFill/>
          <a:ln/>
        </p:spPr>
        <p:txBody>
          <a:bodyPr wrap="square" rtlCol="0" anchor="t"/>
          <a:lstStyle/>
          <a:p>
            <a:pPr marL="342900" indent="-342900">
              <a:spcAft>
                <a:spcPts val="500"/>
              </a:spcAft>
              <a:buSzPct val="100000"/>
              <a:buChar char="•"/>
            </a:pPr>
            <a:r>
              <a:rPr lang="en-US" sz="1800" dirty="0">
                <a:solidFill>
                  <a:srgbClr val="333333"/>
                </a:solidFill>
                <a:latin typeface="Arial" pitchFamily="34" charset="0"/>
                <a:ea typeface="Arial" pitchFamily="34" charset="-122"/>
                <a:cs typeface="Arial" pitchFamily="34" charset="-120"/>
              </a:rPr>
              <a:t>U.S. government debt with a 10-year maturity</a:t>
            </a:r>
            <a:endParaRPr lang="en-US" sz="1800" dirty="0"/>
          </a:p>
          <a:p>
            <a:pPr marL="342900" indent="-342900">
              <a:spcAft>
                <a:spcPts val="500"/>
              </a:spcAft>
              <a:buSzPct val="100000"/>
              <a:buChar char="•"/>
            </a:pPr>
            <a:r>
              <a:rPr lang="en-US" sz="1800" dirty="0">
                <a:solidFill>
                  <a:srgbClr val="333333"/>
                </a:solidFill>
                <a:latin typeface="Arial" pitchFamily="34" charset="0"/>
                <a:ea typeface="Arial" pitchFamily="34" charset="-122"/>
                <a:cs typeface="Arial" pitchFamily="34" charset="-120"/>
              </a:rPr>
              <a:t>Often considered the safest dollar investment</a:t>
            </a:r>
            <a:endParaRPr lang="en-US" sz="1800" dirty="0"/>
          </a:p>
          <a:p>
            <a:pPr marL="342900" indent="-342900">
              <a:spcAft>
                <a:spcPts val="500"/>
              </a:spcAft>
              <a:buSzPct val="100000"/>
              <a:buChar char="•"/>
            </a:pPr>
            <a:r>
              <a:rPr lang="en-US" sz="1800" dirty="0">
                <a:solidFill>
                  <a:srgbClr val="333333"/>
                </a:solidFill>
                <a:latin typeface="Arial" pitchFamily="34" charset="0"/>
                <a:ea typeface="Arial" pitchFamily="34" charset="-122"/>
                <a:cs typeface="Arial" pitchFamily="34" charset="-120"/>
              </a:rPr>
              <a:t>Its YIELD benchmarks long-term lending</a:t>
            </a:r>
            <a:endParaRPr lang="en-US" sz="1800" dirty="0"/>
          </a:p>
        </p:txBody>
      </p:sp>
      <p:sp>
        <p:nvSpPr>
          <p:cNvPr id="9" name="Shape 7"/>
          <p:cNvSpPr/>
          <p:nvPr/>
        </p:nvSpPr>
        <p:spPr>
          <a:xfrm>
            <a:off x="3185160" y="731520"/>
            <a:ext cx="2773680" cy="3515868"/>
          </a:xfrm>
          <a:prstGeom prst="rect">
            <a:avLst/>
          </a:prstGeom>
          <a:solidFill>
            <a:srgbClr val="E8EDF4"/>
          </a:solidFill>
          <a:ln w="12700">
            <a:solidFill>
              <a:srgbClr val="DDDDDD"/>
            </a:solidFill>
            <a:prstDash val="solid"/>
          </a:ln>
        </p:spPr>
      </p:sp>
      <p:sp>
        <p:nvSpPr>
          <p:cNvPr id="10" name="Shape 8"/>
          <p:cNvSpPr/>
          <p:nvPr/>
        </p:nvSpPr>
        <p:spPr>
          <a:xfrm>
            <a:off x="3185160" y="731520"/>
            <a:ext cx="2773680" cy="438912"/>
          </a:xfrm>
          <a:prstGeom prst="rect">
            <a:avLst/>
          </a:prstGeom>
          <a:solidFill>
            <a:srgbClr val="1B2A4A"/>
          </a:solidFill>
          <a:ln w="12700">
            <a:solidFill>
              <a:srgbClr val="1B2A4A"/>
            </a:solidFill>
            <a:prstDash val="solid"/>
          </a:ln>
        </p:spPr>
      </p:sp>
      <p:sp>
        <p:nvSpPr>
          <p:cNvPr id="11" name="Text 9"/>
          <p:cNvSpPr/>
          <p:nvPr/>
        </p:nvSpPr>
        <p:spPr>
          <a:xfrm>
            <a:off x="3185160" y="731520"/>
            <a:ext cx="2773680" cy="438912"/>
          </a:xfrm>
          <a:prstGeom prst="rect">
            <a:avLst/>
          </a:prstGeom>
          <a:noFill/>
          <a:ln/>
        </p:spPr>
        <p:txBody>
          <a:bodyPr wrap="square" lIns="0" tIns="0" rIns="0" bIns="0" rtlCol="0" anchor="ctr"/>
          <a:lstStyle/>
          <a:p>
            <a:pPr algn="ctr" indent="0" marL="0">
              <a:buNone/>
            </a:pPr>
            <a:r>
              <a:rPr lang="en-US" sz="1500" b="1" dirty="0">
                <a:solidFill>
                  <a:srgbClr val="FFFFFF"/>
                </a:solidFill>
                <a:latin typeface="Trebuchet MS" pitchFamily="34" charset="0"/>
                <a:ea typeface="Trebuchet MS" pitchFamily="34" charset="-122"/>
                <a:cs typeface="Trebuchet MS" pitchFamily="34" charset="-120"/>
              </a:rPr>
              <a:t>Why Mortgages Follow It</a:t>
            </a:r>
            <a:endParaRPr lang="en-US" sz="1500" dirty="0"/>
          </a:p>
        </p:txBody>
      </p:sp>
      <p:sp>
        <p:nvSpPr>
          <p:cNvPr id="12" name="bounded_body"/>
          <p:cNvSpPr/>
          <p:nvPr/>
        </p:nvSpPr>
        <p:spPr>
          <a:xfrm>
            <a:off x="3276600" y="1261872"/>
            <a:ext cx="2590800" cy="2939796"/>
          </a:xfrm>
          <a:prstGeom prst="rect">
            <a:avLst/>
          </a:prstGeom>
          <a:noFill/>
          <a:ln/>
        </p:spPr>
        <p:txBody>
          <a:bodyPr wrap="square" rtlCol="0" anchor="t"/>
          <a:lstStyle/>
          <a:p>
            <a:pPr marL="342900" indent="-342900">
              <a:spcAft>
                <a:spcPts val="500"/>
              </a:spcAft>
              <a:buSzPct val="100000"/>
              <a:buChar char="•"/>
            </a:pPr>
            <a:r>
              <a:rPr lang="en-US" sz="1800" dirty="0">
                <a:solidFill>
                  <a:srgbClr val="333333"/>
                </a:solidFill>
                <a:latin typeface="Arial" pitchFamily="34" charset="0"/>
                <a:ea typeface="Arial" pitchFamily="34" charset="-122"/>
                <a:cs typeface="Arial" pitchFamily="34" charset="-120"/>
              </a:rPr>
              <a:t>Mortgages are long-term loans backed by collateral</a:t>
            </a:r>
            <a:endParaRPr lang="en-US" sz="1800" dirty="0"/>
          </a:p>
          <a:p>
            <a:pPr marL="342900" indent="-342900">
              <a:spcAft>
                <a:spcPts val="500"/>
              </a:spcAft>
              <a:buSzPct val="100000"/>
              <a:buChar char="•"/>
            </a:pPr>
            <a:r>
              <a:rPr lang="en-US" sz="1800" dirty="0">
                <a:solidFill>
                  <a:srgbClr val="333333"/>
                </a:solidFill>
                <a:latin typeface="Arial" pitchFamily="34" charset="0"/>
                <a:ea typeface="Arial" pitchFamily="34" charset="-122"/>
                <a:cs typeface="Arial" pitchFamily="34" charset="-120"/>
              </a:rPr>
              <a:t>Investors compare their risk with Treasuries</a:t>
            </a:r>
            <a:endParaRPr lang="en-US" sz="1800" dirty="0"/>
          </a:p>
          <a:p>
            <a:pPr marL="342900" indent="-342900">
              <a:spcAft>
                <a:spcPts val="500"/>
              </a:spcAft>
              <a:buSzPct val="100000"/>
              <a:buChar char="•"/>
            </a:pPr>
            <a:r>
              <a:rPr lang="en-US" sz="1800" dirty="0">
                <a:solidFill>
                  <a:srgbClr val="333333"/>
                </a:solidFill>
                <a:latin typeface="Arial" pitchFamily="34" charset="0"/>
                <a:ea typeface="Arial" pitchFamily="34" charset="-122"/>
                <a:cs typeface="Arial" pitchFamily="34" charset="-120"/>
              </a:rPr>
              <a:t>They yield MORE, so rates move with Treasury yields</a:t>
            </a:r>
            <a:endParaRPr lang="en-US" sz="1800" dirty="0"/>
          </a:p>
        </p:txBody>
      </p:sp>
      <p:sp>
        <p:nvSpPr>
          <p:cNvPr id="13" name="Shape 11"/>
          <p:cNvSpPr/>
          <p:nvPr/>
        </p:nvSpPr>
        <p:spPr>
          <a:xfrm>
            <a:off x="6096000" y="731520"/>
            <a:ext cx="2773680" cy="3515868"/>
          </a:xfrm>
          <a:prstGeom prst="rect">
            <a:avLst/>
          </a:prstGeom>
          <a:solidFill>
            <a:srgbClr val="FFF8F6"/>
          </a:solidFill>
          <a:ln w="12700">
            <a:solidFill>
              <a:srgbClr val="DDDDDD"/>
            </a:solidFill>
            <a:prstDash val="solid"/>
          </a:ln>
        </p:spPr>
      </p:sp>
      <p:sp>
        <p:nvSpPr>
          <p:cNvPr id="14" name="Shape 12"/>
          <p:cNvSpPr/>
          <p:nvPr/>
        </p:nvSpPr>
        <p:spPr>
          <a:xfrm>
            <a:off x="6096000" y="731520"/>
            <a:ext cx="2773680" cy="438912"/>
          </a:xfrm>
          <a:prstGeom prst="rect">
            <a:avLst/>
          </a:prstGeom>
          <a:solidFill>
            <a:srgbClr val="E8735A"/>
          </a:solidFill>
          <a:ln w="12700">
            <a:solidFill>
              <a:srgbClr val="E8735A"/>
            </a:solidFill>
            <a:prstDash val="solid"/>
          </a:ln>
        </p:spPr>
      </p:sp>
      <p:sp>
        <p:nvSpPr>
          <p:cNvPr id="15" name="Text 13"/>
          <p:cNvSpPr/>
          <p:nvPr/>
        </p:nvSpPr>
        <p:spPr>
          <a:xfrm>
            <a:off x="6096000" y="731520"/>
            <a:ext cx="2773680" cy="438912"/>
          </a:xfrm>
          <a:prstGeom prst="rect">
            <a:avLst/>
          </a:prstGeom>
          <a:noFill/>
          <a:ln/>
        </p:spPr>
        <p:txBody>
          <a:bodyPr wrap="square" lIns="0" tIns="0" rIns="0" bIns="0" rtlCol="0" anchor="ctr"/>
          <a:lstStyle/>
          <a:p>
            <a:pPr algn="ctr" indent="0" marL="0">
              <a:buNone/>
            </a:pPr>
            <a:r>
              <a:rPr lang="en-US" sz="1500" b="1" dirty="0">
                <a:solidFill>
                  <a:srgbClr val="1B2A4A"/>
                </a:solidFill>
                <a:latin typeface="Trebuchet MS" pitchFamily="34" charset="0"/>
                <a:ea typeface="Trebuchet MS" pitchFamily="34" charset="-122"/>
                <a:cs typeface="Trebuchet MS" pitchFamily="34" charset="-120"/>
              </a:rPr>
              <a:t>Who Sets the Yield?</a:t>
            </a:r>
            <a:endParaRPr lang="en-US" sz="1500" dirty="0"/>
          </a:p>
        </p:txBody>
      </p:sp>
      <p:sp>
        <p:nvSpPr>
          <p:cNvPr id="16" name="bounded_body"/>
          <p:cNvSpPr/>
          <p:nvPr/>
        </p:nvSpPr>
        <p:spPr>
          <a:xfrm>
            <a:off x="6187440" y="1261872"/>
            <a:ext cx="2590800" cy="2939796"/>
          </a:xfrm>
          <a:prstGeom prst="rect">
            <a:avLst/>
          </a:prstGeom>
          <a:noFill/>
          <a:ln/>
        </p:spPr>
        <p:txBody>
          <a:bodyPr wrap="square" rtlCol="0" anchor="t"/>
          <a:lstStyle/>
          <a:p>
            <a:pPr marL="342900" indent="-342900">
              <a:spcAft>
                <a:spcPts val="500"/>
              </a:spcAft>
              <a:buSzPct val="100000"/>
              <a:buChar char="•"/>
            </a:pPr>
            <a:r>
              <a:rPr lang="en-US" sz="1800" dirty="0">
                <a:solidFill>
                  <a:srgbClr val="333333"/>
                </a:solidFill>
                <a:latin typeface="Arial" pitchFamily="34" charset="0"/>
                <a:ea typeface="Arial" pitchFamily="34" charset="-122"/>
                <a:cs typeface="Arial" pitchFamily="34" charset="-120"/>
              </a:rPr>
              <a:t>Global bond investors trade Treasuries daily</a:t>
            </a:r>
            <a:endParaRPr lang="en-US" sz="1800" dirty="0"/>
          </a:p>
          <a:p>
            <a:pPr marL="342900" indent="-342900">
              <a:spcAft>
                <a:spcPts val="500"/>
              </a:spcAft>
              <a:buSzPct val="100000"/>
              <a:buChar char="•"/>
            </a:pPr>
            <a:r>
              <a:rPr lang="en-US" sz="1800" dirty="0">
                <a:solidFill>
                  <a:srgbClr val="333333"/>
                </a:solidFill>
                <a:latin typeface="Arial" pitchFamily="34" charset="0"/>
                <a:ea typeface="Arial" pitchFamily="34" charset="-122"/>
                <a:cs typeface="Arial" pitchFamily="34" charset="-120"/>
              </a:rPr>
              <a:t>Supply and demand set the yield; the Fed only influences it</a:t>
            </a:r>
            <a:endParaRPr lang="en-US" sz="1800" dirty="0"/>
          </a:p>
          <a:p>
            <a:pPr marL="342900" indent="-342900">
              <a:spcAft>
                <a:spcPts val="500"/>
              </a:spcAft>
              <a:buSzPct val="100000"/>
              <a:buChar char="•"/>
            </a:pPr>
            <a:r>
              <a:rPr lang="en-US" sz="1800" dirty="0">
                <a:solidFill>
                  <a:srgbClr val="333333"/>
                </a:solidFill>
                <a:latin typeface="Arial" pitchFamily="34" charset="0"/>
                <a:ea typeface="Arial" pitchFamily="34" charset="-122"/>
                <a:cs typeface="Arial" pitchFamily="34" charset="-120"/>
              </a:rPr>
              <a:t>Inflation expectations are the main driver</a:t>
            </a:r>
            <a:endParaRPr lang="en-US" sz="1800" dirty="0"/>
          </a:p>
        </p:txBody>
      </p:sp>
      <p:sp>
        <p:nvSpPr>
          <p:cNvPr id="17" name="Shape 15"/>
          <p:cNvSpPr/>
          <p:nvPr/>
        </p:nvSpPr>
        <p:spPr>
          <a:xfrm>
            <a:off x="274320" y="4302252"/>
            <a:ext cx="8595360" cy="512064"/>
          </a:xfrm>
          <a:prstGeom prst="rect">
            <a:avLst/>
          </a:prstGeom>
          <a:solidFill>
            <a:srgbClr val="FFF8F6"/>
          </a:solidFill>
          <a:ln w="12700">
            <a:solidFill>
              <a:srgbClr val="E8735A"/>
            </a:solidFill>
            <a:prstDash val="solid"/>
          </a:ln>
        </p:spPr>
      </p:sp>
      <p:sp>
        <p:nvSpPr>
          <p:cNvPr id="18" name="Shape 16"/>
          <p:cNvSpPr/>
          <p:nvPr/>
        </p:nvSpPr>
        <p:spPr>
          <a:xfrm>
            <a:off x="274320" y="4302252"/>
            <a:ext cx="64008" cy="512064"/>
          </a:xfrm>
          <a:prstGeom prst="rect">
            <a:avLst/>
          </a:prstGeom>
          <a:solidFill>
            <a:srgbClr val="E8735A"/>
          </a:solidFill>
          <a:ln w="12700">
            <a:solidFill>
              <a:srgbClr val="E8735A"/>
            </a:solidFill>
            <a:prstDash val="solid"/>
          </a:ln>
        </p:spPr>
      </p:sp>
      <p:sp>
        <p:nvSpPr>
          <p:cNvPr id="19" name="bounded_callout"/>
          <p:cNvSpPr/>
          <p:nvPr/>
        </p:nvSpPr>
        <p:spPr>
          <a:xfrm>
            <a:off x="457200" y="434797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Note: The 10-year Treasury yield is set by GLOBAL BOND MARKETS - the Fed influences it, but does not set it.</a:t>
            </a:r>
            <a:endParaRPr lang="en-US" sz="14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Mortgage Rate vs. 10-Year Treasury</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457200" y="758952"/>
            <a:ext cx="8229600" cy="3616452"/>
          </a:xfrm>
          <a:prstGeom prst="rect">
            <a:avLst/>
          </a:prstGeom>
          <a:solidFill>
            <a:srgbClr val="FFFFFF"/>
          </a:solidFill>
          <a:ln w="12700">
            <a:solidFill>
              <a:srgbClr val="F2F2F2"/>
            </a:solidFill>
            <a:prstDash val="solid"/>
          </a:ln>
        </p:spPr>
      </p:sp>
      <p:pic>
        <p:nvPicPr>
          <p:cNvPr id="6" name="Image 0" descr="Monthly line chart comparing the U.S. 30-year fixed mortgage rate and the 10-year U.S. Treasury yield from January 2010 through early 2026. Both lines fall steadily through 2010-2020 and bottom near January 2021, with the mortgage line at about 2.65% and the Treasury line at about 1.08%. Both lines climb sharply from early 2022 through late 2023, with the mortgage line peaking at about 7.79% and the Treasury line peaking near 4.99% in October 2023. The two lines move in lockstep, separated by a roughly 150 to 200 basis point spread, which temporarily widens in 2023. By 2026 the mortgage line is near 7.0% and the Treasury line is near 4.3%.">    </p:cNvPr>
          <p:cNvPicPr>
            <a:picLocks noChangeAspect="1"/>
          </p:cNvPicPr>
          <p:nvPr/>
        </p:nvPicPr>
        <p:blipFill>
          <a:blip r:embed="rId1"/>
          <a:stretch>
            <a:fillRect/>
          </a:stretch>
        </p:blipFill>
        <p:spPr>
          <a:xfrm>
            <a:off x="2024320" y="795528"/>
            <a:ext cx="5095359" cy="3543300"/>
          </a:xfrm>
          <a:prstGeom prst="rect">
            <a:avLst/>
          </a:prstGeom>
        </p:spPr>
      </p:pic>
      <p:sp>
        <p:nvSpPr>
          <p:cNvPr id="7" name="mllp_textfit_caption"/>
          <p:cNvSpPr/>
          <p:nvPr/>
        </p:nvSpPr>
        <p:spPr>
          <a:xfrm>
            <a:off x="457200" y="4430268"/>
            <a:ext cx="8229600" cy="402336"/>
          </a:xfrm>
          <a:prstGeom prst="rect">
            <a:avLst/>
          </a:prstGeom>
          <a:noFill/>
          <a:ln/>
        </p:spPr>
        <p:txBody>
          <a:bodyPr wrap="square" rtlCol="0" anchor="t"/>
          <a:lstStyle/>
          <a:p>
            <a:pPr algn="ctr" indent="0" marL="0">
              <a:buNone/>
            </a:pPr>
            <a:r>
              <a:rPr lang="en-US" sz="1600" i="1" dirty="0">
                <a:solidFill>
                  <a:srgbClr val="595959"/>
                </a:solidFill>
                <a:latin typeface="Arial" pitchFamily="34" charset="0"/>
                <a:ea typeface="Arial" pitchFamily="34" charset="-122"/>
                <a:cs typeface="Arial" pitchFamily="34" charset="-120"/>
              </a:rPr>
              <a:t>Note: The lines move in lockstep; the gap is the spread.</a:t>
            </a:r>
            <a:endParaRPr lang="en-US" sz="16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5F5F5"/>
        </a:solidFill>
      </p:bgPr>
    </p:bg>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400" b="1" dirty="0">
                <a:solidFill>
                  <a:srgbClr val="FFFFFF"/>
                </a:solidFill>
                <a:latin typeface="Trebuchet MS" pitchFamily="34" charset="0"/>
                <a:ea typeface="Trebuchet MS" pitchFamily="34" charset="-122"/>
                <a:cs typeface="Trebuchet MS" pitchFamily="34" charset="-120"/>
              </a:rPr>
              <a:t>How Mortgage Rates Are Actually Set: Treasury + Spread</a:t>
            </a:r>
            <a:endParaRPr lang="en-US" sz="24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664769"/>
          </a:xfrm>
          <a:prstGeom prst="rect">
            <a:avLst/>
          </a:prstGeom>
          <a:solidFill>
            <a:srgbClr val="FFFFFF"/>
          </a:solidFill>
          <a:ln w="12700">
            <a:solidFill>
              <a:srgbClr val="F2F2F2"/>
            </a:solidFill>
            <a:prstDash val="solid"/>
          </a:ln>
        </p:spPr>
      </p:sp>
      <p:sp>
        <p:nvSpPr>
          <p:cNvPr id="6" name="Shape 4"/>
          <p:cNvSpPr/>
          <p:nvPr/>
        </p:nvSpPr>
        <p:spPr>
          <a:xfrm>
            <a:off x="420624" y="844448"/>
            <a:ext cx="384048" cy="384048"/>
          </a:xfrm>
          <a:prstGeom prst="ellipse">
            <a:avLst/>
          </a:prstGeom>
          <a:solidFill>
            <a:srgbClr val="145F58"/>
          </a:solidFill>
          <a:ln w="12700">
            <a:solidFill>
              <a:srgbClr val="145F58"/>
            </a:solidFill>
            <a:prstDash val="solid"/>
          </a:ln>
        </p:spPr>
      </p:sp>
      <p:sp>
        <p:nvSpPr>
          <p:cNvPr id="7" name="Text 5"/>
          <p:cNvSpPr/>
          <p:nvPr/>
        </p:nvSpPr>
        <p:spPr>
          <a:xfrm>
            <a:off x="420624" y="844448"/>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8" name="bounded_body"/>
          <p:cNvSpPr/>
          <p:nvPr/>
        </p:nvSpPr>
        <p:spPr>
          <a:xfrm>
            <a:off x="914400" y="704088"/>
            <a:ext cx="2560320" cy="664769"/>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Step 1: 10-Year Treasury Yield</a:t>
            </a:r>
            <a:endParaRPr lang="en-US" sz="1800" dirty="0"/>
          </a:p>
        </p:txBody>
      </p:sp>
      <p:sp>
        <p:nvSpPr>
          <p:cNvPr id="9" name="bounded_body"/>
          <p:cNvSpPr/>
          <p:nvPr/>
        </p:nvSpPr>
        <p:spPr>
          <a:xfrm>
            <a:off x="3566160" y="704088"/>
            <a:ext cx="5257800" cy="664769"/>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Set by global bond markets - investor demand for safe long-term debt</a:t>
            </a:r>
            <a:endParaRPr lang="en-US" sz="1800" dirty="0"/>
          </a:p>
        </p:txBody>
      </p:sp>
      <p:sp>
        <p:nvSpPr>
          <p:cNvPr id="10" name="Shape 8"/>
          <p:cNvSpPr/>
          <p:nvPr/>
        </p:nvSpPr>
        <p:spPr>
          <a:xfrm>
            <a:off x="274320" y="1423721"/>
            <a:ext cx="8595360" cy="664769"/>
          </a:xfrm>
          <a:prstGeom prst="rect">
            <a:avLst/>
          </a:prstGeom>
          <a:solidFill>
            <a:srgbClr val="FFFFFF"/>
          </a:solidFill>
          <a:ln w="12700">
            <a:solidFill>
              <a:srgbClr val="F2F2F2"/>
            </a:solidFill>
            <a:prstDash val="solid"/>
          </a:ln>
        </p:spPr>
      </p:sp>
      <p:sp>
        <p:nvSpPr>
          <p:cNvPr id="11" name="Shape 9"/>
          <p:cNvSpPr/>
          <p:nvPr/>
        </p:nvSpPr>
        <p:spPr>
          <a:xfrm>
            <a:off x="420624" y="1564081"/>
            <a:ext cx="384048" cy="384048"/>
          </a:xfrm>
          <a:prstGeom prst="ellipse">
            <a:avLst/>
          </a:prstGeom>
          <a:solidFill>
            <a:srgbClr val="145F58"/>
          </a:solidFill>
          <a:ln w="12700">
            <a:solidFill>
              <a:srgbClr val="145F58"/>
            </a:solidFill>
            <a:prstDash val="solid"/>
          </a:ln>
        </p:spPr>
      </p:sp>
      <p:sp>
        <p:nvSpPr>
          <p:cNvPr id="12" name="Text 10"/>
          <p:cNvSpPr/>
          <p:nvPr/>
        </p:nvSpPr>
        <p:spPr>
          <a:xfrm>
            <a:off x="420624" y="1564081"/>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3" name="bounded_body"/>
          <p:cNvSpPr/>
          <p:nvPr/>
        </p:nvSpPr>
        <p:spPr>
          <a:xfrm>
            <a:off x="914400" y="1423721"/>
            <a:ext cx="2560320" cy="664769"/>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Step 2: Add the Mortgage Spread</a:t>
            </a:r>
            <a:endParaRPr lang="en-US" sz="1800" dirty="0"/>
          </a:p>
        </p:txBody>
      </p:sp>
      <p:sp>
        <p:nvSpPr>
          <p:cNvPr id="14" name="bounded_body"/>
          <p:cNvSpPr/>
          <p:nvPr/>
        </p:nvSpPr>
        <p:spPr>
          <a:xfrm>
            <a:off x="3566160" y="1423721"/>
            <a:ext cx="5257800" cy="664769"/>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Roughly 150 to 200 basis points (1.5 to 2.0 percentage points) added on top</a:t>
            </a:r>
            <a:endParaRPr lang="en-US" sz="1800" dirty="0"/>
          </a:p>
        </p:txBody>
      </p:sp>
      <p:sp>
        <p:nvSpPr>
          <p:cNvPr id="15" name="Shape 13"/>
          <p:cNvSpPr/>
          <p:nvPr/>
        </p:nvSpPr>
        <p:spPr>
          <a:xfrm>
            <a:off x="274320" y="2143354"/>
            <a:ext cx="8595360" cy="664769"/>
          </a:xfrm>
          <a:prstGeom prst="rect">
            <a:avLst/>
          </a:prstGeom>
          <a:solidFill>
            <a:srgbClr val="FFFFFF"/>
          </a:solidFill>
          <a:ln w="12700">
            <a:solidFill>
              <a:srgbClr val="F2F2F2"/>
            </a:solidFill>
            <a:prstDash val="solid"/>
          </a:ln>
        </p:spPr>
      </p:sp>
      <p:sp>
        <p:nvSpPr>
          <p:cNvPr id="16" name="Shape 14"/>
          <p:cNvSpPr/>
          <p:nvPr/>
        </p:nvSpPr>
        <p:spPr>
          <a:xfrm>
            <a:off x="420624" y="2283714"/>
            <a:ext cx="384048" cy="384048"/>
          </a:xfrm>
          <a:prstGeom prst="ellipse">
            <a:avLst/>
          </a:prstGeom>
          <a:solidFill>
            <a:srgbClr val="145F58"/>
          </a:solidFill>
          <a:ln w="12700">
            <a:solidFill>
              <a:srgbClr val="145F58"/>
            </a:solidFill>
            <a:prstDash val="solid"/>
          </a:ln>
        </p:spPr>
      </p:sp>
      <p:sp>
        <p:nvSpPr>
          <p:cNvPr id="17" name="Text 15"/>
          <p:cNvSpPr/>
          <p:nvPr/>
        </p:nvSpPr>
        <p:spPr>
          <a:xfrm>
            <a:off x="420624" y="2283714"/>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8" name="bounded_body"/>
          <p:cNvSpPr/>
          <p:nvPr/>
        </p:nvSpPr>
        <p:spPr>
          <a:xfrm>
            <a:off x="914400" y="2143354"/>
            <a:ext cx="2560320" cy="664769"/>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Spread Reflects</a:t>
            </a:r>
            <a:endParaRPr lang="en-US" sz="1800" dirty="0"/>
          </a:p>
        </p:txBody>
      </p:sp>
      <p:sp>
        <p:nvSpPr>
          <p:cNvPr id="19" name="bounded_body"/>
          <p:cNvSpPr/>
          <p:nvPr/>
        </p:nvSpPr>
        <p:spPr>
          <a:xfrm>
            <a:off x="3566160" y="2143354"/>
            <a:ext cx="5257800" cy="664769"/>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Prepayment risk + servicing costs + credit risk + investor margin</a:t>
            </a:r>
            <a:endParaRPr lang="en-US" sz="1800" dirty="0"/>
          </a:p>
        </p:txBody>
      </p:sp>
      <p:sp>
        <p:nvSpPr>
          <p:cNvPr id="20" name="Shape 18"/>
          <p:cNvSpPr/>
          <p:nvPr/>
        </p:nvSpPr>
        <p:spPr>
          <a:xfrm>
            <a:off x="274320" y="2862986"/>
            <a:ext cx="8595360" cy="664769"/>
          </a:xfrm>
          <a:prstGeom prst="rect">
            <a:avLst/>
          </a:prstGeom>
          <a:solidFill>
            <a:srgbClr val="FFFFFF"/>
          </a:solidFill>
          <a:ln w="12700">
            <a:solidFill>
              <a:srgbClr val="F2F2F2"/>
            </a:solidFill>
            <a:prstDash val="solid"/>
          </a:ln>
        </p:spPr>
      </p:sp>
      <p:sp>
        <p:nvSpPr>
          <p:cNvPr id="21" name="Shape 19"/>
          <p:cNvSpPr/>
          <p:nvPr/>
        </p:nvSpPr>
        <p:spPr>
          <a:xfrm>
            <a:off x="420624" y="3003347"/>
            <a:ext cx="384048" cy="384048"/>
          </a:xfrm>
          <a:prstGeom prst="ellipse">
            <a:avLst/>
          </a:prstGeom>
          <a:solidFill>
            <a:srgbClr val="145F58"/>
          </a:solidFill>
          <a:ln w="12700">
            <a:solidFill>
              <a:srgbClr val="145F58"/>
            </a:solidFill>
            <a:prstDash val="solid"/>
          </a:ln>
        </p:spPr>
      </p:sp>
      <p:sp>
        <p:nvSpPr>
          <p:cNvPr id="22" name="Text 20"/>
          <p:cNvSpPr/>
          <p:nvPr/>
        </p:nvSpPr>
        <p:spPr>
          <a:xfrm>
            <a:off x="420624" y="3003347"/>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23" name="bounded_body"/>
          <p:cNvSpPr/>
          <p:nvPr/>
        </p:nvSpPr>
        <p:spPr>
          <a:xfrm>
            <a:off x="914400" y="2862986"/>
            <a:ext cx="2560320" cy="664769"/>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Example: October 2023</a:t>
            </a:r>
            <a:endParaRPr lang="en-US" sz="1800" dirty="0"/>
          </a:p>
        </p:txBody>
      </p:sp>
      <p:sp>
        <p:nvSpPr>
          <p:cNvPr id="24" name="bounded_body"/>
          <p:cNvSpPr/>
          <p:nvPr/>
        </p:nvSpPr>
        <p:spPr>
          <a:xfrm>
            <a:off x="3566160" y="2862986"/>
            <a:ext cx="5257800" cy="664769"/>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10-year Treasury at 4.99% + mortgage spread of 2.80 pp = 7.79% mortgage rate</a:t>
            </a:r>
            <a:endParaRPr lang="en-US" sz="1800" dirty="0"/>
          </a:p>
        </p:txBody>
      </p:sp>
      <p:sp>
        <p:nvSpPr>
          <p:cNvPr id="25" name="Shape 23"/>
          <p:cNvSpPr/>
          <p:nvPr/>
        </p:nvSpPr>
        <p:spPr>
          <a:xfrm>
            <a:off x="274320" y="3582619"/>
            <a:ext cx="8595360" cy="664769"/>
          </a:xfrm>
          <a:prstGeom prst="rect">
            <a:avLst/>
          </a:prstGeom>
          <a:solidFill>
            <a:srgbClr val="FFFFFF"/>
          </a:solidFill>
          <a:ln w="12700">
            <a:solidFill>
              <a:srgbClr val="F2F2F2"/>
            </a:solidFill>
            <a:prstDash val="solid"/>
          </a:ln>
        </p:spPr>
      </p:sp>
      <p:sp>
        <p:nvSpPr>
          <p:cNvPr id="26" name="Shape 24"/>
          <p:cNvSpPr/>
          <p:nvPr/>
        </p:nvSpPr>
        <p:spPr>
          <a:xfrm>
            <a:off x="420624" y="3722980"/>
            <a:ext cx="384048" cy="384048"/>
          </a:xfrm>
          <a:prstGeom prst="ellipse">
            <a:avLst/>
          </a:prstGeom>
          <a:solidFill>
            <a:srgbClr val="145F58"/>
          </a:solidFill>
          <a:ln w="12700">
            <a:solidFill>
              <a:srgbClr val="145F58"/>
            </a:solidFill>
            <a:prstDash val="solid"/>
          </a:ln>
        </p:spPr>
      </p:sp>
      <p:sp>
        <p:nvSpPr>
          <p:cNvPr id="27" name="Text 25"/>
          <p:cNvSpPr/>
          <p:nvPr/>
        </p:nvSpPr>
        <p:spPr>
          <a:xfrm>
            <a:off x="420624" y="3722980"/>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28" name="bounded_body"/>
          <p:cNvSpPr/>
          <p:nvPr/>
        </p:nvSpPr>
        <p:spPr>
          <a:xfrm>
            <a:off x="914400" y="3582619"/>
            <a:ext cx="2560320" cy="664769"/>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Example: January 2021</a:t>
            </a:r>
            <a:endParaRPr lang="en-US" sz="1800" dirty="0"/>
          </a:p>
        </p:txBody>
      </p:sp>
      <p:sp>
        <p:nvSpPr>
          <p:cNvPr id="29" name="bounded_body"/>
          <p:cNvSpPr/>
          <p:nvPr/>
        </p:nvSpPr>
        <p:spPr>
          <a:xfrm>
            <a:off x="3566160" y="3582619"/>
            <a:ext cx="5257800" cy="664769"/>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10-year Treasury at 1.08% + mortgage spread of 1.65 pp = 2.73% mortgage rate</a:t>
            </a:r>
            <a:endParaRPr lang="en-US" sz="1800" dirty="0"/>
          </a:p>
        </p:txBody>
      </p:sp>
      <p:sp>
        <p:nvSpPr>
          <p:cNvPr id="30" name="Shape 28"/>
          <p:cNvSpPr/>
          <p:nvPr/>
        </p:nvSpPr>
        <p:spPr>
          <a:xfrm>
            <a:off x="274320" y="4302252"/>
            <a:ext cx="8595360" cy="512064"/>
          </a:xfrm>
          <a:prstGeom prst="rect">
            <a:avLst/>
          </a:prstGeom>
          <a:solidFill>
            <a:srgbClr val="FFF8F6"/>
          </a:solidFill>
          <a:ln w="12700">
            <a:solidFill>
              <a:srgbClr val="E8735A"/>
            </a:solidFill>
            <a:prstDash val="solid"/>
          </a:ln>
        </p:spPr>
      </p:sp>
      <p:sp>
        <p:nvSpPr>
          <p:cNvPr id="31" name="Shape 29"/>
          <p:cNvSpPr/>
          <p:nvPr/>
        </p:nvSpPr>
        <p:spPr>
          <a:xfrm>
            <a:off x="274320" y="4302252"/>
            <a:ext cx="64008" cy="512064"/>
          </a:xfrm>
          <a:prstGeom prst="rect">
            <a:avLst/>
          </a:prstGeom>
          <a:solidFill>
            <a:srgbClr val="E8735A"/>
          </a:solidFill>
          <a:ln w="12700">
            <a:solidFill>
              <a:srgbClr val="E8735A"/>
            </a:solidFill>
            <a:prstDash val="solid"/>
          </a:ln>
        </p:spPr>
      </p:sp>
      <p:sp>
        <p:nvSpPr>
          <p:cNvPr id="32" name="bounded_callout"/>
          <p:cNvSpPr/>
          <p:nvPr/>
        </p:nvSpPr>
        <p:spPr>
          <a:xfrm>
            <a:off x="457200" y="434797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Tip: Worked-out formula - 30-year mortgage rate is approximately 10-year Treasury yield plus 150 to 200 basis points. Memorize that relationship.</a:t>
            </a:r>
            <a:endParaRPr lang="en-US" sz="14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The 2022 Shock: 3% to 7% in 18 Months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31520"/>
            <a:ext cx="4206240" cy="1997964"/>
          </a:xfrm>
          <a:prstGeom prst="rect">
            <a:avLst/>
          </a:prstGeom>
          <a:solidFill>
            <a:srgbClr val="F5F5F5"/>
          </a:solidFill>
          <a:ln w="12700">
            <a:solidFill>
              <a:srgbClr val="DDDDDD"/>
            </a:solidFill>
            <a:prstDash val="solid"/>
          </a:ln>
        </p:spPr>
      </p:sp>
      <p:sp>
        <p:nvSpPr>
          <p:cNvPr id="6" name="Text 4"/>
          <p:cNvSpPr/>
          <p:nvPr/>
        </p:nvSpPr>
        <p:spPr>
          <a:xfrm>
            <a:off x="274320" y="891357"/>
            <a:ext cx="4206240" cy="1158819"/>
          </a:xfrm>
          <a:prstGeom prst="rect">
            <a:avLst/>
          </a:prstGeom>
          <a:noFill/>
          <a:ln/>
        </p:spPr>
        <p:txBody>
          <a:bodyPr wrap="square" rtlCol="0" anchor="ctr"/>
          <a:lstStyle/>
          <a:p>
            <a:pPr algn="ctr" indent="0" marL="0">
              <a:buNone/>
            </a:pPr>
            <a:r>
              <a:rPr lang="en-US" sz="4000" b="1" dirty="0">
                <a:solidFill>
                  <a:srgbClr val="2A9D8F"/>
                </a:solidFill>
                <a:latin typeface="Arial" pitchFamily="34" charset="0"/>
                <a:ea typeface="Arial" pitchFamily="34" charset="-122"/>
                <a:cs typeface="Arial" pitchFamily="34" charset="-120"/>
              </a:rPr>
              <a:t>2.65%</a:t>
            </a:r>
            <a:endParaRPr lang="en-US" sz="4000" dirty="0"/>
          </a:p>
        </p:txBody>
      </p:sp>
      <p:sp>
        <p:nvSpPr>
          <p:cNvPr id="7" name="bounded_body"/>
          <p:cNvSpPr/>
          <p:nvPr/>
        </p:nvSpPr>
        <p:spPr>
          <a:xfrm>
            <a:off x="347472" y="2050176"/>
            <a:ext cx="4059936" cy="599389"/>
          </a:xfrm>
          <a:prstGeom prst="rect">
            <a:avLst/>
          </a:prstGeom>
          <a:noFill/>
          <a:ln/>
        </p:spPr>
        <p:txBody>
          <a:bodyPr wrap="square" rtlCol="0" anchor="t"/>
          <a:lstStyle/>
          <a:p>
            <a:pPr algn="ctr" indent="0" marL="0">
              <a:buNone/>
            </a:pPr>
            <a:r>
              <a:rPr lang="en-US" sz="1800" dirty="0">
                <a:solidFill>
                  <a:srgbClr val="333333"/>
                </a:solidFill>
                <a:latin typeface="Arial" pitchFamily="34" charset="0"/>
                <a:ea typeface="Arial" pitchFamily="34" charset="-122"/>
                <a:cs typeface="Arial" pitchFamily="34" charset="-120"/>
              </a:rPr>
              <a:t>30-year mortgage rate, January 2021 (record low)</a:t>
            </a:r>
            <a:endParaRPr lang="en-US" sz="1800" dirty="0"/>
          </a:p>
        </p:txBody>
      </p:sp>
      <p:sp>
        <p:nvSpPr>
          <p:cNvPr id="8" name="Shape 6"/>
          <p:cNvSpPr/>
          <p:nvPr/>
        </p:nvSpPr>
        <p:spPr>
          <a:xfrm>
            <a:off x="4663440" y="731520"/>
            <a:ext cx="4206240" cy="1997964"/>
          </a:xfrm>
          <a:prstGeom prst="rect">
            <a:avLst/>
          </a:prstGeom>
          <a:solidFill>
            <a:srgbClr val="F5F5F5"/>
          </a:solidFill>
          <a:ln w="12700">
            <a:solidFill>
              <a:srgbClr val="DDDDDD"/>
            </a:solidFill>
            <a:prstDash val="solid"/>
          </a:ln>
        </p:spPr>
      </p:sp>
      <p:sp>
        <p:nvSpPr>
          <p:cNvPr id="9" name="Text 7"/>
          <p:cNvSpPr/>
          <p:nvPr/>
        </p:nvSpPr>
        <p:spPr>
          <a:xfrm>
            <a:off x="4663440" y="891357"/>
            <a:ext cx="4206240" cy="1158819"/>
          </a:xfrm>
          <a:prstGeom prst="rect">
            <a:avLst/>
          </a:prstGeom>
          <a:noFill/>
          <a:ln/>
        </p:spPr>
        <p:txBody>
          <a:bodyPr wrap="square" rtlCol="0" anchor="ctr"/>
          <a:lstStyle/>
          <a:p>
            <a:pPr algn="ctr" indent="0" marL="0">
              <a:buNone/>
            </a:pPr>
            <a:r>
              <a:rPr lang="en-US" sz="4000" b="1" dirty="0">
                <a:solidFill>
                  <a:srgbClr val="2A9D8F"/>
                </a:solidFill>
                <a:latin typeface="Arial" pitchFamily="34" charset="0"/>
                <a:ea typeface="Arial" pitchFamily="34" charset="-122"/>
                <a:cs typeface="Arial" pitchFamily="34" charset="-120"/>
              </a:rPr>
              <a:t>7.79%</a:t>
            </a:r>
            <a:endParaRPr lang="en-US" sz="4000" dirty="0"/>
          </a:p>
        </p:txBody>
      </p:sp>
      <p:sp>
        <p:nvSpPr>
          <p:cNvPr id="10" name="bounded_body"/>
          <p:cNvSpPr/>
          <p:nvPr/>
        </p:nvSpPr>
        <p:spPr>
          <a:xfrm>
            <a:off x="4736592" y="2050176"/>
            <a:ext cx="4059936" cy="599389"/>
          </a:xfrm>
          <a:prstGeom prst="rect">
            <a:avLst/>
          </a:prstGeom>
          <a:noFill/>
          <a:ln/>
        </p:spPr>
        <p:txBody>
          <a:bodyPr wrap="square" rtlCol="0" anchor="t"/>
          <a:lstStyle/>
          <a:p>
            <a:pPr algn="ctr" indent="0" marL="0">
              <a:buNone/>
            </a:pPr>
            <a:r>
              <a:rPr lang="en-US" sz="1800" dirty="0">
                <a:solidFill>
                  <a:srgbClr val="333333"/>
                </a:solidFill>
                <a:latin typeface="Arial" pitchFamily="34" charset="0"/>
                <a:ea typeface="Arial" pitchFamily="34" charset="-122"/>
                <a:cs typeface="Arial" pitchFamily="34" charset="-120"/>
              </a:rPr>
              <a:t>30-year mortgage rate, October 2023 (peak)</a:t>
            </a:r>
            <a:endParaRPr lang="en-US" sz="1800" dirty="0"/>
          </a:p>
        </p:txBody>
      </p:sp>
      <p:sp>
        <p:nvSpPr>
          <p:cNvPr id="11" name="Shape 9"/>
          <p:cNvSpPr/>
          <p:nvPr/>
        </p:nvSpPr>
        <p:spPr>
          <a:xfrm>
            <a:off x="274320" y="2839212"/>
            <a:ext cx="8595360" cy="1371600"/>
          </a:xfrm>
          <a:prstGeom prst="rect">
            <a:avLst/>
          </a:prstGeom>
          <a:solidFill>
            <a:srgbClr val="F5F5F5"/>
          </a:solidFill>
          <a:ln w="12700">
            <a:solidFill>
              <a:srgbClr val="F2F2F2"/>
            </a:solidFill>
            <a:prstDash val="solid"/>
          </a:ln>
        </p:spPr>
      </p:sp>
      <p:sp>
        <p:nvSpPr>
          <p:cNvPr id="12" name="bounded_body"/>
          <p:cNvSpPr/>
          <p:nvPr/>
        </p:nvSpPr>
        <p:spPr>
          <a:xfrm>
            <a:off x="457200" y="2839212"/>
            <a:ext cx="8229600" cy="457200"/>
          </a:xfrm>
          <a:prstGeom prst="rect">
            <a:avLst/>
          </a:prstGeom>
          <a:noFill/>
          <a:ln/>
        </p:spPr>
        <p:txBody>
          <a:bodyPr wrap="square" rtlCol="0" anchor="ctr"/>
          <a:lstStyle/>
          <a:p>
            <a:pPr indent="0" marL="0">
              <a:buNone/>
            </a:pPr>
            <a:endParaRPr lang="en-US" sz="1800" dirty="0"/>
          </a:p>
        </p:txBody>
      </p:sp>
      <p:sp>
        <p:nvSpPr>
          <p:cNvPr id="13" name="Shape 11"/>
          <p:cNvSpPr/>
          <p:nvPr/>
        </p:nvSpPr>
        <p:spPr>
          <a:xfrm>
            <a:off x="320040" y="3296412"/>
            <a:ext cx="8503920" cy="0"/>
          </a:xfrm>
          <a:prstGeom prst="line">
            <a:avLst/>
          </a:prstGeom>
          <a:noFill/>
          <a:ln w="6350">
            <a:solidFill>
              <a:srgbClr val="F2F2F2"/>
            </a:solidFill>
            <a:prstDash val="solid"/>
          </a:ln>
        </p:spPr>
      </p:sp>
      <p:sp>
        <p:nvSpPr>
          <p:cNvPr id="14" name="bounded_body"/>
          <p:cNvSpPr/>
          <p:nvPr/>
        </p:nvSpPr>
        <p:spPr>
          <a:xfrm>
            <a:off x="457200" y="3296412"/>
            <a:ext cx="8229600" cy="457200"/>
          </a:xfrm>
          <a:prstGeom prst="rect">
            <a:avLst/>
          </a:prstGeom>
          <a:noFill/>
          <a:ln/>
        </p:spPr>
        <p:txBody>
          <a:bodyPr wrap="square" rtlCol="0" anchor="ctr"/>
          <a:lstStyle/>
          <a:p>
            <a:pPr indent="0" marL="0">
              <a:buNone/>
            </a:pPr>
            <a:endParaRPr lang="en-US" sz="1800" dirty="0"/>
          </a:p>
        </p:txBody>
      </p:sp>
      <p:sp>
        <p:nvSpPr>
          <p:cNvPr id="15" name="Shape 13"/>
          <p:cNvSpPr/>
          <p:nvPr/>
        </p:nvSpPr>
        <p:spPr>
          <a:xfrm>
            <a:off x="320040" y="3753612"/>
            <a:ext cx="8503920" cy="0"/>
          </a:xfrm>
          <a:prstGeom prst="line">
            <a:avLst/>
          </a:prstGeom>
          <a:noFill/>
          <a:ln w="6350">
            <a:solidFill>
              <a:srgbClr val="F2F2F2"/>
            </a:solidFill>
            <a:prstDash val="solid"/>
          </a:ln>
        </p:spPr>
      </p:sp>
      <p:sp>
        <p:nvSpPr>
          <p:cNvPr id="16" name="bounded_body"/>
          <p:cNvSpPr/>
          <p:nvPr/>
        </p:nvSpPr>
        <p:spPr>
          <a:xfrm>
            <a:off x="457200" y="3753612"/>
            <a:ext cx="8229600" cy="457200"/>
          </a:xfrm>
          <a:prstGeom prst="rect">
            <a:avLst/>
          </a:prstGeom>
          <a:noFill/>
          <a:ln/>
        </p:spPr>
        <p:txBody>
          <a:bodyPr wrap="square" rtlCol="0" anchor="ctr"/>
          <a:lstStyle/>
          <a:p>
            <a:pPr indent="0" marL="0">
              <a:buNone/>
            </a:pPr>
            <a:endParaRPr lang="en-US" sz="1800" dirty="0"/>
          </a:p>
        </p:txBody>
      </p:sp>
      <p:sp>
        <p:nvSpPr>
          <p:cNvPr id="17" name="Shape 15"/>
          <p:cNvSpPr/>
          <p:nvPr/>
        </p:nvSpPr>
        <p:spPr>
          <a:xfrm>
            <a:off x="274320" y="4302252"/>
            <a:ext cx="8595360" cy="512064"/>
          </a:xfrm>
          <a:prstGeom prst="rect">
            <a:avLst/>
          </a:prstGeom>
          <a:solidFill>
            <a:srgbClr val="FFEBEE"/>
          </a:solidFill>
          <a:ln w="12700">
            <a:solidFill>
              <a:srgbClr val="C0392B"/>
            </a:solidFill>
            <a:prstDash val="solid"/>
          </a:ln>
        </p:spPr>
      </p:sp>
      <p:sp>
        <p:nvSpPr>
          <p:cNvPr id="18" name="Shape 16"/>
          <p:cNvSpPr/>
          <p:nvPr/>
        </p:nvSpPr>
        <p:spPr>
          <a:xfrm>
            <a:off x="274320" y="4302252"/>
            <a:ext cx="64008" cy="512064"/>
          </a:xfrm>
          <a:prstGeom prst="rect">
            <a:avLst/>
          </a:prstGeom>
          <a:solidFill>
            <a:srgbClr val="C0392B"/>
          </a:solidFill>
          <a:ln w="12700">
            <a:solidFill>
              <a:srgbClr val="C0392B"/>
            </a:solidFill>
            <a:prstDash val="solid"/>
          </a:ln>
        </p:spPr>
      </p:sp>
      <p:sp>
        <p:nvSpPr>
          <p:cNvPr id="19" name="bounded_callout"/>
          <p:cNvSpPr/>
          <p:nvPr/>
        </p:nvSpPr>
        <p:spPr>
          <a:xfrm>
            <a:off x="457200" y="4347972"/>
            <a:ext cx="8394192" cy="420624"/>
          </a:xfrm>
          <a:prstGeom prst="rect">
            <a:avLst/>
          </a:prstGeom>
          <a:noFill/>
          <a:ln/>
        </p:spPr>
        <p:txBody>
          <a:bodyPr wrap="square" rtlCol="0" anchor="ctr"/>
          <a:lstStyle/>
          <a:p>
            <a:pPr indent="0" marL="0">
              <a:buNone/>
            </a:pPr>
            <a:r>
              <a:rPr lang="en-US" sz="1600" dirty="0">
                <a:solidFill>
                  <a:srgbClr val="1B2A4A"/>
                </a:solidFill>
                <a:latin typeface="Arial" pitchFamily="34" charset="0"/>
                <a:ea typeface="Arial" pitchFamily="34" charset="-122"/>
                <a:cs typeface="Arial" pitchFamily="34" charset="-120"/>
              </a:rPr>
              <a:t>Warning: A $400,000 buyer in 2021 could only afford about $253,000 by 2023.</a:t>
            </a:r>
            <a:endParaRPr lang="en-US" sz="16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050" b="1" dirty="0">
                <a:solidFill>
                  <a:srgbClr val="FFFFFF"/>
                </a:solidFill>
                <a:latin typeface="Trebuchet MS" pitchFamily="34" charset="0"/>
                <a:ea typeface="Trebuchet MS" pitchFamily="34" charset="-122"/>
                <a:cs typeface="Trebuchet MS" pitchFamily="34" charset="-120"/>
              </a:rPr>
              <a:t>Why the Shock Happened: Fed Tightening + Inflation Expectations</a:t>
            </a:r>
            <a:endParaRPr lang="en-US" sz="205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31520"/>
            <a:ext cx="4206240" cy="384048"/>
          </a:xfrm>
          <a:prstGeom prst="rect">
            <a:avLst/>
          </a:prstGeom>
          <a:solidFill>
            <a:srgbClr val="145F58"/>
          </a:solidFill>
          <a:ln w="12700">
            <a:solidFill>
              <a:srgbClr val="145F58"/>
            </a:solidFill>
            <a:prstDash val="solid"/>
          </a:ln>
        </p:spPr>
      </p:sp>
      <p:sp>
        <p:nvSpPr>
          <p:cNvPr id="6" name="Text 4"/>
          <p:cNvSpPr/>
          <p:nvPr/>
        </p:nvSpPr>
        <p:spPr>
          <a:xfrm>
            <a:off x="274320" y="731520"/>
            <a:ext cx="4206240" cy="384048"/>
          </a:xfrm>
          <a:prstGeom prst="rect">
            <a:avLst/>
          </a:prstGeom>
          <a:noFill/>
          <a:ln/>
        </p:spPr>
        <p:txBody>
          <a:bodyPr wrap="square" lIns="0" tIns="0" rIns="0" bIns="0" rtlCol="0" anchor="ctr"/>
          <a:lstStyle/>
          <a:p>
            <a:pPr algn="ctr" indent="0" marL="0">
              <a:buNone/>
            </a:pPr>
            <a:r>
              <a:rPr lang="en-US" sz="1600" b="1" dirty="0">
                <a:solidFill>
                  <a:srgbClr val="FFFFFF"/>
                </a:solidFill>
                <a:latin typeface="Trebuchet MS" pitchFamily="34" charset="0"/>
                <a:ea typeface="Trebuchet MS" pitchFamily="34" charset="-122"/>
                <a:cs typeface="Trebuchet MS" pitchFamily="34" charset="-120"/>
              </a:rPr>
              <a:t>Fed Tightening</a:t>
            </a:r>
            <a:endParaRPr lang="en-US" sz="1600" dirty="0"/>
          </a:p>
        </p:txBody>
      </p:sp>
      <p:sp>
        <p:nvSpPr>
          <p:cNvPr id="7" name="Shape 5"/>
          <p:cNvSpPr/>
          <p:nvPr/>
        </p:nvSpPr>
        <p:spPr>
          <a:xfrm>
            <a:off x="274320" y="1115568"/>
            <a:ext cx="4206240" cy="3076956"/>
          </a:xfrm>
          <a:prstGeom prst="rect">
            <a:avLst/>
          </a:prstGeom>
          <a:solidFill>
            <a:srgbClr val="F0FAF8"/>
          </a:solidFill>
          <a:ln w="12700">
            <a:solidFill>
              <a:srgbClr val="DDDDDD"/>
            </a:solidFill>
            <a:prstDash val="solid"/>
          </a:ln>
        </p:spPr>
      </p:sp>
      <p:sp>
        <p:nvSpPr>
          <p:cNvPr id="8" name="bounded_body"/>
          <p:cNvSpPr/>
          <p:nvPr/>
        </p:nvSpPr>
        <p:spPr>
          <a:xfrm>
            <a:off x="38404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11 rate hikes from March 2022 to July 2023</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Federal funds rate: 0.25% to 5.50% (5.25 pp total)</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Pulled the 10-year Treasury yield up from 1.5% to 5%</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INDIRECT effect on mortgages, not direct</a:t>
            </a:r>
            <a:endParaRPr lang="en-US" sz="1800" dirty="0"/>
          </a:p>
        </p:txBody>
      </p:sp>
      <p:sp>
        <p:nvSpPr>
          <p:cNvPr id="9" name="Shape 7"/>
          <p:cNvSpPr/>
          <p:nvPr/>
        </p:nvSpPr>
        <p:spPr>
          <a:xfrm>
            <a:off x="4572000" y="822960"/>
            <a:ext cx="0" cy="3278124"/>
          </a:xfrm>
          <a:prstGeom prst="line">
            <a:avLst/>
          </a:prstGeom>
          <a:noFill/>
          <a:ln w="12700">
            <a:solidFill>
              <a:srgbClr val="F2F2F2"/>
            </a:solidFill>
            <a:prstDash val="solid"/>
          </a:ln>
        </p:spPr>
      </p:sp>
      <p:sp>
        <p:nvSpPr>
          <p:cNvPr id="10" name="Shape 8"/>
          <p:cNvSpPr/>
          <p:nvPr/>
        </p:nvSpPr>
        <p:spPr>
          <a:xfrm>
            <a:off x="4663440" y="731520"/>
            <a:ext cx="4206240" cy="384048"/>
          </a:xfrm>
          <a:prstGeom prst="rect">
            <a:avLst/>
          </a:prstGeom>
          <a:solidFill>
            <a:srgbClr val="E8735A"/>
          </a:solidFill>
          <a:ln w="12700">
            <a:solidFill>
              <a:srgbClr val="E8735A"/>
            </a:solidFill>
            <a:prstDash val="solid"/>
          </a:ln>
        </p:spPr>
      </p:sp>
      <p:sp>
        <p:nvSpPr>
          <p:cNvPr id="11" name="Text 9"/>
          <p:cNvSpPr/>
          <p:nvPr/>
        </p:nvSpPr>
        <p:spPr>
          <a:xfrm>
            <a:off x="4663440" y="731520"/>
            <a:ext cx="4206240" cy="384048"/>
          </a:xfrm>
          <a:prstGeom prst="rect">
            <a:avLst/>
          </a:prstGeom>
          <a:noFill/>
          <a:ln/>
        </p:spPr>
        <p:txBody>
          <a:bodyPr wrap="square" lIns="0" tIns="0" rIns="0" bIns="0" rtlCol="0" anchor="ctr"/>
          <a:lstStyle/>
          <a:p>
            <a:pPr algn="ctr" indent="0" marL="0">
              <a:buNone/>
            </a:pPr>
            <a:r>
              <a:rPr lang="en-US" sz="1600" b="1" dirty="0">
                <a:solidFill>
                  <a:srgbClr val="1B2A4A"/>
                </a:solidFill>
                <a:latin typeface="Trebuchet MS" pitchFamily="34" charset="0"/>
                <a:ea typeface="Trebuchet MS" pitchFamily="34" charset="-122"/>
                <a:cs typeface="Trebuchet MS" pitchFamily="34" charset="-120"/>
              </a:rPr>
              <a:t>Inflation Expectations</a:t>
            </a:r>
            <a:endParaRPr lang="en-US" sz="1600" dirty="0"/>
          </a:p>
        </p:txBody>
      </p:sp>
      <p:sp>
        <p:nvSpPr>
          <p:cNvPr id="12" name="Shape 10"/>
          <p:cNvSpPr/>
          <p:nvPr/>
        </p:nvSpPr>
        <p:spPr>
          <a:xfrm>
            <a:off x="4663440" y="1115568"/>
            <a:ext cx="4206240" cy="3076956"/>
          </a:xfrm>
          <a:prstGeom prst="rect">
            <a:avLst/>
          </a:prstGeom>
          <a:solidFill>
            <a:srgbClr val="FFF8F6"/>
          </a:solidFill>
          <a:ln w="12700">
            <a:solidFill>
              <a:srgbClr val="DDDDDD"/>
            </a:solidFill>
            <a:prstDash val="solid"/>
          </a:ln>
        </p:spPr>
      </p:sp>
      <p:sp>
        <p:nvSpPr>
          <p:cNvPr id="13" name="bounded_body"/>
          <p:cNvSpPr/>
          <p:nvPr/>
        </p:nvSpPr>
        <p:spPr>
          <a:xfrm>
            <a:off x="477316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CPI peaked at 9.1% in June 2022 - highest since 1981</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Bond investors demanded higher yields to lend long-term</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Inflation expectations component widened in 2022-2023</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Mortgage spread also widened during the shock</a:t>
            </a:r>
            <a:endParaRPr lang="en-US" sz="1800" dirty="0"/>
          </a:p>
        </p:txBody>
      </p:sp>
      <p:sp>
        <p:nvSpPr>
          <p:cNvPr id="14" name="Shape 12"/>
          <p:cNvSpPr/>
          <p:nvPr/>
        </p:nvSpPr>
        <p:spPr>
          <a:xfrm>
            <a:off x="274320" y="4384548"/>
            <a:ext cx="8595360" cy="512064"/>
          </a:xfrm>
          <a:prstGeom prst="rect">
            <a:avLst/>
          </a:prstGeom>
          <a:solidFill>
            <a:srgbClr val="FFF8F6"/>
          </a:solidFill>
          <a:ln w="12700">
            <a:solidFill>
              <a:srgbClr val="E8735A"/>
            </a:solidFill>
            <a:prstDash val="solid"/>
          </a:ln>
        </p:spPr>
      </p:sp>
      <p:sp>
        <p:nvSpPr>
          <p:cNvPr id="15" name="Shape 13"/>
          <p:cNvSpPr/>
          <p:nvPr/>
        </p:nvSpPr>
        <p:spPr>
          <a:xfrm>
            <a:off x="274320" y="4384548"/>
            <a:ext cx="64008" cy="512064"/>
          </a:xfrm>
          <a:prstGeom prst="rect">
            <a:avLst/>
          </a:prstGeom>
          <a:solidFill>
            <a:srgbClr val="E8735A"/>
          </a:solidFill>
          <a:ln w="12700">
            <a:solidFill>
              <a:srgbClr val="E8735A"/>
            </a:solidFill>
            <a:prstDash val="solid"/>
          </a:ln>
        </p:spPr>
      </p:sp>
      <p:sp>
        <p:nvSpPr>
          <p:cNvPr id="16" name="bounded_callout"/>
          <p:cNvSpPr/>
          <p:nvPr/>
        </p:nvSpPr>
        <p:spPr>
          <a:xfrm>
            <a:off x="457200" y="4430268"/>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Two forces pushed Treasury yields up - Fed hiking AND inflation expectations. Both showed up in mortgage rates.</a:t>
            </a:r>
            <a:endParaRPr lang="en-US" sz="14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The Lock-In Effect: Homeowners Stuck in Place</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657454"/>
          </a:xfrm>
          <a:prstGeom prst="rect">
            <a:avLst/>
          </a:prstGeom>
          <a:solidFill>
            <a:srgbClr val="F5F5F5"/>
          </a:solidFill>
          <a:ln w="12700">
            <a:solidFill>
              <a:srgbClr val="F2F2F2"/>
            </a:solidFill>
            <a:prstDash val="solid"/>
          </a:ln>
        </p:spPr>
      </p:sp>
      <p:sp>
        <p:nvSpPr>
          <p:cNvPr id="6" name="Shape 4"/>
          <p:cNvSpPr/>
          <p:nvPr/>
        </p:nvSpPr>
        <p:spPr>
          <a:xfrm>
            <a:off x="274320" y="704088"/>
            <a:ext cx="73152" cy="657454"/>
          </a:xfrm>
          <a:prstGeom prst="rect">
            <a:avLst/>
          </a:prstGeom>
          <a:solidFill>
            <a:srgbClr val="2A9D8F"/>
          </a:solidFill>
          <a:ln w="12700">
            <a:solidFill>
              <a:srgbClr val="2A9D8F"/>
            </a:solidFill>
            <a:prstDash val="solid"/>
          </a:ln>
        </p:spPr>
      </p:sp>
      <p:sp>
        <p:nvSpPr>
          <p:cNvPr id="7" name="bounded_body"/>
          <p:cNvSpPr/>
          <p:nvPr/>
        </p:nvSpPr>
        <p:spPr>
          <a:xfrm>
            <a:off x="457200" y="704088"/>
            <a:ext cx="2377440" cy="657454"/>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Lock-in effect</a:t>
            </a:r>
            <a:endParaRPr lang="en-US" sz="1800" dirty="0"/>
          </a:p>
        </p:txBody>
      </p:sp>
      <p:sp>
        <p:nvSpPr>
          <p:cNvPr id="8" name="bounded_body"/>
          <p:cNvSpPr/>
          <p:nvPr/>
        </p:nvSpPr>
        <p:spPr>
          <a:xfrm>
            <a:off x="2926080" y="704088"/>
            <a:ext cx="5897880" cy="657454"/>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When homeowners refuse to sell because moving would mean re-borrowing at a much higher rate</a:t>
            </a:r>
            <a:endParaRPr lang="en-US" sz="1800" dirty="0"/>
          </a:p>
        </p:txBody>
      </p:sp>
      <p:sp>
        <p:nvSpPr>
          <p:cNvPr id="9" name="Shape 7"/>
          <p:cNvSpPr/>
          <p:nvPr/>
        </p:nvSpPr>
        <p:spPr>
          <a:xfrm>
            <a:off x="274320" y="1425550"/>
            <a:ext cx="8595360" cy="657454"/>
          </a:xfrm>
          <a:prstGeom prst="rect">
            <a:avLst/>
          </a:prstGeom>
          <a:solidFill>
            <a:srgbClr val="F5F5F5"/>
          </a:solidFill>
          <a:ln w="12700">
            <a:solidFill>
              <a:srgbClr val="F2F2F2"/>
            </a:solidFill>
            <a:prstDash val="solid"/>
          </a:ln>
        </p:spPr>
      </p:sp>
      <p:sp>
        <p:nvSpPr>
          <p:cNvPr id="10" name="Shape 8"/>
          <p:cNvSpPr/>
          <p:nvPr/>
        </p:nvSpPr>
        <p:spPr>
          <a:xfrm>
            <a:off x="274320" y="1425550"/>
            <a:ext cx="73152" cy="657454"/>
          </a:xfrm>
          <a:prstGeom prst="rect">
            <a:avLst/>
          </a:prstGeom>
          <a:solidFill>
            <a:srgbClr val="2A9D8F"/>
          </a:solidFill>
          <a:ln w="12700">
            <a:solidFill>
              <a:srgbClr val="2A9D8F"/>
            </a:solidFill>
            <a:prstDash val="solid"/>
          </a:ln>
        </p:spPr>
      </p:sp>
      <p:sp>
        <p:nvSpPr>
          <p:cNvPr id="11" name="bounded_body"/>
          <p:cNvSpPr/>
          <p:nvPr/>
        </p:nvSpPr>
        <p:spPr>
          <a:xfrm>
            <a:off x="457200" y="1425550"/>
            <a:ext cx="2377440" cy="657454"/>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The math</a:t>
            </a:r>
            <a:endParaRPr lang="en-US" sz="1800" dirty="0"/>
          </a:p>
        </p:txBody>
      </p:sp>
      <p:sp>
        <p:nvSpPr>
          <p:cNvPr id="12" name="bounded_body"/>
          <p:cNvSpPr/>
          <p:nvPr/>
        </p:nvSpPr>
        <p:spPr>
          <a:xfrm>
            <a:off x="2926080" y="1425550"/>
            <a:ext cx="5897880" cy="657454"/>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Selling and rebuying a similar home at 7% adds about $900-$1,200 to the monthly payment</a:t>
            </a:r>
            <a:endParaRPr lang="en-US" sz="1800" dirty="0"/>
          </a:p>
        </p:txBody>
      </p:sp>
      <p:sp>
        <p:nvSpPr>
          <p:cNvPr id="13" name="Shape 11"/>
          <p:cNvSpPr/>
          <p:nvPr/>
        </p:nvSpPr>
        <p:spPr>
          <a:xfrm>
            <a:off x="274320" y="2147011"/>
            <a:ext cx="8595360" cy="657454"/>
          </a:xfrm>
          <a:prstGeom prst="rect">
            <a:avLst/>
          </a:prstGeom>
          <a:solidFill>
            <a:srgbClr val="F5F5F5"/>
          </a:solidFill>
          <a:ln w="12700">
            <a:solidFill>
              <a:srgbClr val="F2F2F2"/>
            </a:solidFill>
            <a:prstDash val="solid"/>
          </a:ln>
        </p:spPr>
      </p:sp>
      <p:sp>
        <p:nvSpPr>
          <p:cNvPr id="14" name="Shape 12"/>
          <p:cNvSpPr/>
          <p:nvPr/>
        </p:nvSpPr>
        <p:spPr>
          <a:xfrm>
            <a:off x="274320" y="2147011"/>
            <a:ext cx="73152" cy="657454"/>
          </a:xfrm>
          <a:prstGeom prst="rect">
            <a:avLst/>
          </a:prstGeom>
          <a:solidFill>
            <a:srgbClr val="2A9D8F"/>
          </a:solidFill>
          <a:ln w="12700">
            <a:solidFill>
              <a:srgbClr val="2A9D8F"/>
            </a:solidFill>
            <a:prstDash val="solid"/>
          </a:ln>
        </p:spPr>
      </p:sp>
      <p:sp>
        <p:nvSpPr>
          <p:cNvPr id="15" name="bounded_body"/>
          <p:cNvSpPr/>
          <p:nvPr/>
        </p:nvSpPr>
        <p:spPr>
          <a:xfrm>
            <a:off x="457200" y="2147011"/>
            <a:ext cx="2377440" cy="657454"/>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How many are locked in?</a:t>
            </a:r>
            <a:endParaRPr lang="en-US" sz="1800" dirty="0"/>
          </a:p>
        </p:txBody>
      </p:sp>
      <p:sp>
        <p:nvSpPr>
          <p:cNvPr id="16" name="bounded_body"/>
          <p:cNvSpPr/>
          <p:nvPr/>
        </p:nvSpPr>
        <p:spPr>
          <a:xfrm>
            <a:off x="2926080" y="2147011"/>
            <a:ext cx="5897880" cy="657454"/>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About 80% of U.S. homeowners had a rate BELOW 5% by 2023; 60% below 4%</a:t>
            </a:r>
            <a:endParaRPr lang="en-US" sz="1800" dirty="0"/>
          </a:p>
        </p:txBody>
      </p:sp>
      <p:sp>
        <p:nvSpPr>
          <p:cNvPr id="17" name="Shape 15"/>
          <p:cNvSpPr/>
          <p:nvPr/>
        </p:nvSpPr>
        <p:spPr>
          <a:xfrm>
            <a:off x="274320" y="2868473"/>
            <a:ext cx="8595360" cy="657454"/>
          </a:xfrm>
          <a:prstGeom prst="rect">
            <a:avLst/>
          </a:prstGeom>
          <a:solidFill>
            <a:srgbClr val="F5F5F5"/>
          </a:solidFill>
          <a:ln w="12700">
            <a:solidFill>
              <a:srgbClr val="F2F2F2"/>
            </a:solidFill>
            <a:prstDash val="solid"/>
          </a:ln>
        </p:spPr>
      </p:sp>
      <p:sp>
        <p:nvSpPr>
          <p:cNvPr id="18" name="Shape 16"/>
          <p:cNvSpPr/>
          <p:nvPr/>
        </p:nvSpPr>
        <p:spPr>
          <a:xfrm>
            <a:off x="274320" y="2868473"/>
            <a:ext cx="73152" cy="657454"/>
          </a:xfrm>
          <a:prstGeom prst="rect">
            <a:avLst/>
          </a:prstGeom>
          <a:solidFill>
            <a:srgbClr val="2A9D8F"/>
          </a:solidFill>
          <a:ln w="12700">
            <a:solidFill>
              <a:srgbClr val="2A9D8F"/>
            </a:solidFill>
            <a:prstDash val="solid"/>
          </a:ln>
        </p:spPr>
      </p:sp>
      <p:sp>
        <p:nvSpPr>
          <p:cNvPr id="19" name="bounded_body"/>
          <p:cNvSpPr/>
          <p:nvPr/>
        </p:nvSpPr>
        <p:spPr>
          <a:xfrm>
            <a:off x="457200" y="2868473"/>
            <a:ext cx="2377440" cy="657454"/>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Bigger gap, stronger lock-in</a:t>
            </a:r>
            <a:endParaRPr lang="en-US" sz="1800" dirty="0"/>
          </a:p>
        </p:txBody>
      </p:sp>
      <p:sp>
        <p:nvSpPr>
          <p:cNvPr id="20" name="bounded_body"/>
          <p:cNvSpPr/>
          <p:nvPr/>
        </p:nvSpPr>
        <p:spPr>
          <a:xfrm>
            <a:off x="2926080" y="2868473"/>
            <a:ext cx="5897880" cy="657454"/>
          </a:xfrm>
          <a:prstGeom prst="rect">
            <a:avLst/>
          </a:prstGeom>
          <a:noFill/>
          <a:ln/>
        </p:spPr>
        <p:txBody>
          <a:bodyPr wrap="square" rtlCol="0" anchor="ctr"/>
          <a:lstStyle/>
          <a:p>
            <a:pPr indent="0" marL="0">
              <a:buNone/>
            </a:pPr>
            <a:r>
              <a:rPr lang="en-US" sz="1550" dirty="0">
                <a:solidFill>
                  <a:srgbClr val="333333"/>
                </a:solidFill>
                <a:latin typeface="Arial" pitchFamily="34" charset="0"/>
                <a:ea typeface="Arial" pitchFamily="34" charset="-122"/>
                <a:cs typeface="Arial" pitchFamily="34" charset="-120"/>
              </a:rPr>
              <a:t>Share refusing to sell rises sharply as rate gap widens; 3-point gap is the threshold where most refuse to sell</a:t>
            </a:r>
            <a:endParaRPr lang="en-US" sz="1550" dirty="0"/>
          </a:p>
        </p:txBody>
      </p:sp>
      <p:sp>
        <p:nvSpPr>
          <p:cNvPr id="21" name="Shape 19"/>
          <p:cNvSpPr/>
          <p:nvPr/>
        </p:nvSpPr>
        <p:spPr>
          <a:xfrm>
            <a:off x="274320" y="3589934"/>
            <a:ext cx="8595360" cy="657454"/>
          </a:xfrm>
          <a:prstGeom prst="rect">
            <a:avLst/>
          </a:prstGeom>
          <a:solidFill>
            <a:srgbClr val="F5F5F5"/>
          </a:solidFill>
          <a:ln w="12700">
            <a:solidFill>
              <a:srgbClr val="F2F2F2"/>
            </a:solidFill>
            <a:prstDash val="solid"/>
          </a:ln>
        </p:spPr>
      </p:sp>
      <p:sp>
        <p:nvSpPr>
          <p:cNvPr id="22" name="Shape 20"/>
          <p:cNvSpPr/>
          <p:nvPr/>
        </p:nvSpPr>
        <p:spPr>
          <a:xfrm>
            <a:off x="274320" y="3589934"/>
            <a:ext cx="73152" cy="657454"/>
          </a:xfrm>
          <a:prstGeom prst="rect">
            <a:avLst/>
          </a:prstGeom>
          <a:solidFill>
            <a:srgbClr val="2A9D8F"/>
          </a:solidFill>
          <a:ln w="12700">
            <a:solidFill>
              <a:srgbClr val="2A9D8F"/>
            </a:solidFill>
            <a:prstDash val="solid"/>
          </a:ln>
        </p:spPr>
      </p:sp>
      <p:sp>
        <p:nvSpPr>
          <p:cNvPr id="23" name="bounded_body"/>
          <p:cNvSpPr/>
          <p:nvPr/>
        </p:nvSpPr>
        <p:spPr>
          <a:xfrm>
            <a:off x="457200" y="3589934"/>
            <a:ext cx="2377440" cy="657454"/>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Even life events do not unfreeze them</a:t>
            </a:r>
            <a:endParaRPr lang="en-US" sz="1800" dirty="0"/>
          </a:p>
        </p:txBody>
      </p:sp>
      <p:sp>
        <p:nvSpPr>
          <p:cNvPr id="24" name="bounded_body"/>
          <p:cNvSpPr/>
          <p:nvPr/>
        </p:nvSpPr>
        <p:spPr>
          <a:xfrm>
            <a:off x="2926080" y="3589934"/>
            <a:ext cx="5897880" cy="657454"/>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Job change, growing family, retirement - rate gap overpowers the move trigger</a:t>
            </a:r>
            <a:endParaRPr lang="en-US" sz="1800" dirty="0"/>
          </a:p>
        </p:txBody>
      </p:sp>
      <p:sp>
        <p:nvSpPr>
          <p:cNvPr id="25" name="Shape 23"/>
          <p:cNvSpPr/>
          <p:nvPr/>
        </p:nvSpPr>
        <p:spPr>
          <a:xfrm>
            <a:off x="274320" y="4302252"/>
            <a:ext cx="8595360" cy="512064"/>
          </a:xfrm>
          <a:prstGeom prst="rect">
            <a:avLst/>
          </a:prstGeom>
          <a:solidFill>
            <a:srgbClr val="FFEBEE"/>
          </a:solidFill>
          <a:ln w="12700">
            <a:solidFill>
              <a:srgbClr val="C0392B"/>
            </a:solidFill>
            <a:prstDash val="solid"/>
          </a:ln>
        </p:spPr>
      </p:sp>
      <p:sp>
        <p:nvSpPr>
          <p:cNvPr id="26" name="Shape 24"/>
          <p:cNvSpPr/>
          <p:nvPr/>
        </p:nvSpPr>
        <p:spPr>
          <a:xfrm>
            <a:off x="274320" y="4302252"/>
            <a:ext cx="64008" cy="512064"/>
          </a:xfrm>
          <a:prstGeom prst="rect">
            <a:avLst/>
          </a:prstGeom>
          <a:solidFill>
            <a:srgbClr val="C0392B"/>
          </a:solidFill>
          <a:ln w="12700">
            <a:solidFill>
              <a:srgbClr val="C0392B"/>
            </a:solidFill>
            <a:prstDash val="solid"/>
          </a:ln>
        </p:spPr>
      </p:sp>
      <p:sp>
        <p:nvSpPr>
          <p:cNvPr id="27" name="bounded_callout"/>
          <p:cNvSpPr/>
          <p:nvPr/>
        </p:nvSpPr>
        <p:spPr>
          <a:xfrm>
            <a:off x="457200" y="434797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Did You Know? By 2024, about 80% of U.S. mortgages were below 5% and 25% were below 3%. Those homeowners are NOT moving until rates drop.</a:t>
            </a:r>
            <a:endParaRPr lang="en-US" sz="14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Note: Lock-In Strength by Rate Gap</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457200" y="758952"/>
            <a:ext cx="8229600" cy="3616452"/>
          </a:xfrm>
          <a:prstGeom prst="rect">
            <a:avLst/>
          </a:prstGeom>
          <a:solidFill>
            <a:srgbClr val="FFFFFF"/>
          </a:solidFill>
          <a:ln w="12700">
            <a:solidFill>
              <a:srgbClr val="F2F2F2"/>
            </a:solidFill>
            <a:prstDash val="solid"/>
          </a:ln>
        </p:spPr>
      </p:sp>
      <p:pic>
        <p:nvPicPr>
          <p:cNvPr id="6" name="Image 0" descr="Vertical bar chart comparing the share of U.S. homeowners refusing to sell their home as a function of the rate gap between their existing mortgage rate and the current 7% market rate. Four buckets are shown. Less than 1% gap: about 22% of homeowners refuse to sell. 1 to 2% gap: about 45% refuse. 2 to 3% gap: about 68% refuse. 3% or greater gap: about 86% refuse. The bars rise steeply, illustrating that wider rate gaps translate directly into stronger lock-in behavior. Most pandemic-era homeowners fall in the 3% or greater bucket because their rates are between 2.65% and 4% while the market is at 7%.">    </p:cNvPr>
          <p:cNvPicPr>
            <a:picLocks noChangeAspect="1"/>
          </p:cNvPicPr>
          <p:nvPr/>
        </p:nvPicPr>
        <p:blipFill>
          <a:blip r:embed="rId1"/>
          <a:stretch>
            <a:fillRect/>
          </a:stretch>
        </p:blipFill>
        <p:spPr>
          <a:xfrm>
            <a:off x="1791938" y="795528"/>
            <a:ext cx="5560124" cy="3543300"/>
          </a:xfrm>
          <a:prstGeom prst="rect">
            <a:avLst/>
          </a:prstGeom>
        </p:spPr>
      </p:pic>
      <p:sp>
        <p:nvSpPr>
          <p:cNvPr id="7" name="mllp_textfit_caption"/>
          <p:cNvSpPr/>
          <p:nvPr/>
        </p:nvSpPr>
        <p:spPr>
          <a:xfrm>
            <a:off x="457200" y="4430268"/>
            <a:ext cx="8229600" cy="402336"/>
          </a:xfrm>
          <a:prstGeom prst="rect">
            <a:avLst/>
          </a:prstGeom>
          <a:noFill/>
          <a:ln/>
        </p:spPr>
        <p:txBody>
          <a:bodyPr wrap="square" rtlCol="0" anchor="t"/>
          <a:lstStyle/>
          <a:p>
            <a:pPr algn="ctr" indent="0" marL="0">
              <a:buNone/>
            </a:pPr>
            <a:r>
              <a:rPr lang="en-US" sz="1600" i="1" dirty="0">
                <a:solidFill>
                  <a:srgbClr val="595959"/>
                </a:solidFill>
                <a:latin typeface="Arial" pitchFamily="34" charset="0"/>
                <a:ea typeface="Arial" pitchFamily="34" charset="-122"/>
                <a:cs typeface="Arial" pitchFamily="34" charset="-120"/>
              </a:rPr>
              <a:t>Bigger rate gap, stronger lock-in. Most refusals happen at 3%+ gaps.</a:t>
            </a:r>
            <a:endParaRPr lang="en-US" sz="16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Housing Market Frozen: Supply Collapses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31520"/>
            <a:ext cx="2773680" cy="3515868"/>
          </a:xfrm>
          <a:prstGeom prst="rect">
            <a:avLst/>
          </a:prstGeom>
          <a:solidFill>
            <a:srgbClr val="F0FAF8"/>
          </a:solidFill>
          <a:ln w="12700">
            <a:solidFill>
              <a:srgbClr val="DDDDDD"/>
            </a:solidFill>
            <a:prstDash val="solid"/>
          </a:ln>
        </p:spPr>
      </p:sp>
      <p:sp>
        <p:nvSpPr>
          <p:cNvPr id="6" name="Shape 4"/>
          <p:cNvSpPr/>
          <p:nvPr/>
        </p:nvSpPr>
        <p:spPr>
          <a:xfrm>
            <a:off x="274320" y="731520"/>
            <a:ext cx="2773680" cy="438912"/>
          </a:xfrm>
          <a:prstGeom prst="rect">
            <a:avLst/>
          </a:prstGeom>
          <a:solidFill>
            <a:srgbClr val="2A9D8F"/>
          </a:solidFill>
          <a:ln w="12700">
            <a:solidFill>
              <a:srgbClr val="2A9D8F"/>
            </a:solidFill>
            <a:prstDash val="solid"/>
          </a:ln>
        </p:spPr>
      </p:sp>
      <p:sp>
        <p:nvSpPr>
          <p:cNvPr id="7" name="Text 5"/>
          <p:cNvSpPr/>
          <p:nvPr/>
        </p:nvSpPr>
        <p:spPr>
          <a:xfrm>
            <a:off x="274320" y="731520"/>
            <a:ext cx="2773680" cy="438912"/>
          </a:xfrm>
          <a:prstGeom prst="rect">
            <a:avLst/>
          </a:prstGeom>
          <a:noFill/>
          <a:ln/>
        </p:spPr>
        <p:txBody>
          <a:bodyPr wrap="square" lIns="0" tIns="0" rIns="0" bIns="0" rtlCol="0" anchor="ctr"/>
          <a:lstStyle/>
          <a:p>
            <a:pPr algn="ctr" indent="0" marL="0">
              <a:buNone/>
            </a:pPr>
            <a:r>
              <a:rPr lang="en-US" sz="1500" b="1" dirty="0">
                <a:solidFill>
                  <a:srgbClr val="1B2A4A"/>
                </a:solidFill>
                <a:latin typeface="Trebuchet MS" pitchFamily="34" charset="0"/>
                <a:ea typeface="Trebuchet MS" pitchFamily="34" charset="-122"/>
                <a:cs typeface="Trebuchet MS" pitchFamily="34" charset="-120"/>
              </a:rPr>
              <a:t>Existing-Home Sales Crash</a:t>
            </a:r>
            <a:endParaRPr lang="en-US" sz="1500" dirty="0"/>
          </a:p>
        </p:txBody>
      </p:sp>
      <p:sp>
        <p:nvSpPr>
          <p:cNvPr id="8" name="bounded_body"/>
          <p:cNvSpPr/>
          <p:nvPr/>
        </p:nvSpPr>
        <p:spPr>
          <a:xfrm>
            <a:off x="365760" y="1261872"/>
            <a:ext cx="2590800" cy="2939796"/>
          </a:xfrm>
          <a:prstGeom prst="rect">
            <a:avLst/>
          </a:prstGeom>
          <a:noFill/>
          <a:ln/>
        </p:spPr>
        <p:txBody>
          <a:bodyPr wrap="square" rtlCol="0" anchor="t"/>
          <a:lstStyle/>
          <a:p>
            <a:pPr marL="342900" indent="-342900">
              <a:spcAft>
                <a:spcPts val="500"/>
              </a:spcAft>
              <a:buSzPct val="100000"/>
              <a:buChar char="•"/>
            </a:pPr>
            <a:r>
              <a:rPr lang="en-US" sz="1800" dirty="0">
                <a:solidFill>
                  <a:srgbClr val="333333"/>
                </a:solidFill>
                <a:latin typeface="Arial" pitchFamily="34" charset="0"/>
                <a:ea typeface="Arial" pitchFamily="34" charset="-122"/>
                <a:cs typeface="Arial" pitchFamily="34" charset="-120"/>
              </a:rPr>
              <a:t>Sales fell from 6.1 million in 2021 to about 4.0 million in 2024</a:t>
            </a:r>
            <a:endParaRPr lang="en-US" sz="1800" dirty="0"/>
          </a:p>
          <a:p>
            <a:pPr marL="342900" indent="-342900">
              <a:spcAft>
                <a:spcPts val="500"/>
              </a:spcAft>
              <a:buSzPct val="100000"/>
              <a:buChar char="•"/>
            </a:pPr>
            <a:r>
              <a:rPr lang="en-US" sz="1800" dirty="0">
                <a:solidFill>
                  <a:srgbClr val="333333"/>
                </a:solidFill>
                <a:latin typeface="Arial" pitchFamily="34" charset="0"/>
                <a:ea typeface="Arial" pitchFamily="34" charset="-122"/>
                <a:cs typeface="Arial" pitchFamily="34" charset="-120"/>
              </a:rPr>
              <a:t>That was a 35% drop and the lowest total since 1995</a:t>
            </a:r>
            <a:endParaRPr lang="en-US" sz="1800" dirty="0"/>
          </a:p>
          <a:p>
            <a:pPr marL="342900" indent="-342900">
              <a:spcAft>
                <a:spcPts val="500"/>
              </a:spcAft>
              <a:buSzPct val="100000"/>
              <a:buChar char="•"/>
            </a:pPr>
            <a:r>
              <a:rPr lang="en-US" sz="1800" dirty="0">
                <a:solidFill>
                  <a:srgbClr val="333333"/>
                </a:solidFill>
                <a:latin typeface="Arial" pitchFamily="34" charset="0"/>
                <a:ea typeface="Arial" pitchFamily="34" charset="-122"/>
                <a:cs typeface="Arial" pitchFamily="34" charset="-120"/>
              </a:rPr>
              <a:t>Inventory hit 30-year lows in 2022-2023</a:t>
            </a:r>
            <a:endParaRPr lang="en-US" sz="1800" dirty="0"/>
          </a:p>
        </p:txBody>
      </p:sp>
      <p:sp>
        <p:nvSpPr>
          <p:cNvPr id="9" name="Shape 7"/>
          <p:cNvSpPr/>
          <p:nvPr/>
        </p:nvSpPr>
        <p:spPr>
          <a:xfrm>
            <a:off x="3185160" y="731520"/>
            <a:ext cx="2773680" cy="3515868"/>
          </a:xfrm>
          <a:prstGeom prst="rect">
            <a:avLst/>
          </a:prstGeom>
          <a:solidFill>
            <a:srgbClr val="E8EDF4"/>
          </a:solidFill>
          <a:ln w="12700">
            <a:solidFill>
              <a:srgbClr val="DDDDDD"/>
            </a:solidFill>
            <a:prstDash val="solid"/>
          </a:ln>
        </p:spPr>
      </p:sp>
      <p:sp>
        <p:nvSpPr>
          <p:cNvPr id="10" name="Shape 8"/>
          <p:cNvSpPr/>
          <p:nvPr/>
        </p:nvSpPr>
        <p:spPr>
          <a:xfrm>
            <a:off x="3185160" y="731520"/>
            <a:ext cx="2773680" cy="438912"/>
          </a:xfrm>
          <a:prstGeom prst="rect">
            <a:avLst/>
          </a:prstGeom>
          <a:solidFill>
            <a:srgbClr val="1B2A4A"/>
          </a:solidFill>
          <a:ln w="12700">
            <a:solidFill>
              <a:srgbClr val="1B2A4A"/>
            </a:solidFill>
            <a:prstDash val="solid"/>
          </a:ln>
        </p:spPr>
      </p:sp>
      <p:sp>
        <p:nvSpPr>
          <p:cNvPr id="11" name="Text 9"/>
          <p:cNvSpPr/>
          <p:nvPr/>
        </p:nvSpPr>
        <p:spPr>
          <a:xfrm>
            <a:off x="3185160" y="731520"/>
            <a:ext cx="2773680" cy="438912"/>
          </a:xfrm>
          <a:prstGeom prst="rect">
            <a:avLst/>
          </a:prstGeom>
          <a:noFill/>
          <a:ln/>
        </p:spPr>
        <p:txBody>
          <a:bodyPr wrap="square" lIns="0" tIns="0" rIns="0" bIns="0" rtlCol="0" anchor="ctr"/>
          <a:lstStyle/>
          <a:p>
            <a:pPr algn="ctr" indent="0" marL="0">
              <a:buNone/>
            </a:pPr>
            <a:r>
              <a:rPr lang="en-US" sz="1500" b="1" dirty="0">
                <a:solidFill>
                  <a:srgbClr val="FFFFFF"/>
                </a:solidFill>
                <a:latin typeface="Trebuchet MS" pitchFamily="34" charset="0"/>
                <a:ea typeface="Trebuchet MS" pitchFamily="34" charset="-122"/>
                <a:cs typeface="Trebuchet MS" pitchFamily="34" charset="-120"/>
              </a:rPr>
              <a:t>Buyer Pain</a:t>
            </a:r>
            <a:endParaRPr lang="en-US" sz="1500" dirty="0"/>
          </a:p>
        </p:txBody>
      </p:sp>
      <p:sp>
        <p:nvSpPr>
          <p:cNvPr id="12" name="bounded_body"/>
          <p:cNvSpPr/>
          <p:nvPr/>
        </p:nvSpPr>
        <p:spPr>
          <a:xfrm>
            <a:off x="3276600" y="1261872"/>
            <a:ext cx="2590800" cy="2939796"/>
          </a:xfrm>
          <a:prstGeom prst="rect">
            <a:avLst/>
          </a:prstGeom>
          <a:noFill/>
          <a:ln/>
        </p:spPr>
        <p:txBody>
          <a:bodyPr wrap="square" rtlCol="0" anchor="t"/>
          <a:lstStyle/>
          <a:p>
            <a:pPr marL="342900" indent="-342900">
              <a:spcAft>
                <a:spcPts val="500"/>
              </a:spcAft>
              <a:buSzPct val="100000"/>
              <a:buChar char="•"/>
            </a:pPr>
            <a:r>
              <a:rPr lang="en-US" sz="1650" dirty="0">
                <a:solidFill>
                  <a:srgbClr val="333333"/>
                </a:solidFill>
                <a:latin typeface="Arial" pitchFamily="34" charset="0"/>
                <a:ea typeface="Arial" pitchFamily="34" charset="-122"/>
                <a:cs typeface="Arial" pitchFamily="34" charset="-120"/>
              </a:rPr>
              <a:t>$400,000 home: payment $975 higher at 7% vs 3%</a:t>
            </a:r>
            <a:endParaRPr lang="en-US" sz="1650" dirty="0"/>
          </a:p>
          <a:p>
            <a:pPr marL="342900" indent="-342900">
              <a:spcAft>
                <a:spcPts val="500"/>
              </a:spcAft>
              <a:buSzPct val="100000"/>
              <a:buChar char="•"/>
            </a:pPr>
            <a:r>
              <a:rPr lang="en-US" sz="1650" dirty="0">
                <a:solidFill>
                  <a:srgbClr val="333333"/>
                </a:solidFill>
                <a:latin typeface="Arial" pitchFamily="34" charset="0"/>
                <a:ea typeface="Arial" pitchFamily="34" charset="-122"/>
                <a:cs typeface="Arial" pitchFamily="34" charset="-120"/>
              </a:rPr>
              <a:t>Affordability fell about 37% from 2021</a:t>
            </a:r>
            <a:endParaRPr lang="en-US" sz="1650" dirty="0"/>
          </a:p>
          <a:p>
            <a:pPr marL="342900" indent="-342900">
              <a:spcAft>
                <a:spcPts val="500"/>
              </a:spcAft>
              <a:buSzPct val="100000"/>
              <a:buChar char="•"/>
            </a:pPr>
            <a:r>
              <a:rPr lang="en-US" sz="1650" dirty="0">
                <a:solidFill>
                  <a:srgbClr val="333333"/>
                </a:solidFill>
                <a:latin typeface="Arial" pitchFamily="34" charset="0"/>
                <a:ea typeface="Arial" pitchFamily="34" charset="-122"/>
                <a:cs typeface="Arial" pitchFamily="34" charset="-120"/>
              </a:rPr>
              <a:t>First-time buyers' share hit record lows</a:t>
            </a:r>
            <a:endParaRPr lang="en-US" sz="1650" dirty="0"/>
          </a:p>
          <a:p>
            <a:pPr marL="342900" indent="-342900">
              <a:spcAft>
                <a:spcPts val="500"/>
              </a:spcAft>
              <a:buSzPct val="100000"/>
              <a:buChar char="•"/>
            </a:pPr>
            <a:r>
              <a:rPr lang="en-US" sz="1650" dirty="0">
                <a:solidFill>
                  <a:srgbClr val="333333"/>
                </a:solidFill>
                <a:latin typeface="Arial" pitchFamily="34" charset="0"/>
                <a:ea typeface="Arial" pitchFamily="34" charset="-122"/>
                <a:cs typeface="Arial" pitchFamily="34" charset="-120"/>
              </a:rPr>
              <a:t>Median first-time buyer age: 38 in 2024 (29 in 1981)</a:t>
            </a:r>
            <a:endParaRPr lang="en-US" sz="1650" dirty="0"/>
          </a:p>
        </p:txBody>
      </p:sp>
      <p:sp>
        <p:nvSpPr>
          <p:cNvPr id="13" name="Shape 11"/>
          <p:cNvSpPr/>
          <p:nvPr/>
        </p:nvSpPr>
        <p:spPr>
          <a:xfrm>
            <a:off x="6096000" y="731520"/>
            <a:ext cx="2773680" cy="3515868"/>
          </a:xfrm>
          <a:prstGeom prst="rect">
            <a:avLst/>
          </a:prstGeom>
          <a:solidFill>
            <a:srgbClr val="FFF8F6"/>
          </a:solidFill>
          <a:ln w="12700">
            <a:solidFill>
              <a:srgbClr val="DDDDDD"/>
            </a:solidFill>
            <a:prstDash val="solid"/>
          </a:ln>
        </p:spPr>
      </p:sp>
      <p:sp>
        <p:nvSpPr>
          <p:cNvPr id="14" name="Shape 12"/>
          <p:cNvSpPr/>
          <p:nvPr/>
        </p:nvSpPr>
        <p:spPr>
          <a:xfrm>
            <a:off x="6096000" y="731520"/>
            <a:ext cx="2773680" cy="438912"/>
          </a:xfrm>
          <a:prstGeom prst="rect">
            <a:avLst/>
          </a:prstGeom>
          <a:solidFill>
            <a:srgbClr val="E8735A"/>
          </a:solidFill>
          <a:ln w="12700">
            <a:solidFill>
              <a:srgbClr val="E8735A"/>
            </a:solidFill>
            <a:prstDash val="solid"/>
          </a:ln>
        </p:spPr>
      </p:sp>
      <p:sp>
        <p:nvSpPr>
          <p:cNvPr id="15" name="Text 13"/>
          <p:cNvSpPr/>
          <p:nvPr/>
        </p:nvSpPr>
        <p:spPr>
          <a:xfrm>
            <a:off x="6096000" y="731520"/>
            <a:ext cx="2773680" cy="438912"/>
          </a:xfrm>
          <a:prstGeom prst="rect">
            <a:avLst/>
          </a:prstGeom>
          <a:noFill/>
          <a:ln/>
        </p:spPr>
        <p:txBody>
          <a:bodyPr wrap="square" lIns="0" tIns="0" rIns="0" bIns="0" rtlCol="0" anchor="ctr"/>
          <a:lstStyle/>
          <a:p>
            <a:pPr algn="ctr" indent="0" marL="0">
              <a:buNone/>
            </a:pPr>
            <a:r>
              <a:rPr lang="en-US" sz="1500" b="1" dirty="0">
                <a:solidFill>
                  <a:srgbClr val="1B2A4A"/>
                </a:solidFill>
                <a:latin typeface="Trebuchet MS" pitchFamily="34" charset="0"/>
                <a:ea typeface="Trebuchet MS" pitchFamily="34" charset="-122"/>
                <a:cs typeface="Trebuchet MS" pitchFamily="34" charset="-120"/>
              </a:rPr>
              <a:t>Seller Pain</a:t>
            </a:r>
            <a:endParaRPr lang="en-US" sz="1500" dirty="0"/>
          </a:p>
        </p:txBody>
      </p:sp>
      <p:sp>
        <p:nvSpPr>
          <p:cNvPr id="16" name="bounded_body"/>
          <p:cNvSpPr/>
          <p:nvPr/>
        </p:nvSpPr>
        <p:spPr>
          <a:xfrm>
            <a:off x="6187440" y="1261872"/>
            <a:ext cx="2590800" cy="2939796"/>
          </a:xfrm>
          <a:prstGeom prst="rect">
            <a:avLst/>
          </a:prstGeom>
          <a:noFill/>
          <a:ln/>
        </p:spPr>
        <p:txBody>
          <a:bodyPr wrap="square" rtlCol="0" anchor="t"/>
          <a:lstStyle/>
          <a:p>
            <a:pPr marL="342900" indent="-342900">
              <a:spcAft>
                <a:spcPts val="500"/>
              </a:spcAft>
              <a:buSzPct val="100000"/>
              <a:buChar char="•"/>
            </a:pPr>
            <a:r>
              <a:rPr lang="en-US" sz="1800" dirty="0">
                <a:solidFill>
                  <a:srgbClr val="333333"/>
                </a:solidFill>
                <a:latin typeface="Arial" pitchFamily="34" charset="0"/>
                <a:ea typeface="Arial" pitchFamily="34" charset="-122"/>
                <a:cs typeface="Arial" pitchFamily="34" charset="-120"/>
              </a:rPr>
              <a:t>Locked-in sellers stayed put even after life changes</a:t>
            </a:r>
            <a:endParaRPr lang="en-US" sz="1800" dirty="0"/>
          </a:p>
          <a:p>
            <a:pPr marL="342900" indent="-342900">
              <a:spcAft>
                <a:spcPts val="500"/>
              </a:spcAft>
              <a:buSzPct val="100000"/>
              <a:buChar char="•"/>
            </a:pPr>
            <a:r>
              <a:rPr lang="en-US" sz="1800" dirty="0">
                <a:solidFill>
                  <a:srgbClr val="333333"/>
                </a:solidFill>
                <a:latin typeface="Arial" pitchFamily="34" charset="0"/>
                <a:ea typeface="Arial" pitchFamily="34" charset="-122"/>
                <a:cs typeface="Arial" pitchFamily="34" charset="-120"/>
              </a:rPr>
              <a:t>Job moves and downsizing slowed</a:t>
            </a:r>
            <a:endParaRPr lang="en-US" sz="1800" dirty="0"/>
          </a:p>
          <a:p>
            <a:pPr marL="342900" indent="-342900">
              <a:spcAft>
                <a:spcPts val="500"/>
              </a:spcAft>
              <a:buSzPct val="100000"/>
              <a:buChar char="•"/>
            </a:pPr>
            <a:r>
              <a:rPr lang="en-US" sz="1800" dirty="0">
                <a:solidFill>
                  <a:srgbClr val="333333"/>
                </a:solidFill>
                <a:latin typeface="Arial" pitchFamily="34" charset="0"/>
                <a:ea typeface="Arial" pitchFamily="34" charset="-122"/>
                <a:cs typeface="Arial" pitchFamily="34" charset="-120"/>
              </a:rPr>
              <a:t>Multi-generational households increased</a:t>
            </a:r>
            <a:endParaRPr lang="en-US" sz="1800" dirty="0"/>
          </a:p>
        </p:txBody>
      </p:sp>
      <p:sp>
        <p:nvSpPr>
          <p:cNvPr id="17" name="Shape 15"/>
          <p:cNvSpPr/>
          <p:nvPr/>
        </p:nvSpPr>
        <p:spPr>
          <a:xfrm>
            <a:off x="274320" y="4302252"/>
            <a:ext cx="8595360" cy="512064"/>
          </a:xfrm>
          <a:prstGeom prst="rect">
            <a:avLst/>
          </a:prstGeom>
          <a:solidFill>
            <a:srgbClr val="FFF8F6"/>
          </a:solidFill>
          <a:ln w="12700">
            <a:solidFill>
              <a:srgbClr val="E8735A"/>
            </a:solidFill>
            <a:prstDash val="solid"/>
          </a:ln>
        </p:spPr>
      </p:sp>
      <p:sp>
        <p:nvSpPr>
          <p:cNvPr id="18" name="Shape 16"/>
          <p:cNvSpPr/>
          <p:nvPr/>
        </p:nvSpPr>
        <p:spPr>
          <a:xfrm>
            <a:off x="274320" y="4302252"/>
            <a:ext cx="64008" cy="512064"/>
          </a:xfrm>
          <a:prstGeom prst="rect">
            <a:avLst/>
          </a:prstGeom>
          <a:solidFill>
            <a:srgbClr val="E8735A"/>
          </a:solidFill>
          <a:ln w="12700">
            <a:solidFill>
              <a:srgbClr val="E8735A"/>
            </a:solidFill>
            <a:prstDash val="solid"/>
          </a:ln>
        </p:spPr>
      </p:sp>
      <p:sp>
        <p:nvSpPr>
          <p:cNvPr id="19" name="bounded_callout"/>
          <p:cNvSpPr/>
          <p:nvPr/>
        </p:nvSpPr>
        <p:spPr>
          <a:xfrm>
            <a:off x="457200" y="434797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Warning: The 2023-2024 housing freeze hit BOTH buyers (cannot afford) AND sellers (refuse to move). When both sides freeze, the whole market freezes.</a:t>
            </a:r>
            <a:endParaRPr lang="en-US" sz="14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When Rates Eventually Fall: What Unfreezes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31520"/>
            <a:ext cx="4206240" cy="384048"/>
          </a:xfrm>
          <a:prstGeom prst="rect">
            <a:avLst/>
          </a:prstGeom>
          <a:solidFill>
            <a:srgbClr val="145F58"/>
          </a:solidFill>
          <a:ln w="12700">
            <a:solidFill>
              <a:srgbClr val="145F58"/>
            </a:solidFill>
            <a:prstDash val="solid"/>
          </a:ln>
        </p:spPr>
      </p:sp>
      <p:sp>
        <p:nvSpPr>
          <p:cNvPr id="6" name="Text 4"/>
          <p:cNvSpPr/>
          <p:nvPr/>
        </p:nvSpPr>
        <p:spPr>
          <a:xfrm>
            <a:off x="274320" y="731520"/>
            <a:ext cx="4206240" cy="384048"/>
          </a:xfrm>
          <a:prstGeom prst="rect">
            <a:avLst/>
          </a:prstGeom>
          <a:noFill/>
          <a:ln/>
        </p:spPr>
        <p:txBody>
          <a:bodyPr wrap="square" lIns="0" tIns="0" rIns="0" bIns="0" rtlCol="0" anchor="ctr"/>
          <a:lstStyle/>
          <a:p>
            <a:pPr algn="ctr" indent="0" marL="0">
              <a:buNone/>
            </a:pPr>
            <a:r>
              <a:rPr lang="en-US" sz="1600" b="1" dirty="0">
                <a:solidFill>
                  <a:srgbClr val="FFFFFF"/>
                </a:solidFill>
                <a:latin typeface="Trebuchet MS" pitchFamily="34" charset="0"/>
                <a:ea typeface="Trebuchet MS" pitchFamily="34" charset="-122"/>
                <a:cs typeface="Trebuchet MS" pitchFamily="34" charset="-120"/>
              </a:rPr>
              <a:t>What Would Unfreeze the Market</a:t>
            </a:r>
            <a:endParaRPr lang="en-US" sz="1600" dirty="0"/>
          </a:p>
        </p:txBody>
      </p:sp>
      <p:sp>
        <p:nvSpPr>
          <p:cNvPr id="7" name="Shape 5"/>
          <p:cNvSpPr/>
          <p:nvPr/>
        </p:nvSpPr>
        <p:spPr>
          <a:xfrm>
            <a:off x="274320" y="1115568"/>
            <a:ext cx="4206240" cy="3076956"/>
          </a:xfrm>
          <a:prstGeom prst="rect">
            <a:avLst/>
          </a:prstGeom>
          <a:solidFill>
            <a:srgbClr val="F0FAF8"/>
          </a:solidFill>
          <a:ln w="12700">
            <a:solidFill>
              <a:srgbClr val="DDDDDD"/>
            </a:solidFill>
            <a:prstDash val="solid"/>
          </a:ln>
        </p:spPr>
      </p:sp>
      <p:sp>
        <p:nvSpPr>
          <p:cNvPr id="8" name="bounded_body"/>
          <p:cNvSpPr/>
          <p:nvPr/>
        </p:nvSpPr>
        <p:spPr>
          <a:xfrm>
            <a:off x="38404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10-year Treasury yield falls toward 3% or lower</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Mortgage rates drift to 5% range or below</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Rate gap for most homeowners drops below 2 points</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Pent-up movers (job changers, retirees) return</a:t>
            </a:r>
            <a:endParaRPr lang="en-US" sz="1800" dirty="0"/>
          </a:p>
        </p:txBody>
      </p:sp>
      <p:sp>
        <p:nvSpPr>
          <p:cNvPr id="9" name="Shape 7"/>
          <p:cNvSpPr/>
          <p:nvPr/>
        </p:nvSpPr>
        <p:spPr>
          <a:xfrm>
            <a:off x="4572000" y="822960"/>
            <a:ext cx="0" cy="3278124"/>
          </a:xfrm>
          <a:prstGeom prst="line">
            <a:avLst/>
          </a:prstGeom>
          <a:noFill/>
          <a:ln w="12700">
            <a:solidFill>
              <a:srgbClr val="F2F2F2"/>
            </a:solidFill>
            <a:prstDash val="solid"/>
          </a:ln>
        </p:spPr>
      </p:sp>
      <p:sp>
        <p:nvSpPr>
          <p:cNvPr id="10" name="Shape 8"/>
          <p:cNvSpPr/>
          <p:nvPr/>
        </p:nvSpPr>
        <p:spPr>
          <a:xfrm>
            <a:off x="4663440" y="731520"/>
            <a:ext cx="4206240" cy="384048"/>
          </a:xfrm>
          <a:prstGeom prst="rect">
            <a:avLst/>
          </a:prstGeom>
          <a:solidFill>
            <a:srgbClr val="E8735A"/>
          </a:solidFill>
          <a:ln w="12700">
            <a:solidFill>
              <a:srgbClr val="E8735A"/>
            </a:solidFill>
            <a:prstDash val="solid"/>
          </a:ln>
        </p:spPr>
      </p:sp>
      <p:sp>
        <p:nvSpPr>
          <p:cNvPr id="11" name="Text 9"/>
          <p:cNvSpPr/>
          <p:nvPr/>
        </p:nvSpPr>
        <p:spPr>
          <a:xfrm>
            <a:off x="4663440" y="731520"/>
            <a:ext cx="4206240" cy="384048"/>
          </a:xfrm>
          <a:prstGeom prst="rect">
            <a:avLst/>
          </a:prstGeom>
          <a:noFill/>
          <a:ln/>
        </p:spPr>
        <p:txBody>
          <a:bodyPr wrap="square" lIns="0" tIns="0" rIns="0" bIns="0" rtlCol="0" anchor="ctr"/>
          <a:lstStyle/>
          <a:p>
            <a:pPr algn="ctr" indent="0" marL="0">
              <a:buNone/>
            </a:pPr>
            <a:r>
              <a:rPr lang="en-US" sz="1600" b="1" dirty="0">
                <a:solidFill>
                  <a:srgbClr val="1B2A4A"/>
                </a:solidFill>
                <a:latin typeface="Trebuchet MS" pitchFamily="34" charset="0"/>
                <a:ea typeface="Trebuchet MS" pitchFamily="34" charset="-122"/>
                <a:cs typeface="Trebuchet MS" pitchFamily="34" charset="-120"/>
              </a:rPr>
              <a:t>What Will NOT Be Enough</a:t>
            </a:r>
            <a:endParaRPr lang="en-US" sz="1600" dirty="0"/>
          </a:p>
        </p:txBody>
      </p:sp>
      <p:sp>
        <p:nvSpPr>
          <p:cNvPr id="12" name="Shape 10"/>
          <p:cNvSpPr/>
          <p:nvPr/>
        </p:nvSpPr>
        <p:spPr>
          <a:xfrm>
            <a:off x="4663440" y="1115568"/>
            <a:ext cx="4206240" cy="3076956"/>
          </a:xfrm>
          <a:prstGeom prst="rect">
            <a:avLst/>
          </a:prstGeom>
          <a:solidFill>
            <a:srgbClr val="FFF8F6"/>
          </a:solidFill>
          <a:ln w="12700">
            <a:solidFill>
              <a:srgbClr val="DDDDDD"/>
            </a:solidFill>
            <a:prstDash val="solid"/>
          </a:ln>
        </p:spPr>
      </p:sp>
      <p:sp>
        <p:nvSpPr>
          <p:cNvPr id="13" name="bounded_body"/>
          <p:cNvSpPr/>
          <p:nvPr/>
        </p:nvSpPr>
        <p:spPr>
          <a:xfrm>
            <a:off x="477316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Modest Fed cuts (50-100 bp) - effect is too small</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Falling fed funds alone if 10-year yield stays high</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Mortgage rates between 5.5% and 7% - still locks most in</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Quick fixes - this is a multi-year unwind</a:t>
            </a:r>
            <a:endParaRPr lang="en-US" sz="1800" dirty="0"/>
          </a:p>
        </p:txBody>
      </p:sp>
      <p:sp>
        <p:nvSpPr>
          <p:cNvPr id="14" name="Shape 12"/>
          <p:cNvSpPr/>
          <p:nvPr/>
        </p:nvSpPr>
        <p:spPr>
          <a:xfrm>
            <a:off x="274320" y="4384548"/>
            <a:ext cx="8595360" cy="512064"/>
          </a:xfrm>
          <a:prstGeom prst="rect">
            <a:avLst/>
          </a:prstGeom>
          <a:solidFill>
            <a:srgbClr val="FFF8F6"/>
          </a:solidFill>
          <a:ln w="12700">
            <a:solidFill>
              <a:srgbClr val="E8735A"/>
            </a:solidFill>
            <a:prstDash val="solid"/>
          </a:ln>
        </p:spPr>
      </p:sp>
      <p:sp>
        <p:nvSpPr>
          <p:cNvPr id="15" name="Shape 13"/>
          <p:cNvSpPr/>
          <p:nvPr/>
        </p:nvSpPr>
        <p:spPr>
          <a:xfrm>
            <a:off x="274320" y="4384548"/>
            <a:ext cx="64008" cy="512064"/>
          </a:xfrm>
          <a:prstGeom prst="rect">
            <a:avLst/>
          </a:prstGeom>
          <a:solidFill>
            <a:srgbClr val="E8735A"/>
          </a:solidFill>
          <a:ln w="12700">
            <a:solidFill>
              <a:srgbClr val="E8735A"/>
            </a:solidFill>
            <a:prstDash val="solid"/>
          </a:ln>
        </p:spPr>
      </p:sp>
      <p:sp>
        <p:nvSpPr>
          <p:cNvPr id="16" name="bounded_callout"/>
          <p:cNvSpPr/>
          <p:nvPr/>
        </p:nvSpPr>
        <p:spPr>
          <a:xfrm>
            <a:off x="457200" y="4430268"/>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For the housing market to thaw, the 10-YEAR TREASURY must fall - not just the fed funds rate. They are NOT the same lever.</a:t>
            </a:r>
            <a:endParaRPr lang="en-US" sz="14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Key Takeaways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320040" y="946861"/>
            <a:ext cx="310896" cy="310896"/>
          </a:xfrm>
          <a:prstGeom prst="ellipse">
            <a:avLst/>
          </a:prstGeom>
          <a:solidFill>
            <a:srgbClr val="145F58"/>
          </a:solidFill>
          <a:ln w="12700">
            <a:solidFill>
              <a:srgbClr val="145F58"/>
            </a:solidFill>
            <a:prstDash val="solid"/>
          </a:ln>
        </p:spPr>
      </p:sp>
      <p:sp>
        <p:nvSpPr>
          <p:cNvPr id="6" name="Text 4"/>
          <p:cNvSpPr/>
          <p:nvPr/>
        </p:nvSpPr>
        <p:spPr>
          <a:xfrm>
            <a:off x="320040" y="946861"/>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7" name="mllp_textfit_body"/>
          <p:cNvSpPr/>
          <p:nvPr/>
        </p:nvSpPr>
        <p:spPr>
          <a:xfrm>
            <a:off x="777240" y="704088"/>
            <a:ext cx="8092440" cy="79644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30-year mortgages are tied to the 10-year Treasury yield, NOT the fed funds rate</a:t>
            </a:r>
            <a:endParaRPr lang="en-US" sz="1800" dirty="0"/>
          </a:p>
        </p:txBody>
      </p:sp>
      <p:sp>
        <p:nvSpPr>
          <p:cNvPr id="8" name="Shape 6"/>
          <p:cNvSpPr/>
          <p:nvPr/>
        </p:nvSpPr>
        <p:spPr>
          <a:xfrm>
            <a:off x="320040" y="1798168"/>
            <a:ext cx="310896" cy="310896"/>
          </a:xfrm>
          <a:prstGeom prst="ellipse">
            <a:avLst/>
          </a:prstGeom>
          <a:solidFill>
            <a:srgbClr val="145F58"/>
          </a:solidFill>
          <a:ln w="12700">
            <a:solidFill>
              <a:srgbClr val="145F58"/>
            </a:solidFill>
            <a:prstDash val="solid"/>
          </a:ln>
        </p:spPr>
      </p:sp>
      <p:sp>
        <p:nvSpPr>
          <p:cNvPr id="9" name="Text 7"/>
          <p:cNvSpPr/>
          <p:nvPr/>
        </p:nvSpPr>
        <p:spPr>
          <a:xfrm>
            <a:off x="320040" y="1798168"/>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10" name="mllp_textfit_body"/>
          <p:cNvSpPr/>
          <p:nvPr/>
        </p:nvSpPr>
        <p:spPr>
          <a:xfrm>
            <a:off x="777240" y="1555394"/>
            <a:ext cx="8092440" cy="79644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Formula: mortgage rate = 10-year Treasury + 150 to 200 basis point spread</a:t>
            </a:r>
            <a:endParaRPr lang="en-US" sz="1800" dirty="0"/>
          </a:p>
        </p:txBody>
      </p:sp>
      <p:sp>
        <p:nvSpPr>
          <p:cNvPr id="11" name="Shape 9"/>
          <p:cNvSpPr/>
          <p:nvPr/>
        </p:nvSpPr>
        <p:spPr>
          <a:xfrm>
            <a:off x="320040" y="2649474"/>
            <a:ext cx="310896" cy="310896"/>
          </a:xfrm>
          <a:prstGeom prst="ellipse">
            <a:avLst/>
          </a:prstGeom>
          <a:solidFill>
            <a:srgbClr val="145F58"/>
          </a:solidFill>
          <a:ln w="12700">
            <a:solidFill>
              <a:srgbClr val="145F58"/>
            </a:solidFill>
            <a:prstDash val="solid"/>
          </a:ln>
        </p:spPr>
      </p:sp>
      <p:sp>
        <p:nvSpPr>
          <p:cNvPr id="12" name="Text 10"/>
          <p:cNvSpPr/>
          <p:nvPr/>
        </p:nvSpPr>
        <p:spPr>
          <a:xfrm>
            <a:off x="320040" y="2649474"/>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13" name="mllp_textfit_body"/>
          <p:cNvSpPr/>
          <p:nvPr/>
        </p:nvSpPr>
        <p:spPr>
          <a:xfrm>
            <a:off x="777240" y="2406701"/>
            <a:ext cx="8092440" cy="79644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Mortgages doubled from about 3% (early 2021) to 7.79% (Oct 2023) in 33 months</a:t>
            </a:r>
            <a:endParaRPr lang="en-US" sz="1800" dirty="0"/>
          </a:p>
        </p:txBody>
      </p:sp>
      <p:sp>
        <p:nvSpPr>
          <p:cNvPr id="14" name="Shape 12"/>
          <p:cNvSpPr/>
          <p:nvPr/>
        </p:nvSpPr>
        <p:spPr>
          <a:xfrm>
            <a:off x="320040" y="3500780"/>
            <a:ext cx="310896" cy="310896"/>
          </a:xfrm>
          <a:prstGeom prst="ellipse">
            <a:avLst/>
          </a:prstGeom>
          <a:solidFill>
            <a:srgbClr val="145F58"/>
          </a:solidFill>
          <a:ln w="12700">
            <a:solidFill>
              <a:srgbClr val="145F58"/>
            </a:solidFill>
            <a:prstDash val="solid"/>
          </a:ln>
        </p:spPr>
      </p:sp>
      <p:sp>
        <p:nvSpPr>
          <p:cNvPr id="15" name="Text 13"/>
          <p:cNvSpPr/>
          <p:nvPr/>
        </p:nvSpPr>
        <p:spPr>
          <a:xfrm>
            <a:off x="320040" y="3500780"/>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16" name="mllp_textfit_body"/>
          <p:cNvSpPr/>
          <p:nvPr/>
        </p:nvSpPr>
        <p:spPr>
          <a:xfrm>
            <a:off x="777240" y="3258007"/>
            <a:ext cx="8092440" cy="79644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About 80% of U.S. homeowners are LOCKED IN below 5% - they refuse to sell</a:t>
            </a:r>
            <a:endParaRPr lang="en-US" sz="1800" dirty="0"/>
          </a:p>
        </p:txBody>
      </p:sp>
      <p:sp>
        <p:nvSpPr>
          <p:cNvPr id="17" name="Shape 15"/>
          <p:cNvSpPr/>
          <p:nvPr/>
        </p:nvSpPr>
        <p:spPr>
          <a:xfrm>
            <a:off x="320040" y="4352087"/>
            <a:ext cx="310896" cy="310896"/>
          </a:xfrm>
          <a:prstGeom prst="ellipse">
            <a:avLst/>
          </a:prstGeom>
          <a:solidFill>
            <a:srgbClr val="145F58"/>
          </a:solidFill>
          <a:ln w="12700">
            <a:solidFill>
              <a:srgbClr val="145F58"/>
            </a:solidFill>
            <a:prstDash val="solid"/>
          </a:ln>
        </p:spPr>
      </p:sp>
      <p:sp>
        <p:nvSpPr>
          <p:cNvPr id="18" name="Text 16"/>
          <p:cNvSpPr/>
          <p:nvPr/>
        </p:nvSpPr>
        <p:spPr>
          <a:xfrm>
            <a:off x="320040" y="4352087"/>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19" name="mllp_textfit_body"/>
          <p:cNvSpPr/>
          <p:nvPr/>
        </p:nvSpPr>
        <p:spPr>
          <a:xfrm>
            <a:off x="777240" y="4109314"/>
            <a:ext cx="8092440" cy="79644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Until the 10-year Treasury falls, the housing market stays frozen</a:t>
            </a:r>
            <a:endParaRPr lang="en-US" sz="18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14</Slides>
  <Notes>14</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14</vt:i4>
      </vt:variant>
    </vt:vector>
  </HeadingPairs>
  <TitlesOfParts>
    <vt:vector size="17"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Why Your Mortgage Is 7%</dc:title>
  <dc:subject>PptxGenJS Presentation</dc:subject>
  <dc:creator>More Lessons Less Planning</dc:creator>
  <cp:lastModifiedBy>More Lessons Less Planning</cp:lastModifiedBy>
  <cp:revision>1</cp:revision>
  <dcterms:created xsi:type="dcterms:W3CDTF">2026-09-07T01:23:12Z</dcterms:created>
  <dcterms:modified xsi:type="dcterms:W3CDTF">2026-09-07T01:23:12Z</dcterms:modified>
</cp:coreProperties>
</file>