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students who in their family owns a home and how old they were when they bought it. Tell students this lesson explains why their own first home will probably come much later than their parents' did.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table line by line. Stress the income-needed line: a buyer needs $129K of household income to NOT be cost-burdened on the median home. The actual median is $80K. That gap is the affordability crisis in one number.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name a metro they would move to (or have family in) and check it on the chart. Ask: what does an index of 34 mean for a family in LA? (They earn about a third of what they need to afford the median home.)
Reference labels (point to these chart features when teaching): Detroit ~134 (most affordable); LA ~34 (least affordable)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chart on the next slide. The pattern is monotonic - every generation has been buying later than the previous one. The biggest single jump is Millennials to Gen Z (3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chart left to right. Ask: what would your life look like if you do not own a home until 37? More renting, less wealth building, later kids, later retirement saving.
Reference labels (point to these chart features when teaching): Boomers age 29; Gen Z age 37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rank the options 1-4. Then point out that supply-side reforms (upzoning, builder incentives) take years to bite, while demand-side reforms (down-payment help, lower rates) act faster but can push prices up if supply stays tight. Key term - Down-payment assistance: state, local, and federal programs that help first-time buyers cover their down payment; a leading demand-side policy that helps buyers without raising prices much.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Connect back to the learning targets. Ask: which of these surprised you the most?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Tell students they will leave able to explain why a starter home in 2026 costs roughly twice as much (in income terms) as it did in 1985.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scale of the problem before naming the four causes. Stress that in 1985 a household earning the median income could buy the median home with about three years of income; today it takes more than seven. Key term - Price-to-income ratio: the median home price divided by the median household income; about 3 was the long-run norm and 7 or more is the modern crisis level. Key term - Affordability index: a score where 100 means the median family earns exactly enough to afford the median home; below 100 means the median family cannot afford the median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point to the 2006 peak (the housing bubble) and the 2024 peak. Ask: which one looks worse on this chart? Then point out that the 2026 ratio is 7.1 - barely down.
Reference labels (point to these chart features when teaching): 1985: ~3.2; 2024: ~7.4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$300K example slowly. Point out that the rate change ALONE adds $731 a month to the same $300K loan - even if the price never changed. Key term - Mortgage rate: the interest rate on a home loan; it rose from about 3 percent in 2021 to about 7 percent by 2024, which doubled the monthly payment on the same priced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students see the math: prices up 50%, wages up 25%, the price-to-income ratio HAS to climb. Then explain the lock-in effect: low-rate owners will not list, so even with high prices supply does not flow back to buyers. Key term - Lock-in effect: when existing homeowners with low 3 percent mortgages refuse to sell because moving means trading their 3 percent rate for a 7 percent rate, which locks housing supply away from buyers.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the persistence of the shortage: a 4 million unit gap cannot be closed in a year or two. New construction takes 12-18 months from permit to completion, and many cities are not even issuing the permits. Key term - Housing supply shortage: the roughly 4 million housing units the U.S. is short of what it needs; the gap has grown since 2008 because builders did not keep up with population growth.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students through the political incentive: every existing homeowner is sitting on a major asset that gains value when supply stays scarce. They show up at zoning meetings; renters and would-be buyers usually do not. That asymmetry shapes outcomes. Key term - Single-family zoning: zoning rules that allow only one detached house per lot; they cover about 75 percent of U.S. residential land and are the biggest single zoning constraint on new supply. Key term - NIMBY: short for Not In My Back Yard; existing homeowners who oppose new housing being built near them through public hearings, lawsuits, or zoning votes. Key term - Upzoning: a zoning change that allows more units on the same land such as duplexes, apartments, and accessory dwelling units; the main supply-side reform economists recommend. Key term - ADU (Accessory Dwelling Unit): a small additional home on the same lot as a single-family house such as a backyard cottage, basement apartment, or garage conversion; legalizing ADUs is a common upzoning reform.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loop: high rates -&gt; fewer buyers -&gt; builders stop -&gt; supply shrinks more -&gt; prices stay high. Have students name what would break the loop (a clue: lower rates AND more permits).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Why Gen Z Can't Buy a House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The Modern Housing Affordability Crisis - Four Causes and What Could Fix It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Do the Math: A Starter Home + 7% Mortgage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Item</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Amount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Means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rPr>
                        <a:t>Median home price (2026)</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$416,000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What you pay total</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Down payment (10%)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$41,600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Cash up front (years of saving)</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Loan amount</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$374,400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What the bank lends you</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Mortgage rate (2026)</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6.5%</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Interest the bank charges yearly</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Monthly principal + interest</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$2,367</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Just the loan - no taxes/insurance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Property tax + insurance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$650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Estimate, varies by metro</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TOTAL monthly payment</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$3,017</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What you actually owe each month</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Affording this needs about $129,300/year (the 28% rule), but the median household earns only about $80,000.</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Housing Affordability Index by Metro Area, 2024</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of the housing affordability index for eight U.S. metros: Detroit and Pittsburgh score above 100 meaning the median family can afford the median home; Atlanta, Phoenix, and Denver fall in a middle band around 70 to 90; Boston, San Diego, and Los Angeles fall below 50 meaning the median family is far below what they need to afford the median home.">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Index 100 = median family can afford median home; below 100 cannot.</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Each Generation Buys Later Than the One Before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Boomers bought first home at age 29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Gen X bought first home at age 31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Millennials bought first home at age 34</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Gen Z (so far) is buying at age 37</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is 8 years later than Boomers were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generation has waited longer than the one before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Eight extra years of renting means eight fewer years of building home equity for retirement.</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Median Age of First-Time Homebuyer, by Generation</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comparing the median age of first-time homebuyer by generation: Baby Boomers at age 29, Generation X at age 31, Millennials at age 34, and Generation Z (so far) at age 37, showing a steady upward shift across four generation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Note: Median first-home age has climbed from 29 (Boomers) to 37 (Gen Z so far).</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Policy Options to Fix 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Upzoning</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Legalize ADUs, duplexes, and apartments on more land - the main supply-side reform</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Builder Incentives</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Tax breaks and faster permits for new construction, especially starter homes</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Down-Payment Assistance</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State and federal grants for first-time buyers - helps demand without raising prices much</a:t>
            </a:r>
            <a:endParaRPr lang="en-US" sz="175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Lower Rates</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 rate cuts would lower mortgage rates - but the Fed cuts only when inflation cools</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Will Not Work Alone</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Rent control, blanket subsidies, or doing nothing - none address the supply shortage</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Most economists agree the biggest single fix is BUILDING MORE - everything else helps less without that.</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Four forces caused the modern crisis: rates, prices, supply shortage, and zoning</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price-to-income ratio is now 7+, more than double the 1985 norm of about 3</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Gen Z buys a first home about 8 years later than Boomers did</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biggest single fix is BUILDING MORE - upzoning is the leading reform</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Down-payment help is faster but smaller than supply-side change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four causes of the modern housing affordability crisis</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Gen Z and millennial first-home ages to earlier generations</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the main proposed policy solutions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Affordability Crisis in Numbers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Price-to-Income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1985: ratio was 3.2 (home cost 3x income)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2026: ratio is 7.1 (home costs 7x income)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Modern level beats the 2006 bubble peak</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Mortgage Rates</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2021: rates near 3% were normal</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2024: rates hit about 7%</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Same priced home, payment doubled</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First-Home Age</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Boomers bought first home at age 29</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Gen Z first-home age is now 37</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Eight years later than their grandparents</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crisis is not one number; it is FOUR forces hitting at once - rates, prices, supply, and zoning.</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U.S. Home Price-to-Income Ratio, 1985-2026</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showing the U.S. home price-to-income ratio rising from 3.2 in 1985 to about 5.8 in 2006, dropping to around 4.0 in 2011, then climbing steadily to roughly 7.4 by 2024 and easing slightly to 7.1 by 2026.">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2024 ratio (~7.4) is higher than the 2006 bubble peak (~5.8)</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Cause 1: Mortgage Rates Jumped to 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Happened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2021: 30-year mortgage rate was about 3%</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Fed raised rates to fight inflation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By 2024, mortgage rates hit about 7%</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Even in 2026, rates are still around 6.5%</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Hurts Buyers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Same priced home, payment nearly doubles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$300K loan at 3% = $1,265/month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$300K loan at 7% = $1,996/month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Buyers qualify for ~30% less house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interest rate matters more than the price for monthly payment - a small rate change moves the payment a lot.</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Cause 2: Prices Up 50% Since 2019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2019 median home price</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About $278,000 nationally</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2026 median home price</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About $416,000 nationally - up roughly 50%</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prices spiked</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COVID-era low rates pulled buyers in fast; supply was already short</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they did not drop</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Existing owners with 3% mortgages will not sell; supply stays locked</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lock-in effect</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Selling means giving up your 3% rate for a 7% rate - so most owners stay put</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Wages did NOT rise 50% since 2019 - they rose about 25% - so the gap between price and pay grew.</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Cause 3: The 4 Million Home Supply Shortage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U.S. is short about 4 million housing units (Freddie Mac estimate)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Builders stopped keeping up with population after 2008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Starter-home construction nearly disappeared after 2008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From 2010 to 2020 the U.S. built ~5.5 million homes; we needed ~9 million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Existing homes are not for sale because of the lock-in effect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When supply is short and demand is steady, prices stay high</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A shortage this big takes a decade or more to fix even if every policy lever is pulled at once.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Cause 4: NIMBY Zoning Blocks New Building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Zoning</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Local rules that decide what can be built where</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Single-family zoning</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Allows only ONE detached house per lot - covers about 75% of U.S. residential land</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NIMBY</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Not In My Back Yard - existing owners who oppose new housing nearby</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Upzoning</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change that allows MORE units (duplexes, ADUs, apartments) on the same land</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ADU</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Accessory Dwelling Unit - a backyard cottage, basement apartment, or garage conversion</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Existing homeowners benefit from rising prices, so many oppose new building - even when their own kids cannot buy in town.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Builder Pullback After 2022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What Builders Saw</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Mortgage rates jumped, buyers vanished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Material and labor costs stayed high</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Builders cut starts and laid off crews</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How Big the Drop</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New home starts fell about 30% from 2021 to 2023</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Single-family permits down sharply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Crews and skilled labor moved to other work</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Catch-22</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We need MORE building to fix prices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But high rates make building unprofitable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 the shortage gets worse, not better</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same high rates that hurt buyers ALSO hurt builders - creating a feedback loop that locks the shortage in.</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Gen Z Can't Buy a House</dc:title>
  <dc:subject>PptxGenJS Presentation</dc:subject>
  <dc:creator>More Lessons Less Planning</dc:creator>
  <cp:lastModifiedBy>More Lessons Less Planning</cp:lastModifiedBy>
  <cp:revision>1</cp:revision>
  <dcterms:created xsi:type="dcterms:W3CDTF">2026-06-11T23:57:52Z</dcterms:created>
  <dcterms:modified xsi:type="dcterms:W3CDTF">2026-06-11T23:57:52Z</dcterms:modified>
</cp:coreProperties>
</file>