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what motives does Romanus Pontifex reveal in its own 1455 language? God, Gold, and Glory is historians shorthand, not a quotation used by explorers or rulers.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the approved record: motives, the modern mnemonic, the caravel, repeated Portuguese expeditions, and critical source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approved misconception correction is binding: introduce God, Gold, and Glory as historians shorthand. Romanus Pontifex states motives through faith, crusade, trade monopoly, and dominion.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Pope Nicholas V issued Romanus Pontifex on January 8, 1455. The decree praises Prince Henry and supports Portugal's African voyages.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record supports faith, exclusive trade rights, dominion, conquest, and legal cover for enslavement. Present the authorization factually in modern prose.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Romanus Pontifex says expeditions sailed in very swift ships called caravels. By 1455 Henry had sent expeditions nearly every year for twenty-five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Cantino planisphere, a 1502 Portuguese chart held by the Biblioteca Estense in Modena. Use it as a historical reference image, not as evidence for claims beyond the approved record.
Reference labels (point to these chart features when teaching): Portuguese chart; 1502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1441 the first enslaved Africans and gold dust reached Portugal. By 1455 Henry had sent expeditions nearly every year for twenty-five years, and the decree gave Portugal exclusive trade rights through Guinea and beyond.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violating the decree faced automatic excommunication, while whole communities faced interdict. These spiritual penalties gave papal decisions weight between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record-defined terms exactly: papal bull, caravel, monopoly, infante, and Saracens.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record-defined terms exactly: excommunication, dominion, conquest, Guinea, and Age of Exploration.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excerpt praises Prince Henry as greatly inflamed with zeal for the salvation of souls and with fervor of faith. It says he aspired to have the Creator's name revered throughout the world and to bring others into the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only the record's evidence: religious zeal and faith in the excerpt; exclusive trade rights, Guinea, and gold dust for economic motives; dominion, conquest, and papal penalties for political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 the misconception flag and wording constraint exactly. The mnemonic is modern. The decree's own terms support faith, trade monopoly, dominion, conquest, and enslavement authorization. Describe enslavement factually in modern prose.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Use the shorthand cautiously and support each motive with a record-backed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Why Explore: God, Gold, Glory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What a 1455 papal decree reveals about faith, trade, power, and overseas voyages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religious, economic, and political motives in a source</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God, Gold, and Glory is modern shorthand</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Connect caravels and repeated voyages to exploration</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 1455 papal decree critically</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conquest and enslavement authorization factually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Helpful Shorthand - Not a Period Quote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God, Gold, and Glory is historians shorthand.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not a slogan used by 1400s explorers or rulers.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Period documents state motives in their own terms.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decree names faith, trade monopoly, and dominion.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Use the shorthand only after checking the source.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Treat God, Gold, and Glory as a modern organizing tool, never as words spoken by period explorers.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Romanus Pontifex: A Decree with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Document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Pope Nicholas V issued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January 8, 1455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official papal decree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Subject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Praises Prince Henry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Supports Portuguese voyages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Links faith with overseas power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A papal bull was an official decree issued by the pope.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Motives Appear in the Decree?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Faith</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Zeal for salvation of souls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Spread the Christian faith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Religious authority supports voyages</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Trade</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Exclusive trade rights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Control through Guinea and beyond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Gold dust reached Portugal in 1441</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Power</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Dominion over land and people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Conquest of non-Christian peoples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Legal cover for enslavement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Describe the enslavement authorization factually in modern prose; do not reproduce its legal clauses.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Technology and the Voyage System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decree calls the ships very swift caravels.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caravel was small, fast, and built for ocean exploration.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1455, Henry had sent expeditions for twenty-five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expeditions sailed nearly every year.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chart helps us visualize the ocean-voyage world.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Technology mattered because repeated voyages depended on ships built for ocean exploration.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Cantino Planisphere (1502)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Cantino planisphere, an aged parchment world chart with colored coastlines, compass roses, and early-1500s map detail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Cantino planisphere (1502), a Portuguese chart; Biblioteca Estense, Modena</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Pattern of Voyages and Trade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1997964"/>
          </a:xfrm>
          <a:prstGeom prst="rect">
            <a:avLst/>
          </a:prstGeom>
          <a:solidFill>
            <a:srgbClr val="F5F5F5"/>
          </a:solidFill>
          <a:ln w="12700">
            <a:solidFill>
              <a:srgbClr val="DDDDDD"/>
            </a:solidFill>
            <a:prstDash val="solid"/>
          </a:ln>
        </p:spPr>
      </p:sp>
      <p:sp>
        <p:nvSpPr>
          <p:cNvPr id="6" name="Text 4"/>
          <p:cNvSpPr/>
          <p:nvPr/>
        </p:nvSpPr>
        <p:spPr>
          <a:xfrm>
            <a:off x="27432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1441</a:t>
            </a:r>
            <a:endParaRPr lang="en-US" sz="4000" dirty="0"/>
          </a:p>
        </p:txBody>
      </p:sp>
      <p:sp>
        <p:nvSpPr>
          <p:cNvPr id="7" name="bounded_body"/>
          <p:cNvSpPr/>
          <p:nvPr/>
        </p:nvSpPr>
        <p:spPr>
          <a:xfrm>
            <a:off x="34747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First enslaved Africans and gold dust reached Portugal</a:t>
            </a:r>
            <a:endParaRPr lang="en-US" sz="1800" dirty="0"/>
          </a:p>
        </p:txBody>
      </p:sp>
      <p:sp>
        <p:nvSpPr>
          <p:cNvPr id="8" name="Shape 6"/>
          <p:cNvSpPr/>
          <p:nvPr/>
        </p:nvSpPr>
        <p:spPr>
          <a:xfrm>
            <a:off x="4663440" y="731520"/>
            <a:ext cx="4206240" cy="1997964"/>
          </a:xfrm>
          <a:prstGeom prst="rect">
            <a:avLst/>
          </a:prstGeom>
          <a:solidFill>
            <a:srgbClr val="F5F5F5"/>
          </a:solidFill>
          <a:ln w="12700">
            <a:solidFill>
              <a:srgbClr val="DDDDDD"/>
            </a:solidFill>
            <a:prstDash val="solid"/>
          </a:ln>
        </p:spPr>
      </p:sp>
      <p:sp>
        <p:nvSpPr>
          <p:cNvPr id="9" name="Text 7"/>
          <p:cNvSpPr/>
          <p:nvPr/>
        </p:nvSpPr>
        <p:spPr>
          <a:xfrm>
            <a:off x="4663440" y="891357"/>
            <a:ext cx="420624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25 years</a:t>
            </a:r>
            <a:endParaRPr lang="en-US" sz="4000" dirty="0"/>
          </a:p>
        </p:txBody>
      </p:sp>
      <p:sp>
        <p:nvSpPr>
          <p:cNvPr id="10" name="bounded_body"/>
          <p:cNvSpPr/>
          <p:nvPr/>
        </p:nvSpPr>
        <p:spPr>
          <a:xfrm>
            <a:off x="4736592" y="2050176"/>
            <a:ext cx="405993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Expeditions sent nearly every year by 1455</a:t>
            </a:r>
            <a:endParaRPr lang="en-US" sz="1800" dirty="0"/>
          </a:p>
        </p:txBody>
      </p:sp>
      <p:sp>
        <p:nvSpPr>
          <p:cNvPr id="11" name="Shape 9"/>
          <p:cNvSpPr/>
          <p:nvPr/>
        </p:nvSpPr>
        <p:spPr>
          <a:xfrm>
            <a:off x="274320" y="2839212"/>
            <a:ext cx="8595360" cy="1371600"/>
          </a:xfrm>
          <a:prstGeom prst="rect">
            <a:avLst/>
          </a:prstGeom>
          <a:solidFill>
            <a:srgbClr val="F5F5F5"/>
          </a:solidFill>
          <a:ln w="12700">
            <a:solidFill>
              <a:srgbClr val="F2F2F2"/>
            </a:solidFill>
            <a:prstDash val="solid"/>
          </a:ln>
        </p:spPr>
      </p:sp>
      <p:sp>
        <p:nvSpPr>
          <p:cNvPr id="12" name="bounded_body"/>
          <p:cNvSpPr/>
          <p:nvPr/>
        </p:nvSpPr>
        <p:spPr>
          <a:xfrm>
            <a:off x="457200" y="28392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Trade: The Guinea trade grew quickly.</a:t>
            </a:r>
            <a:endParaRPr lang="en-US" sz="1800" dirty="0"/>
          </a:p>
        </p:txBody>
      </p:sp>
      <p:sp>
        <p:nvSpPr>
          <p:cNvPr id="13" name="Shape 11"/>
          <p:cNvSpPr/>
          <p:nvPr/>
        </p:nvSpPr>
        <p:spPr>
          <a:xfrm>
            <a:off x="320040" y="3296412"/>
            <a:ext cx="8503920" cy="0"/>
          </a:xfrm>
          <a:prstGeom prst="line">
            <a:avLst/>
          </a:prstGeom>
          <a:noFill/>
          <a:ln w="6350">
            <a:solidFill>
              <a:srgbClr val="F2F2F2"/>
            </a:solidFill>
            <a:prstDash val="solid"/>
          </a:ln>
        </p:spPr>
      </p:sp>
      <p:sp>
        <p:nvSpPr>
          <p:cNvPr id="14"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Rights: The decree gave Portugal exclusive trade rights.</a:t>
            </a:r>
            <a:endParaRPr lang="en-US" sz="1800" dirty="0"/>
          </a:p>
        </p:txBody>
      </p:sp>
      <p:sp>
        <p:nvSpPr>
          <p:cNvPr id="15" name="Shape 13"/>
          <p:cNvSpPr/>
          <p:nvPr/>
        </p:nvSpPr>
        <p:spPr>
          <a:xfrm>
            <a:off x="320040" y="3753612"/>
            <a:ext cx="8503920" cy="0"/>
          </a:xfrm>
          <a:prstGeom prst="line">
            <a:avLst/>
          </a:prstGeom>
          <a:noFill/>
          <a:ln w="6350">
            <a:solidFill>
              <a:srgbClr val="F2F2F2"/>
            </a:solidFill>
            <a:prstDash val="solid"/>
          </a:ln>
        </p:spPr>
      </p:sp>
      <p:sp>
        <p:nvSpPr>
          <p:cNvPr id="16" name="bounded_body"/>
          <p:cNvSpPr/>
          <p:nvPr/>
        </p:nvSpPr>
        <p:spPr>
          <a:xfrm>
            <a:off x="457200" y="37536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Reach: Those rights extended through Guinea and beyond.</a:t>
            </a:r>
            <a:endParaRPr lang="en-US" sz="1800" dirty="0"/>
          </a:p>
        </p:txBody>
      </p:sp>
      <p:sp>
        <p:nvSpPr>
          <p:cNvPr id="17" name="Shape 15"/>
          <p:cNvSpPr/>
          <p:nvPr/>
        </p:nvSpPr>
        <p:spPr>
          <a:xfrm>
            <a:off x="274320" y="4302252"/>
            <a:ext cx="8595360" cy="512064"/>
          </a:xfrm>
          <a:prstGeom prst="rect">
            <a:avLst/>
          </a:prstGeom>
          <a:solidFill>
            <a:srgbClr val="FFEBEE"/>
          </a:solidFill>
          <a:ln w="12700">
            <a:solidFill>
              <a:srgbClr val="C0392B"/>
            </a:solidFill>
            <a:prstDash val="solid"/>
          </a:ln>
        </p:spPr>
      </p:sp>
      <p:sp>
        <p:nvSpPr>
          <p:cNvPr id="18" name="Shape 16"/>
          <p:cNvSpPr/>
          <p:nvPr/>
        </p:nvSpPr>
        <p:spPr>
          <a:xfrm>
            <a:off x="274320" y="4302252"/>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Remember: The source ties overseas voyages to trade control and human enslavement.</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Decree Had Teeth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Individuals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Violators faced automatic excommunication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Excommunication expelled a person from Church sacraments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penalty gave spiritual weight</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Communities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Whole communities faced interdict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penalty extended beyond one person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Religious authority shaped compliance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Between Nations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pope's spiritual authority mattered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Excommunication and interdict added weight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decree backed Portugal's claims</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Spiritual penalties gave papal decisions weight between nations.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Source and Voyage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papal bull</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official decree issued by the pope.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caravel</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small, fast ship built for ocean exploration.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monopoly</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Exclusive control of a trade or business.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infante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Portuguese prince; Henry's title.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Saracens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Old European church term for Muslims.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50" dirty="0">
                <a:solidFill>
                  <a:srgbClr val="1B2A4A"/>
                </a:solidFill>
                <a:latin typeface="Arial" pitchFamily="34" charset="0"/>
                <a:ea typeface="Arial" pitchFamily="34" charset="-122"/>
                <a:cs typeface="Arial" pitchFamily="34" charset="-120"/>
              </a:rPr>
              <a:t>Tip: These terms help decode the source's language and the voyage system it supported.</a:t>
            </a:r>
            <a:endParaRPr lang="en-US"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Power and Place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excommunication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Being expelled from the Church and its sacraments.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dominion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Complete authority over land and people.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conquest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Taking land or people by force.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Guinea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Europe's name for the West African coast.</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Age of Exploration</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1400s-1600s era of European overseas voyages.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Use these terms to explain how religious authority, political power, and geography connect.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 the Source in Its Own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greatly inflamed with zeal for the salvation of souls and with fervor of faith</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Pope Nicholas V, Romanus Pontifex (1455), in F. G. Davenport, ed., European Treaties (Carnegie Institution, 1917), Doc. 1.</a:t>
            </a:r>
            <a:endParaRPr lang="en-US" sz="1200" dirty="0"/>
          </a:p>
        </p:txBody>
      </p:sp>
      <p:sp>
        <p:nvSpPr>
          <p:cNvPr id="9" name="Shape 7"/>
          <p:cNvSpPr/>
          <p:nvPr/>
        </p:nvSpPr>
        <p:spPr>
          <a:xfrm>
            <a:off x="274320" y="4384548"/>
            <a:ext cx="8595360" cy="512064"/>
          </a:xfrm>
          <a:prstGeom prst="rect">
            <a:avLst/>
          </a:prstGeom>
          <a:solidFill>
            <a:srgbClr val="FFF8F6"/>
          </a:solidFill>
          <a:ln w="12700">
            <a:solidFill>
              <a:srgbClr val="E8735A"/>
            </a:solidFill>
            <a:prstDash val="solid"/>
          </a:ln>
        </p:spPr>
      </p:sp>
      <p:sp>
        <p:nvSpPr>
          <p:cNvPr id="10" name="Shape 8"/>
          <p:cNvSpPr/>
          <p:nvPr/>
        </p:nvSpPr>
        <p:spPr>
          <a:xfrm>
            <a:off x="274320" y="4384548"/>
            <a:ext cx="64008" cy="512064"/>
          </a:xfrm>
          <a:prstGeom prst="rect">
            <a:avLst/>
          </a:prstGeom>
          <a:solidFill>
            <a:srgbClr val="E8735A"/>
          </a:solidFill>
          <a:ln w="12700">
            <a:solidFill>
              <a:srgbClr val="E8735A"/>
            </a:solidFill>
            <a:prstDash val="solid"/>
          </a:ln>
        </p:spPr>
      </p:sp>
      <p:sp>
        <p:nvSpPr>
          <p:cNvPr id="11"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The excerpt most directly reveals the religious language used to praise the voyages.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Source Evidence to Motive Claims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Religious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Zeal for salvation of souls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Fervor of faith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Spreading the Creator's name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Economic</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Exclusive trade rights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Guinea and beyond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Gold dust and growing trade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Political</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Dominion and conquest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Portugal's exclusive claims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Papal penalties added weight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Strong historical claims link each motive to specific source evidence.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Misconception Check: What Can We Claim?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use God, Gold, and Glory as shorthand.</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not say</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Explorers used the phrase as their own slogan.</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decree joined faith, trade monopoly, and dominion.</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Say</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gave legal cover for conquest and enslavement.</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Describe carefully</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factual modern prose, never sensational legalese.</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A memorable phrase is not evidence until it is checked against a period source.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God, Gold, and Glory is historians shorthand, not a period quotation.</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Romanus Pontifex (1455) reveals faith, trade monopoly, dominion, and conquest.</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Caravels and nearly yearly expeditions supported sustained ocean voyages.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decree gave legal cover for conquest and enslavement.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Strong claims trace directly to the approved source record.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Explore: God, Gold, Glory</dc:title>
  <dc:subject>PptxGenJS Presentation</dc:subject>
  <dc:creator>More Lessons Less Planning</dc:creator>
  <cp:lastModifiedBy>More Lessons Less Planning</cp:lastModifiedBy>
  <cp:revision>1</cp:revision>
  <dcterms:created xsi:type="dcterms:W3CDTF">2026-08-04T19:24:08Z</dcterms:created>
  <dcterms:modified xsi:type="dcterms:W3CDTF">2026-08-04T19:24:08Z</dcterms:modified>
</cp:coreProperties>
</file>