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by asking students to estimate what share of all U.S. wealth they think the top 1% owns. Then write down the actual answer (30%) and the bottom 50% share (about 2.5%). The gap usually surprises students.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Tell students they will leave able to define the Gini coefficient, name the top 1% wealth share, and explain at least one driver of the racial wealth gap.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single biggest mistake students make is treating wealth and income as the same thing. Drill the distinction. Income resets each year; wealth carries forward and compounds. Wealth inequality is always larger than income inequality in any country. Key term - Wealth: What a household owns (home, savings, retirement accounts, stocks, a business) minus what they owe in debt; a stock that carries forward across years and lifetimes. Key term - Income: The money a household earns each year from wages, business profits, or investments; measured before taxes; a flow that resets each paycheck.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scale before showing the chart. Gini of 0 means perfect equality; 1 means one household owns everything. The U.S. is around 0.85 for wealth - close to the inequality end of the scale. Key term - Gini coefficient: A single number from 0 to 1 that measures inequality; 0 means perfect equality and 1 means total inequality where one household owns everything. Key term - Lorenz curve: A graph that plots the cumulative share of wealth against the cumulative share of population; the further it drops below the diagonal line of equality, the more unequal the country.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point to the bottom-50% mark on the x-axis (50%). The y-axis at that point shows about 2.5%. That means the entire bottom half of U.S. households owns only 2.5 cents of every wealth dollar in the country.
Reference labels (point to these chart features when teaching): Bottom 50% holds ~2.5%; Top 1% holds ~30%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the three numbers on the board: 30%, 70%, 2.5%. These are the headline numbers of the lesson. The first two come from Federal Reserve Survey of Consumer Finances data; the third number is the same data but measuring the bottom half. Key term - Top 1% wealth share: The share of all national wealth owned by the wealthiest 1 percent of households; the headline measure of wealth concentration at the very top. Key term - Median wealth: The middle household's wealth, where half of families have more and half have less; less skewed by billionaires than the average.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chart on the next slide. Stress that even other rich countries with capitalist economies have far less wealth concentration than the U.S. The U.S. is an outlier on this measure, not the average.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rank the countries from most to least equal. Ask: what would the U.S. need to change to get its Gini down to France level? (Answer: more progressive taxation, stronger inheritance tax, broader homeownership and retirement savings.)
Reference labels (point to these chart features when teaching): U.S. ~0.85 (highest); Japan ~0.63 (lowest)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median numbers. Stress that median (not average) is what matters here - the average is skewed by billionaires. Connect redlining to home equity, which is the single largest source of wealth for most middle-income families. Key term - Racial wealth gap: The gap in median wealth between white households and Black or Hispanic households; one of the largest and most persistent gaps in U.S. economics. Key term - Redlining: The 20th-century practice of denying home loans to Black neighborhoods; one of the biggest historical drivers of the racial wealth gap.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chart left to right. Ask: has the gap closed since 1989? (No - it has stayed roughly the same in ratio terms; in dollar terms it has actually widened.)
Reference labels (point to these chart features when teaching): White 2022: ~$285K; Black 2022: ~$45K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Compounding is THE mechanism that produces wealth concentration. Two families saving the same percentage of their income end up with very different totals if their starting balances differ - because compounding is multiplicative, not additive. Key term - Compounding: When investment returns earn returns on top of past returns, so wealth grows faster and faster over time; the main reason wealth concentrates at the top. Key term - Inherited wealth: Money or assets passed down from parents or grandparents; a large share of U.S. wealth comes from inheritance rather than the owner's own earnings.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Connect this slide back to the unit theme. The 2020-2024 period was great for asset owners (stocks, homes) and tough for renters and low-savers. Booms in capital markets always widen wealth inequality unless paired with policies that broaden ownership.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takeaway. Connect back to the learning targets. Ask: which of these surprised you the most? Then point at the policy questions in the activity (wealth tax, estate tax, broader homeownership).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Wealth Inequality: The Top 1% Explained</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Much the Top 1% Owns and Why the Wealth Gap Keeps Growing</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Identify how wealth inequality is measured (Gini and percentile shares)</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Compare U.S. wealth concentration to other developed countries</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Evaluate the racial wealth gap and what drives it</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Wealth vs Income Inequality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Income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What you EARN each year (wages, profits)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Top 1% of earners take about 20% of income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Reset every paycheck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Less unequal than wealth</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Wealth</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What you OWN minus what you owe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Top 1% holds about 30% of all wealth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Compounds across years and lifetimes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Far more unequal than income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500" dirty="0">
                <a:solidFill>
                  <a:srgbClr val="1B2A4A"/>
                </a:solidFill>
                <a:latin typeface="Arial" pitchFamily="34" charset="0"/>
                <a:ea typeface="Arial" pitchFamily="34" charset="-122"/>
                <a:cs typeface="Arial" pitchFamily="34" charset="-120"/>
              </a:rPr>
              <a:t>Key Concept: Wealth is a STOCK; income is a FLOW. Wealth is far more concentrated.</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Gini Coefficient Explained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Gini = 0</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Perfect equality - every household has the same wealth</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Gini = 1</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Total inequality - one household owns everything</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Lorenz curve</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graph plotting cumulative wealth share against cumulative population share</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Diagonal line</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line of perfect equality - the further the curve from the diagonal, the more unequal</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U.S. wealth Gini</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About 0.85 - among the highest of any developed country</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Key Point: The Gini number alone is abstract; the Lorenz curve makes it visual.</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U.S. Wealth Distribution: Lorenz Curve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Lorenz curve of U.S. wealth distribution. The curve drops far below the diagonal line of equality. The bottom 50 percent of households holds only about 2.5 percent of total wealth; the bottom 90 percent holds about 30 percent; the top 10 percent holds about 70 percent of total wealth.">    </p:cNvPr>
          <p:cNvPicPr>
            <a:picLocks noChangeAspect="1"/>
          </p:cNvPicPr>
          <p:nvPr/>
        </p:nvPicPr>
        <p:blipFill>
          <a:blip r:embed="rId1"/>
          <a:stretch>
            <a:fillRect/>
          </a:stretch>
        </p:blipFill>
        <p:spPr>
          <a:xfrm>
            <a:off x="2097455" y="795528"/>
            <a:ext cx="494909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The farther the curve drops from the diagonal, the more unequal.</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Top 1% Holds 30%, Top 10% Holds 70%</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Top 1%</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Owns about 30% of all U.S. wealth</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Average net worth: ~$15 million</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Mostly stocks, businesses, real estate</a:t>
            </a:r>
            <a:endParaRPr lang="en-US" sz="180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Top 10%</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Owns about 70% of all U.S. wealth</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Includes most of the upper-middle class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Mostly home equity and retirement savings</a:t>
            </a:r>
            <a:endParaRPr lang="en-US" sz="180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Bottom 50%</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Owns only about 2.5% of all U.S. wealth</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Median net worth: ~$8,000 to $10,000</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Mostly cars, small savings, no investments</a:t>
            </a:r>
            <a:endParaRPr lang="en-US" sz="180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Big Idea: 30% to the TOP 1%, only 2.5% to the BOTTOM HALF.</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U.S. vs Other Developed Countries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U.S. wealth Gini ~0.85 - highest of major developed economies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France ~0.70 - much more equal wealth distribution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Germany ~0.79 - more equal but still high</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Japan ~0.63 - one of the lowest among developed countries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Canada ~0.73 - similar to France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Higher Gini = wealth more concentrated at the top</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Many other developed countries have Gini coefficients 0.10 to 0.20 lower than the U.S.</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Wealth Gini Coefficient by Country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ar chart comparing wealth Gini coefficients across seven developed countries. The U.S. has the highest wealth Gini at about 0.85, followed by Sweden at 0.79, Germany at 0.79, the U.K. at 0.74, Canada at 0.73, France at 0.70, and Japan at the lowest at 0.63.">    </p:cNvPr>
          <p:cNvPicPr>
            <a:picLocks noChangeAspect="1"/>
          </p:cNvPicPr>
          <p:nvPr/>
        </p:nvPicPr>
        <p:blipFill>
          <a:blip r:embed="rId1"/>
          <a:stretch>
            <a:fillRect/>
          </a:stretch>
        </p:blipFill>
        <p:spPr>
          <a:xfrm>
            <a:off x="2541359" y="795528"/>
            <a:ext cx="4061282"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Higher bars = more wealth concentration. U.S. tops the chart.</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Racial Wealth Gap (6x Median)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Median white household wealth</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About $285,000 (2022 SCF data)</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Median Black household wealth</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About $44,900 - far below white-household wealth</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Median Hispanic household wealth</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About $61,600 - well below white-household wealth</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Main historical driver</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Redlining - 20th-century practice of denying home loans to Black neighborhoods</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it persists</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Wealth is inherited; lost decades of home equity carry forward</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The median white household has about 6 TIMES the wealth of the median Black household.</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Racial Wealth Gap Over Time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Line chart showing the median household wealth by race from 1989 to 2022 in 2022 dollars. The white line rises from about 130,000 dollars in 1989 to about 285,000 in 2022. The Hispanic line rises from about 12,000 to about 61,600. The Black line rises from about 8,000 to about 44,900. White median wealth has grown faster than Black or Hispanic median wealth across every recent decade.">    </p:cNvPr>
          <p:cNvPicPr>
            <a:picLocks noChangeAspect="1"/>
          </p:cNvPicPr>
          <p:nvPr/>
        </p:nvPicPr>
        <p:blipFill>
          <a:blip r:embed="rId1"/>
          <a:stretch>
            <a:fillRect/>
          </a:stretch>
        </p:blipFill>
        <p:spPr>
          <a:xfrm>
            <a:off x="2042022" y="795528"/>
            <a:ext cx="5059957"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White median wealth has grown faster than Black or Hispanic medians.</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Wealth Compounds (The Snowball)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Wealth grows on top of past wealth - that is COMPOUNDING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$10,000 invested at 7%/year for 40 years becomes ~$150,000</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$100,000 invested at 7%/year for 40 years becomes ~$1,500,000</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Larger starting balances compound MUCH faster in dollar terms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Inheritance gives a head start that lasts a lifetime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About 30 to 40 percent of U.S. wealth comes from inheritance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A 10x larger starting balance produces a 10x larger ending balance, every time.</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Recent Trends (2020-2026)</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64769"/>
          </a:xfrm>
          <a:prstGeom prst="rect">
            <a:avLst/>
          </a:prstGeom>
          <a:solidFill>
            <a:srgbClr val="FFFFFF"/>
          </a:solidFill>
          <a:ln w="12700">
            <a:solidFill>
              <a:srgbClr val="F2F2F2"/>
            </a:solidFill>
            <a:prstDash val="solid"/>
          </a:ln>
        </p:spPr>
      </p:sp>
      <p:sp>
        <p:nvSpPr>
          <p:cNvPr id="6" name="Shape 4"/>
          <p:cNvSpPr/>
          <p:nvPr/>
        </p:nvSpPr>
        <p:spPr>
          <a:xfrm>
            <a:off x="420624" y="844448"/>
            <a:ext cx="384048" cy="384048"/>
          </a:xfrm>
          <a:prstGeom prst="ellipse">
            <a:avLst/>
          </a:prstGeom>
          <a:solidFill>
            <a:srgbClr val="145F58"/>
          </a:solidFill>
          <a:ln w="12700">
            <a:solidFill>
              <a:srgbClr val="145F58"/>
            </a:solidFill>
            <a:prstDash val="solid"/>
          </a:ln>
        </p:spPr>
      </p:sp>
      <p:sp>
        <p:nvSpPr>
          <p:cNvPr id="7" name="Text 5"/>
          <p:cNvSpPr/>
          <p:nvPr/>
        </p:nvSpPr>
        <p:spPr>
          <a:xfrm>
            <a:off x="420624" y="84444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Stock market boom</a:t>
            </a:r>
            <a:endParaRPr lang="en-US" sz="1800" dirty="0"/>
          </a:p>
        </p:txBody>
      </p:sp>
      <p:sp>
        <p:nvSpPr>
          <p:cNvPr id="9" name="bounded_body"/>
          <p:cNvSpPr/>
          <p:nvPr/>
        </p:nvSpPr>
        <p:spPr>
          <a:xfrm>
            <a:off x="3566160" y="704088"/>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2020-2024 stocks rose sharply; top-10% wealth grew fastest</a:t>
            </a:r>
            <a:endParaRPr lang="en-US" sz="1800" dirty="0"/>
          </a:p>
        </p:txBody>
      </p:sp>
      <p:sp>
        <p:nvSpPr>
          <p:cNvPr id="10" name="Shape 8"/>
          <p:cNvSpPr/>
          <p:nvPr/>
        </p:nvSpPr>
        <p:spPr>
          <a:xfrm>
            <a:off x="274320" y="1423721"/>
            <a:ext cx="8595360" cy="664769"/>
          </a:xfrm>
          <a:prstGeom prst="rect">
            <a:avLst/>
          </a:prstGeom>
          <a:solidFill>
            <a:srgbClr val="FFFFFF"/>
          </a:solidFill>
          <a:ln w="12700">
            <a:solidFill>
              <a:srgbClr val="F2F2F2"/>
            </a:solidFill>
            <a:prstDash val="solid"/>
          </a:ln>
        </p:spPr>
      </p:sp>
      <p:sp>
        <p:nvSpPr>
          <p:cNvPr id="11" name="Shape 9"/>
          <p:cNvSpPr/>
          <p:nvPr/>
        </p:nvSpPr>
        <p:spPr>
          <a:xfrm>
            <a:off x="420624" y="1564081"/>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564081"/>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423721"/>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Home price boom</a:t>
            </a:r>
            <a:endParaRPr lang="en-US" sz="1800" dirty="0"/>
          </a:p>
        </p:txBody>
      </p:sp>
      <p:sp>
        <p:nvSpPr>
          <p:cNvPr id="14" name="bounded_body"/>
          <p:cNvSpPr/>
          <p:nvPr/>
        </p:nvSpPr>
        <p:spPr>
          <a:xfrm>
            <a:off x="3566160" y="1423721"/>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Homes up about 50% since 2019; owners gained equity, renters did not</a:t>
            </a:r>
            <a:endParaRPr lang="en-US" sz="1800" dirty="0"/>
          </a:p>
        </p:txBody>
      </p:sp>
      <p:sp>
        <p:nvSpPr>
          <p:cNvPr id="15" name="Shape 13"/>
          <p:cNvSpPr/>
          <p:nvPr/>
        </p:nvSpPr>
        <p:spPr>
          <a:xfrm>
            <a:off x="274320" y="2143354"/>
            <a:ext cx="8595360" cy="664769"/>
          </a:xfrm>
          <a:prstGeom prst="rect">
            <a:avLst/>
          </a:prstGeom>
          <a:solidFill>
            <a:srgbClr val="FFFFFF"/>
          </a:solidFill>
          <a:ln w="12700">
            <a:solidFill>
              <a:srgbClr val="F2F2F2"/>
            </a:solidFill>
            <a:prstDash val="solid"/>
          </a:ln>
        </p:spPr>
      </p:sp>
      <p:sp>
        <p:nvSpPr>
          <p:cNvPr id="16" name="Shape 14"/>
          <p:cNvSpPr/>
          <p:nvPr/>
        </p:nvSpPr>
        <p:spPr>
          <a:xfrm>
            <a:off x="420624" y="2283714"/>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283714"/>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143354"/>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Pandemic stimulus</a:t>
            </a:r>
            <a:endParaRPr lang="en-US" sz="1800" dirty="0"/>
          </a:p>
        </p:txBody>
      </p:sp>
      <p:sp>
        <p:nvSpPr>
          <p:cNvPr id="19" name="bounded_body"/>
          <p:cNvSpPr/>
          <p:nvPr/>
        </p:nvSpPr>
        <p:spPr>
          <a:xfrm>
            <a:off x="3566160" y="2143354"/>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Bottom-50% wealth briefly rose in 2020-2021 from stimulus checks</a:t>
            </a:r>
            <a:endParaRPr lang="en-US" sz="1800" dirty="0"/>
          </a:p>
        </p:txBody>
      </p:sp>
      <p:sp>
        <p:nvSpPr>
          <p:cNvPr id="20" name="Shape 18"/>
          <p:cNvSpPr/>
          <p:nvPr/>
        </p:nvSpPr>
        <p:spPr>
          <a:xfrm>
            <a:off x="274320" y="2862986"/>
            <a:ext cx="8595360" cy="664769"/>
          </a:xfrm>
          <a:prstGeom prst="rect">
            <a:avLst/>
          </a:prstGeom>
          <a:solidFill>
            <a:srgbClr val="FFFFFF"/>
          </a:solidFill>
          <a:ln w="12700">
            <a:solidFill>
              <a:srgbClr val="F2F2F2"/>
            </a:solidFill>
            <a:prstDash val="solid"/>
          </a:ln>
        </p:spPr>
      </p:sp>
      <p:sp>
        <p:nvSpPr>
          <p:cNvPr id="21" name="Shape 19"/>
          <p:cNvSpPr/>
          <p:nvPr/>
        </p:nvSpPr>
        <p:spPr>
          <a:xfrm>
            <a:off x="420624" y="3003347"/>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003347"/>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2862986"/>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Inflation 2022-2023</a:t>
            </a:r>
            <a:endParaRPr lang="en-US" sz="1800" dirty="0"/>
          </a:p>
        </p:txBody>
      </p:sp>
      <p:sp>
        <p:nvSpPr>
          <p:cNvPr id="24" name="bounded_body"/>
          <p:cNvSpPr/>
          <p:nvPr/>
        </p:nvSpPr>
        <p:spPr>
          <a:xfrm>
            <a:off x="3566160" y="2862986"/>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Cost of living rose ~17%; hit lower-wealth households hardest</a:t>
            </a:r>
            <a:endParaRPr lang="en-US" sz="1800" dirty="0"/>
          </a:p>
        </p:txBody>
      </p:sp>
      <p:sp>
        <p:nvSpPr>
          <p:cNvPr id="25" name="Shape 23"/>
          <p:cNvSpPr/>
          <p:nvPr/>
        </p:nvSpPr>
        <p:spPr>
          <a:xfrm>
            <a:off x="274320" y="3582619"/>
            <a:ext cx="8595360" cy="664769"/>
          </a:xfrm>
          <a:prstGeom prst="rect">
            <a:avLst/>
          </a:prstGeom>
          <a:solidFill>
            <a:srgbClr val="FFFFFF"/>
          </a:solidFill>
          <a:ln w="12700">
            <a:solidFill>
              <a:srgbClr val="F2F2F2"/>
            </a:solidFill>
            <a:prstDash val="solid"/>
          </a:ln>
        </p:spPr>
      </p:sp>
      <p:sp>
        <p:nvSpPr>
          <p:cNvPr id="26" name="Shape 24"/>
          <p:cNvSpPr/>
          <p:nvPr/>
        </p:nvSpPr>
        <p:spPr>
          <a:xfrm>
            <a:off x="420624" y="3722980"/>
            <a:ext cx="384048" cy="384048"/>
          </a:xfrm>
          <a:prstGeom prst="ellipse">
            <a:avLst/>
          </a:prstGeom>
          <a:solidFill>
            <a:srgbClr val="145F58"/>
          </a:solidFill>
          <a:ln w="12700">
            <a:solidFill>
              <a:srgbClr val="145F58"/>
            </a:solidFill>
            <a:prstDash val="solid"/>
          </a:ln>
        </p:spPr>
      </p:sp>
      <p:sp>
        <p:nvSpPr>
          <p:cNvPr id="27" name="Text 25"/>
          <p:cNvSpPr/>
          <p:nvPr/>
        </p:nvSpPr>
        <p:spPr>
          <a:xfrm>
            <a:off x="420624" y="372298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8" name="bounded_body"/>
          <p:cNvSpPr/>
          <p:nvPr/>
        </p:nvSpPr>
        <p:spPr>
          <a:xfrm>
            <a:off x="914400" y="3582619"/>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Net effect</a:t>
            </a:r>
            <a:endParaRPr lang="en-US" sz="1800" dirty="0"/>
          </a:p>
        </p:txBody>
      </p:sp>
      <p:sp>
        <p:nvSpPr>
          <p:cNvPr id="29" name="bounded_body"/>
          <p:cNvSpPr/>
          <p:nvPr/>
        </p:nvSpPr>
        <p:spPr>
          <a:xfrm>
            <a:off x="3566160" y="3582619"/>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Top 10% wealth share rose to about 70% by 2024; bottom-50% near 2.5%</a:t>
            </a:r>
            <a:endParaRPr lang="en-US" sz="1800" dirty="0"/>
          </a:p>
        </p:txBody>
      </p:sp>
      <p:sp>
        <p:nvSpPr>
          <p:cNvPr id="30" name="Shape 28"/>
          <p:cNvSpPr/>
          <p:nvPr/>
        </p:nvSpPr>
        <p:spPr>
          <a:xfrm>
            <a:off x="274320" y="4302252"/>
            <a:ext cx="8595360" cy="512064"/>
          </a:xfrm>
          <a:prstGeom prst="rect">
            <a:avLst/>
          </a:prstGeom>
          <a:solidFill>
            <a:srgbClr val="FFF8F6"/>
          </a:solidFill>
          <a:ln w="12700">
            <a:solidFill>
              <a:srgbClr val="E8735A"/>
            </a:solidFill>
            <a:prstDash val="solid"/>
          </a:ln>
        </p:spPr>
      </p:sp>
      <p:sp>
        <p:nvSpPr>
          <p:cNvPr id="31" name="Shape 29"/>
          <p:cNvSpPr/>
          <p:nvPr/>
        </p:nvSpPr>
        <p:spPr>
          <a:xfrm>
            <a:off x="274320" y="4302252"/>
            <a:ext cx="64008" cy="512064"/>
          </a:xfrm>
          <a:prstGeom prst="rect">
            <a:avLst/>
          </a:prstGeom>
          <a:solidFill>
            <a:srgbClr val="E8735A"/>
          </a:solidFill>
          <a:ln w="12700">
            <a:solidFill>
              <a:srgbClr val="E8735A"/>
            </a:solidFill>
            <a:prstDash val="solid"/>
          </a:ln>
        </p:spPr>
      </p:sp>
      <p:sp>
        <p:nvSpPr>
          <p:cNvPr id="32"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Real Talk: Asset booms widen wealth inequality. Owners gain; non-owners do not.</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Wealth inequality is measured by the Gini coefficient and top-percentile shares</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Top 1% holds about 30%; top 10% holds about 70%; bottom 50% holds only 2.5%</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U.S. wealth Gini ~0.85 is the highest among major developed economies</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Median white household has about 6 times the wealth of median Black household</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Wealth compounds, so starting balances and inheritance shape lifetime outcomes</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Wealth Inequality: The Top 1% Explained</dc:title>
  <dc:subject>PptxGenJS Presentation</dc:subject>
  <dc:creator>More Lessons Less Planning</dc:creator>
  <cp:lastModifiedBy>More Lessons Less Planning</cp:lastModifiedBy>
  <cp:revision>1</cp:revision>
  <dcterms:created xsi:type="dcterms:W3CDTF">2026-09-07T00:35:19Z</dcterms:created>
  <dcterms:modified xsi:type="dcterms:W3CDTF">2026-09-07T00:35:19Z</dcterms:modified>
</cp:coreProperties>
</file>