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 by asking what happens when two empires draw claims over the same land and put a 22-year-old in charge of the argument. That is this lesson.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the disagreement stand unresolved. Students will meet Washington's own words on this in the Activity.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students to picture standing in a low meadow while someone else holds the tree line above you. That is the whole problem with this site.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out the family connection - Jumonville's own brother led this attack. That is not a coincidence; it is the point.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document students will judge against Washington's own letter in the Activity. Keep both columns visible in their notes.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Have students trace this on a mental map - a fight in a Pennsylvania hollow reaching all five of these places within two years.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Push students past 'Britain won' - ask what Britain now owed and owned, and what that will cost the colonies later.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teach the Stamp Act or taxes here - just leave the debt and the territory sitting on the table as an open question.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on the last two together. A 22-year-old's decisions in one valley reshaped a continent within a decade.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Read the five targets aloud once. Tell students target 4 is the hardest - judging Washington's own words - and that the Activity asks them to do exactly that.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out that neither empire's claim came from asking the nations who lived there. That absence is the setup for the next slide.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let students flatten this into picking a side. Neutrality was a real strategy, not indecision.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Point out that this was a real, ongoing calculation, not a one-time vote.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Sit with the age for a second. Washington's whole reputation was still ahead of him in 1754 - this lesson is where it starts.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Ask what students notice before naming the artist. Then say the date out loud - 1772 - and ask what that means for using this as evidence of 1754.
Reference labels (point to these chart features when teaching): Not painted from life; Peale, 1772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slide is the setup for the excerpt students read in the Activity - keep it sequential, not analytical yet.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resolve the battle-or-ambush question here - that is the next slide. Stick to the sequence and the outcome.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371600"/>
            <a:ext cx="822960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Washington's First Command: The Ohio Valley, 1754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457200" y="29260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 History - Unit 2: Colonial America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4942332"/>
            <a:ext cx="9144000" cy="109728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0" y="4741164"/>
            <a:ext cx="91440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Was It a Battle or an Ambush?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the British Side Said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British side said Jumonville's party was scouting an attack.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accounts said Tanaghrisson, not Washington's men, killed Jumonville.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the French Side Said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France said Jumonville's message was meant to be delivered peacefully.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France called the killing an assassination under a flag of truce.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Jumonville carried a summons - a written order demanding someone leave or answer a claim.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Fort in a Bad Place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Entrenchment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ditch and earth wall dug by soldiers to protect a position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Garrison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troops stationed at a fort to hold and defend it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Note: Great Meadows was low, open ground ringed by higher wooded ridges.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July 3, 1754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Jumonville's brother led 600-900 troops from New France and Native allies.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Fighting continued all day in a heavy downpour.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Defenders' gunpowder and weapons were soaked; casualties mounted.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nightfall Washington's men were surrounded with little dry powder.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Washington agreed to discuss terms after dark on July 3.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A full day of rain-soaked fighting left Washington no good options.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Papers Washington Signed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the Document Said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Washington signed papers letting his men march out with their weapons.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document was written in French, a language he read only haltingly.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Word That Caused Trouble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French text used a word later translated as assassination.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signing, he appeared to admit to a killing he always denied.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Warning: A capitulation sets the terms on which a surrendering force may leave.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From One Clash to a World War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31520"/>
          <a:ext cx="8595360" cy="3488436"/>
        </p:xfrm>
        <a:graphic>
          <a:graphicData uri="http://schemas.openxmlformats.org/drawingml/2006/table">
            <a:tbl>
              <a:tblPr/>
              <a:tblGrid>
                <a:gridCol w="4297680"/>
                <a:gridCol w="4297680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Theater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Trebuchet MS" pitchFamily="34" charset="0"/>
                          <a:ea typeface="Trebuchet MS" pitchFamily="34" charset="-122"/>
                          <a:cs typeface="Trebuchet MS" pitchFamily="34" charset="-120"/>
                        </a:rPr>
                        <a:t>What Happened There</a:t>
                      </a:r>
                      <a:endParaRPr lang="en-US" sz="1400" dirty="0">
                        <a:latin typeface="Trebuchet MS" charset="0"/>
                        <a:ea typeface="Trebuchet MS" charset="0"/>
                        <a:cs typeface="Trebuchet MS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Europe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Britain and Prussia fought France, Austria, and Russia starting in 1756.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Caribbean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British and French fleets and armies fought over sugar-rich islands.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West Africa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Britain seized French trading posts along the coast.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India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British and French trading companies fought for territory and trade.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The Philippines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50" dirty="0">
                          <a:solidFill>
                            <a:srgbClr val="333333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British forces captured Manila from Spain, France's ally, in 1762.</a:t>
                      </a:r>
                      <a:endParaRPr lang="en-US" sz="13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Historians call this global conflict the Seven Years' War.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1763: What Changed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77368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France</a:t>
            </a:r>
            <a:endParaRPr lang="en-US" sz="15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France lost nearly all its mainland North American territory.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France gave up claims east of the Mississippi to Britain.</a:t>
            </a:r>
            <a:endParaRPr lang="en-US" sz="150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France kept only a few Caribbean sugar islands and Newfoundland fishing rights.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3185160" y="731520"/>
            <a:ext cx="277368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Britain</a:t>
            </a:r>
            <a:endParaRPr lang="en-US" sz="1500" dirty="0"/>
          </a:p>
        </p:txBody>
      </p:sp>
      <p:sp>
        <p:nvSpPr>
          <p:cNvPr id="12" name="bounded_body"/>
          <p:cNvSpPr/>
          <p:nvPr/>
        </p:nvSpPr>
        <p:spPr>
          <a:xfrm>
            <a:off x="327660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gained Canada and all French land east of the Mississippi.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took on a massive war debt from years of fighting.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now had to govern and defend a much larger territory.</a:t>
            </a:r>
            <a:endParaRPr lang="en-US" sz="1650" dirty="0"/>
          </a:p>
        </p:txBody>
      </p:sp>
      <p:sp>
        <p:nvSpPr>
          <p:cNvPr id="13" name="Shape 11"/>
          <p:cNvSpPr/>
          <p:nvPr/>
        </p:nvSpPr>
        <p:spPr>
          <a:xfrm>
            <a:off x="6096000" y="731520"/>
            <a:ext cx="277368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Native Nations</a:t>
            </a:r>
            <a:endParaRPr lang="en-US" sz="1500" dirty="0"/>
          </a:p>
        </p:txBody>
      </p:sp>
      <p:sp>
        <p:nvSpPr>
          <p:cNvPr id="16" name="bounded_body"/>
          <p:cNvSpPr/>
          <p:nvPr/>
        </p:nvSpPr>
        <p:spPr>
          <a:xfrm>
            <a:off x="618744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Native nations lost France as a counterweight against British power.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Native nations faced British limits on settlement west of the Appalachians.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nations rose up against British forts within the year.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Every winner and loser here paid a price of some kind.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Why This Matters Next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now controlled an enormous new territory to govern and defend.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Paying off war debt became an urgent problem for the British government.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Colonial soldiers who fought beside British regulars formed their own views.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would soon look to the colonies to help cover the cost of empire.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None of that had been decided yet in 1763 - it was still an open question.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Every empire that wins a war still has to pay for it.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Key Takeaways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320040" y="946861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20040" y="946861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7" name="mllp_textfit_body"/>
          <p:cNvSpPr/>
          <p:nvPr/>
        </p:nvSpPr>
        <p:spPr>
          <a:xfrm>
            <a:off x="777240" y="704088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Britain and France both claimed the Ohio Valley without asking its nations.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320040" y="1798168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20040" y="179816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0" name="mllp_textfit_body"/>
          <p:cNvSpPr/>
          <p:nvPr/>
        </p:nvSpPr>
        <p:spPr>
          <a:xfrm>
            <a:off x="777240" y="155539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Ohio Country nations weighed sides, or neither, to serve their own goals.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320040" y="2649474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264947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3" name="mllp_textfit_body"/>
          <p:cNvSpPr/>
          <p:nvPr/>
        </p:nvSpPr>
        <p:spPr>
          <a:xfrm>
            <a:off x="777240" y="2406701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short fight at Jumonville Glen and a July surrender started the war.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320040" y="3500780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350078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6" name="mllp_textfit_body"/>
          <p:cNvSpPr/>
          <p:nvPr/>
        </p:nvSpPr>
        <p:spPr>
          <a:xfrm>
            <a:off x="777240" y="3258007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Washington's own signed and written words are disputed evidence, not fact.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320040" y="4352087"/>
            <a:ext cx="310896" cy="310896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" y="4352087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1300" dirty="0"/>
          </a:p>
        </p:txBody>
      </p:sp>
      <p:sp>
        <p:nvSpPr>
          <p:cNvPr id="19" name="mllp_textfit_body"/>
          <p:cNvSpPr/>
          <p:nvPr/>
        </p:nvSpPr>
        <p:spPr>
          <a:xfrm>
            <a:off x="777240" y="4109314"/>
            <a:ext cx="8092440" cy="7964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 1763 the local clash had grown into a war reshaping North America.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Learning Targets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38912" y="91211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38912" y="91211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8" name="mllp_textfit_body"/>
          <p:cNvSpPr/>
          <p:nvPr/>
        </p:nvSpPr>
        <p:spPr>
          <a:xfrm>
            <a:off x="941832" y="70408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why Britain and France both claimed the Ohio Valley in the 1750s.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54990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8912" y="175793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175793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2" name="mllp_textfit_body"/>
          <p:cNvSpPr/>
          <p:nvPr/>
        </p:nvSpPr>
        <p:spPr>
          <a:xfrm>
            <a:off x="941832" y="154990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Describe what happened at Jumonville Glen and at Fort Necessity in 1754.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39572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38912" y="260375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38912" y="260375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16" name="mllp_textfit_body"/>
          <p:cNvSpPr/>
          <p:nvPr/>
        </p:nvSpPr>
        <p:spPr>
          <a:xfrm>
            <a:off x="941832" y="239572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Explain how Native nations chose sides to serve their own goals.</a:t>
            </a:r>
            <a:endParaRPr lang="en-US" sz="1800" dirty="0"/>
          </a:p>
        </p:txBody>
      </p:sp>
      <p:sp>
        <p:nvSpPr>
          <p:cNvPr id="17" name="Shape 15"/>
          <p:cNvSpPr/>
          <p:nvPr/>
        </p:nvSpPr>
        <p:spPr>
          <a:xfrm>
            <a:off x="274320" y="324154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8912" y="344957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38912" y="344957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0" name="mllp_textfit_body"/>
          <p:cNvSpPr/>
          <p:nvPr/>
        </p:nvSpPr>
        <p:spPr>
          <a:xfrm>
            <a:off x="941832" y="324154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Washington's own 1754 letter to judge how he explained the fight.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274320" y="4087368"/>
            <a:ext cx="8595360" cy="78181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38912" y="4295394"/>
            <a:ext cx="365760" cy="365760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38912" y="429539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★</a:t>
            </a:r>
            <a:endParaRPr lang="en-US" sz="800" dirty="0"/>
          </a:p>
        </p:txBody>
      </p:sp>
      <p:sp>
        <p:nvSpPr>
          <p:cNvPr id="24" name="mllp_textfit_body"/>
          <p:cNvSpPr/>
          <p:nvPr/>
        </p:nvSpPr>
        <p:spPr>
          <a:xfrm>
            <a:off x="941832" y="4087368"/>
            <a:ext cx="7882128" cy="7818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Trace how one small clash grew into a war between empires by 1763.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Empires, One Valley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Britain's Claim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274320" y="1115568"/>
            <a:ext cx="4206240" cy="3076956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8" name="bounded_body"/>
          <p:cNvSpPr/>
          <p:nvPr/>
        </p:nvSpPr>
        <p:spPr>
          <a:xfrm>
            <a:off x="38404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Virginia's royal charter stretched its western border into the Ohio Valley.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companies like the Ohio Company wanted to sell that land to settlers.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572000" y="822960"/>
            <a:ext cx="0" cy="3278124"/>
          </a:xfrm>
          <a:prstGeom prst="line">
            <a:avLst/>
          </a:prstGeom>
          <a:noFill/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663440" y="731520"/>
            <a:ext cx="4206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France's Claim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1115568"/>
            <a:ext cx="4206240" cy="3076956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3" name="bounded_body"/>
          <p:cNvSpPr/>
          <p:nvPr/>
        </p:nvSpPr>
        <p:spPr>
          <a:xfrm>
            <a:off x="4773168" y="1207008"/>
            <a:ext cx="3986784" cy="28940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French explorers had linked Canada to Louisiana along the Ohio River.</a:t>
            </a:r>
            <a:endParaRPr lang="en-US" sz="18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France built forts across the region to hold its claim to this land.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274320" y="4384548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74320" y="4384548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6" name="bounded_callout"/>
          <p:cNvSpPr/>
          <p:nvPr/>
        </p:nvSpPr>
        <p:spPr>
          <a:xfrm>
            <a:off x="457200" y="4430268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A frontier is the outer edge of colonial settlement, where colonial claims met Native homelands.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Ohio Nations Had Their Own Plan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Alliance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agreement between nations to support each other, usually in war or trade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Neutrality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policy of refusing to take either side in a conflict between other powers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Remember: Ohio Country nations picked whichever path served their own interests.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Britain, France, or Neither?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31520"/>
            <a:ext cx="2773680" cy="3515868"/>
          </a:xfrm>
          <a:prstGeom prst="rect">
            <a:avLst/>
          </a:prstGeom>
          <a:solidFill>
            <a:srgbClr val="F0FAF8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Support Britain</a:t>
            </a:r>
            <a:endParaRPr lang="en-US" sz="1500" dirty="0"/>
          </a:p>
        </p:txBody>
      </p:sp>
      <p:sp>
        <p:nvSpPr>
          <p:cNvPr id="8" name="bounded_body"/>
          <p:cNvSpPr/>
          <p:nvPr/>
        </p:nvSpPr>
        <p:spPr>
          <a:xfrm>
            <a:off x="36576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traders offered goods but wanted land opened to settlers.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British help could mean support against nearby French forts.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Tanaghrisson, a Mingo leader, pushed for closer ties to the British.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3185160" y="731520"/>
            <a:ext cx="2773680" cy="3515868"/>
          </a:xfrm>
          <a:prstGeom prst="rect">
            <a:avLst/>
          </a:prstGeom>
          <a:solidFill>
            <a:srgbClr val="E8EDF4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18516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Support France</a:t>
            </a:r>
            <a:endParaRPr lang="en-US" sz="1500" dirty="0"/>
          </a:p>
        </p:txBody>
      </p:sp>
      <p:sp>
        <p:nvSpPr>
          <p:cNvPr id="12" name="bounded_body"/>
          <p:cNvSpPr/>
          <p:nvPr/>
        </p:nvSpPr>
        <p:spPr>
          <a:xfrm>
            <a:off x="327660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French traders wanted furs, not permanent farms on Native land.</a:t>
            </a:r>
            <a:endParaRPr lang="en-US" sz="15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French forts sat closer to many Ohio Country towns already.</a:t>
            </a:r>
            <a:endParaRPr lang="en-US" sz="15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5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 Shawnee and Delaware leaders leaned French because French posts sat closer.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096000" y="731520"/>
            <a:ext cx="2773680" cy="3515868"/>
          </a:xfrm>
          <a:prstGeom prst="rect">
            <a:avLst/>
          </a:prstGeom>
          <a:solidFill>
            <a:srgbClr val="FFF8F6"/>
          </a:solidFill>
          <a:ln w="12700">
            <a:solidFill>
              <a:srgbClr val="DDDDDD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96000" y="731520"/>
            <a:ext cx="2773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Commit to Neither</a:t>
            </a:r>
            <a:endParaRPr lang="en-US" sz="1500" dirty="0"/>
          </a:p>
        </p:txBody>
      </p:sp>
      <p:sp>
        <p:nvSpPr>
          <p:cNvPr id="16" name="bounded_body"/>
          <p:cNvSpPr/>
          <p:nvPr/>
        </p:nvSpPr>
        <p:spPr>
          <a:xfrm>
            <a:off x="6187440" y="1261872"/>
            <a:ext cx="2590800" cy="29397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Staying uncommitted kept both empires competing for favor.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uncommitted town could trade with whichever side offered more.</a:t>
            </a:r>
            <a:endParaRPr lang="en-US" sz="16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6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 often changed course as the situation on the ground changed.</a:t>
            </a:r>
            <a:endParaRPr lang="en-US" sz="1650" dirty="0"/>
          </a:p>
        </p:txBody>
      </p:sp>
      <p:sp>
        <p:nvSpPr>
          <p:cNvPr id="17" name="Shape 15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19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Different Ohio Country towns made different choices at the same time.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Who Was George Washington in 1754?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70408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7" name="bounded_body"/>
          <p:cNvSpPr/>
          <p:nvPr/>
        </p:nvSpPr>
        <p:spPr>
          <a:xfrm>
            <a:off x="457200" y="70408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Militia</a:t>
            </a:r>
            <a:endParaRPr lang="en-US" sz="1800" dirty="0"/>
          </a:p>
        </p:txBody>
      </p:sp>
      <p:sp>
        <p:nvSpPr>
          <p:cNvPr id="8" name="bounded_body"/>
          <p:cNvSpPr/>
          <p:nvPr/>
        </p:nvSpPr>
        <p:spPr>
          <a:xfrm>
            <a:off x="2926080" y="70408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group of citizens called up for short military service, not trained professional soldiers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8595360" cy="713232"/>
          </a:xfrm>
          <a:prstGeom prst="rect">
            <a:avLst/>
          </a:prstGeom>
          <a:solidFill>
            <a:srgbClr val="F5F5F5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4320" y="1481328"/>
            <a:ext cx="73152" cy="713232"/>
          </a:xfrm>
          <a:prstGeom prst="rect">
            <a:avLst/>
          </a:prstGeom>
          <a:solidFill>
            <a:srgbClr val="2A9D8F"/>
          </a:solidFill>
          <a:ln w="12700">
            <a:solidFill>
              <a:srgbClr val="2A9D8F"/>
            </a:solidFill>
            <a:prstDash val="solid"/>
          </a:ln>
        </p:spPr>
      </p:sp>
      <p:sp>
        <p:nvSpPr>
          <p:cNvPr id="11" name="bounded_body"/>
          <p:cNvSpPr/>
          <p:nvPr/>
        </p:nvSpPr>
        <p:spPr>
          <a:xfrm>
            <a:off x="457200" y="1481328"/>
            <a:ext cx="237744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Envoy</a:t>
            </a:r>
            <a:endParaRPr lang="en-US" sz="1800" dirty="0"/>
          </a:p>
        </p:txBody>
      </p:sp>
      <p:sp>
        <p:nvSpPr>
          <p:cNvPr id="12" name="bounded_body"/>
          <p:cNvSpPr/>
          <p:nvPr/>
        </p:nvSpPr>
        <p:spPr>
          <a:xfrm>
            <a:off x="2926080" y="1481328"/>
            <a:ext cx="58978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officer sent by one government to carry an official message or demand to another</a:t>
            </a:r>
            <a:endParaRPr lang="en-US" sz="1800" dirty="0"/>
          </a:p>
        </p:txBody>
      </p:sp>
      <p:sp>
        <p:nvSpPr>
          <p:cNvPr id="13" name="Shape 11"/>
          <p:cNvSpPr/>
          <p:nvPr/>
        </p:nvSpPr>
        <p:spPr>
          <a:xfrm>
            <a:off x="274320" y="2249424"/>
            <a:ext cx="8595360" cy="512064"/>
          </a:xfrm>
          <a:prstGeom prst="rect">
            <a:avLst/>
          </a:prstGeom>
          <a:solidFill>
            <a:srgbClr val="FFEBEE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274320" y="2249424"/>
            <a:ext cx="64008" cy="512064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</p:sp>
      <p:sp>
        <p:nvSpPr>
          <p:cNvPr id="15" name="bounded_callout"/>
          <p:cNvSpPr/>
          <p:nvPr/>
        </p:nvSpPr>
        <p:spPr>
          <a:xfrm>
            <a:off x="457200" y="2295144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Concept: Washington was 22, with almost no combat experience, in 1753-54.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Washington, Colonel of the Virginia Regiment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7200" y="758952"/>
            <a:ext cx="8229600" cy="3616452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pic>
        <p:nvPicPr>
          <p:cNvPr id="6" name="Image 0" descr="A three-quarter-length oil portrait of a young George Washington standing outdoors before a dark tree and a distant valley. He wears the uniform of the Virginia Regiment: a dark blue coat with wide turned-back cuffs over a red waistcoat and red breeches, all edged with silver braid, and a row of large buttons down the coat front. A black tricorn hat with a silver ornament sits on his powdered hair, and a white stock is at his throat. A crescent-shaped metal gorget hangs on a blue ribbon at the base of his neck. A wide purple sash runs from his right shoulder across his body to a knotted tassel at his left hip. The barrel of a long musket rises behind his right shoulder, and the hilt of a sword shows at his left side. His left hand, in a tan glove, rests against his chest, and folded papers are tucked into his waistcoat pocket. In the lower left background, small and faint, are a pale tent and figures beside a stream, suggesting a military camp.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44050" y="795528"/>
            <a:ext cx="2855900" cy="3543300"/>
          </a:xfrm>
          <a:prstGeom prst="rect">
            <a:avLst/>
          </a:prstGeom>
        </p:spPr>
      </p:pic>
      <p:sp>
        <p:nvSpPr>
          <p:cNvPr id="7" name="mllp_textfit_caption"/>
          <p:cNvSpPr/>
          <p:nvPr/>
        </p:nvSpPr>
        <p:spPr>
          <a:xfrm>
            <a:off x="457200" y="4430268"/>
            <a:ext cx="8229600" cy="40233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Painted by Charles Willson Peale in 1772, eighteen years after these events.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Night March, May 27-28, 1754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274320" y="704088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20624" y="844448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20624" y="844448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8" name="bounded_body"/>
          <p:cNvSpPr/>
          <p:nvPr/>
        </p:nvSpPr>
        <p:spPr>
          <a:xfrm>
            <a:off x="914400" y="704088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Evening, May 27</a:t>
            </a:r>
            <a:endParaRPr lang="en-US" sz="1800" dirty="0"/>
          </a:p>
        </p:txBody>
      </p:sp>
      <p:sp>
        <p:nvSpPr>
          <p:cNvPr id="9" name="bounded_body"/>
          <p:cNvSpPr/>
          <p:nvPr/>
        </p:nvSpPr>
        <p:spPr>
          <a:xfrm>
            <a:off x="3566160" y="704088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Washington's force left camp, marching in heavy rain.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274320" y="1423721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20624" y="1564081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20624" y="1564081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3" name="bounded_body"/>
          <p:cNvSpPr/>
          <p:nvPr/>
        </p:nvSpPr>
        <p:spPr>
          <a:xfrm>
            <a:off x="914400" y="1423721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Overnight</a:t>
            </a:r>
            <a:endParaRPr lang="en-US" sz="1800" dirty="0"/>
          </a:p>
        </p:txBody>
      </p:sp>
      <p:sp>
        <p:nvSpPr>
          <p:cNvPr id="14" name="bounded_body"/>
          <p:cNvSpPr/>
          <p:nvPr/>
        </p:nvSpPr>
        <p:spPr>
          <a:xfrm>
            <a:off x="3566160" y="1423721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Guides lost the trail more than once in the dark, wet terrain.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274320" y="2143354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420624" y="2283714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20624" y="228371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18" name="bounded_body"/>
          <p:cNvSpPr/>
          <p:nvPr/>
        </p:nvSpPr>
        <p:spPr>
          <a:xfrm>
            <a:off x="914400" y="2143354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Near Dawn, May 28</a:t>
            </a:r>
            <a:endParaRPr lang="en-US" sz="1800" dirty="0"/>
          </a:p>
        </p:txBody>
      </p:sp>
      <p:sp>
        <p:nvSpPr>
          <p:cNvPr id="19" name="bounded_body"/>
          <p:cNvSpPr/>
          <p:nvPr/>
        </p:nvSpPr>
        <p:spPr>
          <a:xfrm>
            <a:off x="3566160" y="2143354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column reached Tanaghrisson's camp.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274320" y="2862986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20624" y="3003347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20624" y="3003347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3" name="bounded_body"/>
          <p:cNvSpPr/>
          <p:nvPr/>
        </p:nvSpPr>
        <p:spPr>
          <a:xfrm>
            <a:off x="914400" y="2862986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Tanaghrisson Agrees</a:t>
            </a:r>
            <a:endParaRPr lang="en-US" sz="1800" dirty="0"/>
          </a:p>
        </p:txBody>
      </p:sp>
      <p:sp>
        <p:nvSpPr>
          <p:cNvPr id="24" name="bounded_body"/>
          <p:cNvSpPr/>
          <p:nvPr/>
        </p:nvSpPr>
        <p:spPr>
          <a:xfrm>
            <a:off x="3566160" y="2862986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 agrees to lead the men to a nearby French party.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274320" y="3582619"/>
            <a:ext cx="8595360" cy="664769"/>
          </a:xfrm>
          <a:prstGeom prst="rect">
            <a:avLst/>
          </a:prstGeom>
          <a:solidFill>
            <a:srgbClr val="FFFFFF"/>
          </a:solidFill>
          <a:ln w="12700">
            <a:solidFill>
              <a:srgbClr val="F2F2F2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20624" y="3722980"/>
            <a:ext cx="384048" cy="384048"/>
          </a:xfrm>
          <a:prstGeom prst="ellipse">
            <a:avLst/>
          </a:prstGeom>
          <a:solidFill>
            <a:srgbClr val="145F58"/>
          </a:solidFill>
          <a:ln w="12700">
            <a:solidFill>
              <a:srgbClr val="145F5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20624" y="37229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✔</a:t>
            </a:r>
            <a:endParaRPr lang="en-US" sz="800" dirty="0"/>
          </a:p>
        </p:txBody>
      </p:sp>
      <p:sp>
        <p:nvSpPr>
          <p:cNvPr id="28" name="bounded_body"/>
          <p:cNvSpPr/>
          <p:nvPr/>
        </p:nvSpPr>
        <p:spPr>
          <a:xfrm>
            <a:off x="914400" y="3582619"/>
            <a:ext cx="256032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First Light</a:t>
            </a:r>
            <a:endParaRPr lang="en-US" sz="1800" dirty="0"/>
          </a:p>
        </p:txBody>
      </p:sp>
      <p:sp>
        <p:nvSpPr>
          <p:cNvPr id="29" name="bounded_body"/>
          <p:cNvSpPr/>
          <p:nvPr/>
        </p:nvSpPr>
        <p:spPr>
          <a:xfrm>
            <a:off x="3566160" y="3582619"/>
            <a:ext cx="5257800" cy="66476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combined group moves out to surround the French camp.</a:t>
            </a:r>
            <a:endParaRPr lang="en-US" sz="1800" dirty="0"/>
          </a:p>
        </p:txBody>
      </p:sp>
      <p:sp>
        <p:nvSpPr>
          <p:cNvPr id="30" name="Shape 28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32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Tip: A night march in rain with no clear trail set up everything that followed.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9436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mllp_textfit_title_bar"/>
          <p:cNvSpPr/>
          <p:nvPr/>
        </p:nvSpPr>
        <p:spPr>
          <a:xfrm>
            <a:off x="274320" y="0"/>
            <a:ext cx="8595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Jumonville Glen: Fifteen Minutes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4942332"/>
            <a:ext cx="9144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9595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More Lessons Less Planning  |  morelessonslessplanning.com</a:t>
            </a:r>
            <a:endParaRPr lang="en-US" sz="700" dirty="0"/>
          </a:p>
        </p:txBody>
      </p:sp>
      <p:sp>
        <p:nvSpPr>
          <p:cNvPr id="5" name="bounded_body"/>
          <p:cNvSpPr/>
          <p:nvPr/>
        </p:nvSpPr>
        <p:spPr>
          <a:xfrm>
            <a:off x="365760" y="731520"/>
            <a:ext cx="8503920" cy="35067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dawn, May 28, Washington's men surrounded a French party in a hollow.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Firing broke out almost immediately; who fired first is disputed.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lasted about fifteen minutes and ten French soldiers died.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Their commander, Joseph Coulon de Jumonville, was among the dead.</a:t>
            </a:r>
            <a:endParaRPr lang="en-US" sz="18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8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Twenty-one French soldiers were captured; one escaped to warn a fort.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274320" y="4302252"/>
            <a:ext cx="8595360" cy="512064"/>
          </a:xfrm>
          <a:prstGeom prst="rect">
            <a:avLst/>
          </a:prstGeom>
          <a:solidFill>
            <a:srgbClr val="FFF8F6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274320" y="4302252"/>
            <a:ext cx="64008" cy="512064"/>
          </a:xfrm>
          <a:prstGeom prst="rect">
            <a:avLst/>
          </a:prstGeom>
          <a:solidFill>
            <a:srgbClr val="E8735A"/>
          </a:solidFill>
          <a:ln w="12700">
            <a:solidFill>
              <a:srgbClr val="E8735A"/>
            </a:solidFill>
            <a:prstDash val="solid"/>
          </a:ln>
        </p:spPr>
      </p:sp>
      <p:sp>
        <p:nvSpPr>
          <p:cNvPr id="8" name="bounded_callout"/>
          <p:cNvSpPr/>
          <p:nvPr/>
        </p:nvSpPr>
        <p:spPr>
          <a:xfrm>
            <a:off x="457200" y="4347972"/>
            <a:ext cx="839419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B2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You Know: This was a skirmish, a short fight between small groups rather than a full battle.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Washington's First Command: The Ohio Valley, 1754</dc:title>
  <dc:subject>PptxGenJS Presentation</dc:subject>
  <dc:creator>More Lessons Less Planning</dc:creator>
  <cp:lastModifiedBy>More Lessons Less Planning</cp:lastModifiedBy>
  <cp:revision>1</cp:revision>
  <dcterms:created xsi:type="dcterms:W3CDTF">2026-08-24T23:13:04Z</dcterms:created>
  <dcterms:modified xsi:type="dcterms:W3CDTF">2026-08-24T23:13:04Z</dcterms:modified>
</cp:coreProperties>
</file>