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how they would attack an enemy spread across a thousand islands. Most will say take them one at a time. The lesson is about why the Allies refused to do that.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Put the two columns side by side and ask which questions a commander asks first. The answer is always the airfield and the range.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mechanism behind the whole strategy. Once students see range as the limit, the route across the Pacific stops looking random.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Island hopping is also called leapfrogging. Either name works; what matters is that students can say what gets skipped and why.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put a finger on each row in order. The point is not the names; it is that each step is closer to Japan than the last.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curving line is men walking, not boats. The reef stopped landing craft well short of the beach, and that walk is what the word landing actually meant here.
Reference labels (point to these chart features when teaching): Landing ships offshore; Crossing the coral reef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use this exact table again in the Activity. Make sure they can read the Rabaul row before they leave; it is the one that carries the argument.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of these four words are places the Allies took, one is a place they refused to take, and one is a tactic. Ask students to sort them before you explain.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where the lesson stops. What happens next, the decision about invading Japan itself, belongs to the lessons that follow.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Frame this as evidence, not as narration. This is how the United States Navy chose to talk to the public in June 1942, six months after Pearl Harbor, and the wording is part of what students are analyzing.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to name one island the Allies skipped and one they took, and to say why for each. That answer is the whole lesson in two sentences.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target one is a strategy, not an event. Students who can explain island hopping in their own words have the whole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which takeaway students would defend in the Activity's written verdict. Picking a side out loud makes the paragraph much easier to write.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 here so students see the size of the problem. The Allies were never choosing between islands one at a time; they were choosing which ones they could afford to skip.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right-hand column is the one that matters. Coral Sea looked like a draw on the day and turned out to be the reason Midway went the way it did.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the class off the idea that one heroic moment won this battle. Midway turned on codebreaking, on where the carriers were, and on which side could afford its losses.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was taken from the cruiser USS Astoria, several thousand yards away. Say that out loud: the photographer was on a different ship, and that distance is why the picture exists at all.
Reference labels (point to these chart features when teaching): Carrier low on the horizon; Open ocean in every direction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not solve the arithmetic here. Students meet these figures again in the Activity, where they have to work with them.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three words are the hinge of the lesson. Everything after this slide is the Allies moving forward instead of backward.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Guadalcanal is where the pattern of the rest of the war appears: the objective is an airfield, and holding it costs more than taking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War in the Pacific</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Island Hopping and the Long Road to Japan</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Take It or Bypass 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Reasons to Take an Island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has an airfield or harbor the next move needs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sits within flying range of the following target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Leaving it would expose the Allied supply line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 can be taken with the forces already on hand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Reasons to Bypass an Island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garrison is large and dug in to stay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Its airfield can be bombed instead of captured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Ships and aircraft can cut off its supplies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garrison that cannot be supplied stops mattering</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Rabaul held about 100,000 Japanese troops and was never assaulted from the ground at all.</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Airfields Decided the Map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2773680" cy="3515868"/>
          </a:xfrm>
          <a:prstGeom prst="rect">
            <a:avLst/>
          </a:prstGeom>
          <a:solidFill>
            <a:srgbClr val="F0FAF8"/>
          </a:solidFill>
          <a:ln w="12700">
            <a:solidFill>
              <a:srgbClr val="DDDDDD"/>
            </a:solidFill>
            <a:prstDash val="solid"/>
          </a:ln>
        </p:spPr>
      </p:sp>
      <p:sp>
        <p:nvSpPr>
          <p:cNvPr id="6" name="Shape 4"/>
          <p:cNvSpPr/>
          <p:nvPr/>
        </p:nvSpPr>
        <p:spPr>
          <a:xfrm>
            <a:off x="274320" y="731520"/>
            <a:ext cx="2773680" cy="438912"/>
          </a:xfrm>
          <a:prstGeom prst="rect">
            <a:avLst/>
          </a:prstGeom>
          <a:solidFill>
            <a:srgbClr val="2A9D8F"/>
          </a:solidFill>
          <a:ln w="12700">
            <a:solidFill>
              <a:srgbClr val="2A9D8F"/>
            </a:solidFill>
            <a:prstDash val="solid"/>
          </a:ln>
        </p:spPr>
      </p:sp>
      <p:sp>
        <p:nvSpPr>
          <p:cNvPr id="7" name="Text 5"/>
          <p:cNvSpPr/>
          <p:nvPr/>
        </p:nvSpPr>
        <p:spPr>
          <a:xfrm>
            <a:off x="27432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Range</a:t>
            </a:r>
            <a:endParaRPr lang="en-US" sz="1500" dirty="0"/>
          </a:p>
        </p:txBody>
      </p:sp>
      <p:sp>
        <p:nvSpPr>
          <p:cNvPr id="8" name="bounded_body"/>
          <p:cNvSpPr/>
          <p:nvPr/>
        </p:nvSpPr>
        <p:spPr>
          <a:xfrm>
            <a:off x="36576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Aircraft could only fly so far.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Each airfield extended the reach.</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The next target had to be in range.</a:t>
            </a:r>
            <a:endParaRPr lang="en-US" sz="1800" dirty="0"/>
          </a:p>
        </p:txBody>
      </p:sp>
      <p:sp>
        <p:nvSpPr>
          <p:cNvPr id="9" name="Shape 7"/>
          <p:cNvSpPr/>
          <p:nvPr/>
        </p:nvSpPr>
        <p:spPr>
          <a:xfrm>
            <a:off x="3185160" y="731520"/>
            <a:ext cx="2773680" cy="3515868"/>
          </a:xfrm>
          <a:prstGeom prst="rect">
            <a:avLst/>
          </a:prstGeom>
          <a:solidFill>
            <a:srgbClr val="E8EDF4"/>
          </a:solidFill>
          <a:ln w="12700">
            <a:solidFill>
              <a:srgbClr val="DDDDDD"/>
            </a:solidFill>
            <a:prstDash val="solid"/>
          </a:ln>
        </p:spPr>
      </p:sp>
      <p:sp>
        <p:nvSpPr>
          <p:cNvPr id="10" name="Shape 8"/>
          <p:cNvSpPr/>
          <p:nvPr/>
        </p:nvSpPr>
        <p:spPr>
          <a:xfrm>
            <a:off x="3185160" y="731520"/>
            <a:ext cx="2773680" cy="438912"/>
          </a:xfrm>
          <a:prstGeom prst="rect">
            <a:avLst/>
          </a:prstGeom>
          <a:solidFill>
            <a:srgbClr val="1B2A4A"/>
          </a:solidFill>
          <a:ln w="12700">
            <a:solidFill>
              <a:srgbClr val="1B2A4A"/>
            </a:solidFill>
            <a:prstDash val="solid"/>
          </a:ln>
        </p:spPr>
      </p:sp>
      <p:sp>
        <p:nvSpPr>
          <p:cNvPr id="11" name="Text 9"/>
          <p:cNvSpPr/>
          <p:nvPr/>
        </p:nvSpPr>
        <p:spPr>
          <a:xfrm>
            <a:off x="3185160" y="731520"/>
            <a:ext cx="2773680" cy="438912"/>
          </a:xfrm>
          <a:prstGeom prst="rect">
            <a:avLst/>
          </a:prstGeom>
          <a:noFill/>
          <a:ln/>
        </p:spPr>
        <p:txBody>
          <a:bodyPr wrap="square" lIns="0" tIns="0" rIns="0" bIns="0" rtlCol="0" anchor="ctr"/>
          <a:lstStyle/>
          <a:p>
            <a:pPr algn="ctr" indent="0" marL="0">
              <a:buNone/>
            </a:pPr>
            <a:r>
              <a:rPr lang="en-US" sz="1500" b="1" dirty="0">
                <a:solidFill>
                  <a:srgbClr val="FFFFFF"/>
                </a:solidFill>
                <a:latin typeface="Trebuchet MS" pitchFamily="34" charset="0"/>
                <a:ea typeface="Trebuchet MS" pitchFamily="34" charset="-122"/>
                <a:cs typeface="Trebuchet MS" pitchFamily="34" charset="-120"/>
              </a:rPr>
              <a:t>Cover</a:t>
            </a:r>
            <a:endParaRPr lang="en-US" sz="1500" dirty="0"/>
          </a:p>
        </p:txBody>
      </p:sp>
      <p:sp>
        <p:nvSpPr>
          <p:cNvPr id="12" name="bounded_body"/>
          <p:cNvSpPr/>
          <p:nvPr/>
        </p:nvSpPr>
        <p:spPr>
          <a:xfrm>
            <a:off x="327660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Land planes protected the ships.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Carriers could not stay forever.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Bombers needed fighter escorts.</a:t>
            </a:r>
            <a:endParaRPr lang="en-US" sz="1800" dirty="0"/>
          </a:p>
        </p:txBody>
      </p:sp>
      <p:sp>
        <p:nvSpPr>
          <p:cNvPr id="13" name="Shape 11"/>
          <p:cNvSpPr/>
          <p:nvPr/>
        </p:nvSpPr>
        <p:spPr>
          <a:xfrm>
            <a:off x="6096000" y="731520"/>
            <a:ext cx="2773680" cy="3515868"/>
          </a:xfrm>
          <a:prstGeom prst="rect">
            <a:avLst/>
          </a:prstGeom>
          <a:solidFill>
            <a:srgbClr val="FFF8F6"/>
          </a:solidFill>
          <a:ln w="12700">
            <a:solidFill>
              <a:srgbClr val="DDDDDD"/>
            </a:solidFill>
            <a:prstDash val="solid"/>
          </a:ln>
        </p:spPr>
      </p:sp>
      <p:sp>
        <p:nvSpPr>
          <p:cNvPr id="14" name="Shape 12"/>
          <p:cNvSpPr/>
          <p:nvPr/>
        </p:nvSpPr>
        <p:spPr>
          <a:xfrm>
            <a:off x="6096000" y="731520"/>
            <a:ext cx="2773680" cy="438912"/>
          </a:xfrm>
          <a:prstGeom prst="rect">
            <a:avLst/>
          </a:prstGeom>
          <a:solidFill>
            <a:srgbClr val="E8735A"/>
          </a:solidFill>
          <a:ln w="12700">
            <a:solidFill>
              <a:srgbClr val="E8735A"/>
            </a:solidFill>
            <a:prstDash val="solid"/>
          </a:ln>
        </p:spPr>
      </p:sp>
      <p:sp>
        <p:nvSpPr>
          <p:cNvPr id="15" name="Text 13"/>
          <p:cNvSpPr/>
          <p:nvPr/>
        </p:nvSpPr>
        <p:spPr>
          <a:xfrm>
            <a:off x="6096000" y="731520"/>
            <a:ext cx="2773680" cy="438912"/>
          </a:xfrm>
          <a:prstGeom prst="rect">
            <a:avLst/>
          </a:prstGeom>
          <a:noFill/>
          <a:ln/>
        </p:spPr>
        <p:txBody>
          <a:bodyPr wrap="square" lIns="0" tIns="0" rIns="0" bIns="0" rtlCol="0" anchor="ctr"/>
          <a:lstStyle/>
          <a:p>
            <a:pPr algn="ctr" indent="0" marL="0">
              <a:buNone/>
            </a:pPr>
            <a:r>
              <a:rPr lang="en-US" sz="1500" b="1" dirty="0">
                <a:solidFill>
                  <a:srgbClr val="1B2A4A"/>
                </a:solidFill>
                <a:latin typeface="Trebuchet MS" pitchFamily="34" charset="0"/>
                <a:ea typeface="Trebuchet MS" pitchFamily="34" charset="-122"/>
                <a:cs typeface="Trebuchet MS" pitchFamily="34" charset="-120"/>
              </a:rPr>
              <a:t>Pressure</a:t>
            </a:r>
            <a:endParaRPr lang="en-US" sz="1500" dirty="0"/>
          </a:p>
        </p:txBody>
      </p:sp>
      <p:sp>
        <p:nvSpPr>
          <p:cNvPr id="16" name="bounded_body"/>
          <p:cNvSpPr/>
          <p:nvPr/>
        </p:nvSpPr>
        <p:spPr>
          <a:xfrm>
            <a:off x="6187440" y="1261872"/>
            <a:ext cx="259080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Bombers hit bypassed bases daily.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Cut-off garrisons could not resupply.</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Isolated islands stopped fighting.</a:t>
            </a:r>
            <a:endParaRPr lang="en-US" sz="1800" dirty="0"/>
          </a:p>
        </p:txBody>
      </p:sp>
      <p:sp>
        <p:nvSpPr>
          <p:cNvPr id="17" name="Shape 15"/>
          <p:cNvSpPr/>
          <p:nvPr/>
        </p:nvSpPr>
        <p:spPr>
          <a:xfrm>
            <a:off x="274320" y="4302252"/>
            <a:ext cx="8595360" cy="512064"/>
          </a:xfrm>
          <a:prstGeom prst="rect">
            <a:avLst/>
          </a:prstGeom>
          <a:solidFill>
            <a:srgbClr val="FFF8F6"/>
          </a:solidFill>
          <a:ln w="12700">
            <a:solidFill>
              <a:srgbClr val="E8735A"/>
            </a:solidFill>
            <a:prstDash val="solid"/>
          </a:ln>
        </p:spPr>
      </p:sp>
      <p:sp>
        <p:nvSpPr>
          <p:cNvPr id="18" name="Shape 16"/>
          <p:cNvSpPr/>
          <p:nvPr/>
        </p:nvSpPr>
        <p:spPr>
          <a:xfrm>
            <a:off x="274320" y="4302252"/>
            <a:ext cx="64008" cy="512064"/>
          </a:xfrm>
          <a:prstGeom prst="rect">
            <a:avLst/>
          </a:prstGeom>
          <a:solidFill>
            <a:srgbClr val="E8735A"/>
          </a:solidFill>
          <a:ln w="12700">
            <a:solidFill>
              <a:srgbClr val="E8735A"/>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In practice: Every island taken became the airfield that made the next one possible.</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Strategy in Three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Island Hopping</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Taking selected Pacific islands with airfields and bypassing the rest</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Amphibious Assault</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attack launched from ships onto a defended beach using landing craft</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Guadalcanal</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island where American forces first went on the offensive, 1942-1943</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Island hopping traded ground the Allies did not need for time they did need.</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Road to Japan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1943 Gilberts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Tarawa was taken in 76 hours at a cost of about 1,000 Marines</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1944 Marshalls</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Kwajalein and Eniwetok fell quickly using the lessons of Tarawa</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1944 Marianas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Saipan, Tinian, and Guam put bombers within range of Japan</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1944 Philippines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Leyte Gulf destroyed Japan's fleet, and the Philippines campaign cut off its oil route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Two drives ran at once, MacArthur through New Guinea and Nimitz across the Central Pacific.</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Reinforcements Wade Ashore at Saipan, June 1944</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1944 photograph: a long curving line of United States soldiers wades in single file through shallow reef water from landing ships anchored offshore toward a Saipan beach, where a tracked landing vehicle and more troops are already ashore under overhanging palm fronds.">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U.S. Army photo.</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Price of an Island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16"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Island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What the Allies did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Americans killed</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Tarawa, November 1943</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Assaulted in 76 hours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Kwajalein, January-February 1944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Assaulted in four days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370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Rabaul, 1943 to 1945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Bypassed and cut off</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No ground assault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Iwo Jima, February 1945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Assaulted over 36 days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6,800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Okinawa, April 1945</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Assaulted over 82 days</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12,500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one island in this table that was bypassed cost no ground assault at all.</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Last Islands in Four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Rabaul</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large Japanese base the Allies cut off and bypassed instead of storming</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Marianas Islands</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1944 island group whose airfields put American bombers in range of Japan</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Kamikaze</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Japanese pilot ordered to crash his aircraft into an Allied warship</a:t>
            </a:r>
            <a:endParaRPr lang="en-US" sz="1800" dirty="0"/>
          </a:p>
        </p:txBody>
      </p:sp>
      <p:sp>
        <p:nvSpPr>
          <p:cNvPr id="17" name="Shape 15"/>
          <p:cNvSpPr/>
          <p:nvPr/>
        </p:nvSpPr>
        <p:spPr>
          <a:xfrm>
            <a:off x="274320" y="3035808"/>
            <a:ext cx="8595360" cy="713232"/>
          </a:xfrm>
          <a:prstGeom prst="rect">
            <a:avLst/>
          </a:prstGeom>
          <a:solidFill>
            <a:srgbClr val="F5F5F5"/>
          </a:solidFill>
          <a:ln w="12700">
            <a:solidFill>
              <a:srgbClr val="F2F2F2"/>
            </a:solidFill>
            <a:prstDash val="solid"/>
          </a:ln>
        </p:spPr>
      </p:sp>
      <p:sp>
        <p:nvSpPr>
          <p:cNvPr id="18" name="Shape 16"/>
          <p:cNvSpPr/>
          <p:nvPr/>
        </p:nvSpPr>
        <p:spPr>
          <a:xfrm>
            <a:off x="274320" y="3035808"/>
            <a:ext cx="73152" cy="713232"/>
          </a:xfrm>
          <a:prstGeom prst="rect">
            <a:avLst/>
          </a:prstGeom>
          <a:solidFill>
            <a:srgbClr val="2A9D8F"/>
          </a:solidFill>
          <a:ln w="12700">
            <a:solidFill>
              <a:srgbClr val="2A9D8F"/>
            </a:solidFill>
            <a:prstDash val="solid"/>
          </a:ln>
        </p:spPr>
      </p:sp>
      <p:sp>
        <p:nvSpPr>
          <p:cNvPr id="19" name="bounded_body"/>
          <p:cNvSpPr/>
          <p:nvPr/>
        </p:nvSpPr>
        <p:spPr>
          <a:xfrm>
            <a:off x="457200" y="303580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Okinawa</a:t>
            </a:r>
            <a:endParaRPr lang="en-US" sz="1800" dirty="0"/>
          </a:p>
        </p:txBody>
      </p:sp>
      <p:sp>
        <p:nvSpPr>
          <p:cNvPr id="20" name="bounded_body"/>
          <p:cNvSpPr/>
          <p:nvPr/>
        </p:nvSpPr>
        <p:spPr>
          <a:xfrm>
            <a:off x="2926080" y="303580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island 350 miles from Japan taken in an 82-day battle in 1945</a:t>
            </a:r>
            <a:endParaRPr lang="en-US" sz="1800" dirty="0"/>
          </a:p>
        </p:txBody>
      </p:sp>
      <p:sp>
        <p:nvSpPr>
          <p:cNvPr id="21" name="Shape 19"/>
          <p:cNvSpPr/>
          <p:nvPr/>
        </p:nvSpPr>
        <p:spPr>
          <a:xfrm>
            <a:off x="274320" y="3803904"/>
            <a:ext cx="8595360" cy="512064"/>
          </a:xfrm>
          <a:prstGeom prst="rect">
            <a:avLst/>
          </a:prstGeom>
          <a:solidFill>
            <a:srgbClr val="FFEBEE"/>
          </a:solidFill>
          <a:ln w="12700">
            <a:solidFill>
              <a:srgbClr val="C0392B"/>
            </a:solidFill>
            <a:prstDash val="solid"/>
          </a:ln>
        </p:spPr>
      </p:sp>
      <p:sp>
        <p:nvSpPr>
          <p:cNvPr id="22" name="Shape 20"/>
          <p:cNvSpPr/>
          <p:nvPr/>
        </p:nvSpPr>
        <p:spPr>
          <a:xfrm>
            <a:off x="274320" y="3803904"/>
            <a:ext cx="64008" cy="512064"/>
          </a:xfrm>
          <a:prstGeom prst="rect">
            <a:avLst/>
          </a:prstGeom>
          <a:solidFill>
            <a:srgbClr val="C0392B"/>
          </a:solidFill>
          <a:ln w="12700">
            <a:solidFill>
              <a:srgbClr val="C0392B"/>
            </a:solidFill>
            <a:prstDash val="solid"/>
          </a:ln>
        </p:spPr>
      </p:sp>
      <p:sp>
        <p:nvSpPr>
          <p:cNvPr id="23" name="bounded_callout"/>
          <p:cNvSpPr/>
          <p:nvPr/>
        </p:nvSpPr>
        <p:spPr>
          <a:xfrm>
            <a:off x="457200" y="384962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The Marianas airfields are why the last islands mattered far more than their size.</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Iwo Jima and Okinawa: On Japan's Doorstep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Iwo Jima gave American bombers an emergency landing field.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21,000 defenders fought from tunnels dug into the rock.</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Okinawa lies about 350 miles from the Japanese home islands.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82-day battle there was the longest of the Pacific war.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Kamikaze aircraft struck the fleet off Okinawa in waves.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More than 100,000 Okinawan civilians are believed to have died during the battle for the island.</a:t>
            </a:r>
            <a:endParaRPr lang="en-US" sz="1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Navy Announces Midway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868680"/>
            <a:ext cx="8229600" cy="2049170"/>
          </a:xfrm>
          <a:prstGeom prst="rect">
            <a:avLst/>
          </a:prstGeom>
          <a:solidFill>
            <a:srgbClr val="145F58"/>
          </a:solidFill>
          <a:ln w="12700">
            <a:solidFill>
              <a:srgbClr val="145F58"/>
            </a:solidFill>
            <a:prstDash val="solid"/>
          </a:ln>
        </p:spPr>
      </p:sp>
      <p:sp>
        <p:nvSpPr>
          <p:cNvPr id="6" name="Shape 4"/>
          <p:cNvSpPr/>
          <p:nvPr/>
        </p:nvSpPr>
        <p:spPr>
          <a:xfrm>
            <a:off x="457200" y="868680"/>
            <a:ext cx="73152" cy="2049170"/>
          </a:xfrm>
          <a:prstGeom prst="rect">
            <a:avLst/>
          </a:prstGeom>
          <a:solidFill>
            <a:srgbClr val="E8735A"/>
          </a:solidFill>
          <a:ln w="12700">
            <a:solidFill>
              <a:srgbClr val="E8735A"/>
            </a:solidFill>
            <a:prstDash val="solid"/>
          </a:ln>
        </p:spPr>
      </p:sp>
      <p:sp>
        <p:nvSpPr>
          <p:cNvPr id="7" name="emphasis_text"/>
          <p:cNvSpPr/>
          <p:nvPr/>
        </p:nvSpPr>
        <p:spPr>
          <a:xfrm>
            <a:off x="731520" y="1005840"/>
            <a:ext cx="7680960" cy="1774850"/>
          </a:xfrm>
          <a:prstGeom prst="rect">
            <a:avLst/>
          </a:prstGeom>
          <a:noFill/>
          <a:ln/>
        </p:spPr>
        <p:txBody>
          <a:bodyPr wrap="square" rtlCol="0" anchor="ctr"/>
          <a:lstStyle/>
          <a:p>
            <a:pPr algn="ctr" indent="0" marL="0">
              <a:buNone/>
            </a:pPr>
            <a:r>
              <a:rPr lang="en-US" sz="1800" b="1" i="1" dirty="0">
                <a:solidFill>
                  <a:srgbClr val="FFFFFF"/>
                </a:solidFill>
                <a:latin typeface="Arial" pitchFamily="34" charset="0"/>
                <a:ea typeface="Arial" pitchFamily="34" charset="-122"/>
                <a:cs typeface="Arial" pitchFamily="34" charset="-120"/>
              </a:rPr>
              <a:t>Pearl Harbor has now been partially avenged. [. . .] Perhaps we will be forgiven if we claim we are about midway to our objective!</a:t>
            </a:r>
            <a:endParaRPr lang="en-US" sz="1800" dirty="0"/>
          </a:p>
        </p:txBody>
      </p:sp>
      <p:sp>
        <p:nvSpPr>
          <p:cNvPr id="8" name="Text 6"/>
          <p:cNvSpPr/>
          <p:nvPr/>
        </p:nvSpPr>
        <p:spPr>
          <a:xfrm>
            <a:off x="457200" y="3055010"/>
            <a:ext cx="8229600" cy="274320"/>
          </a:xfrm>
          <a:prstGeom prst="rect">
            <a:avLst/>
          </a:prstGeom>
          <a:noFill/>
          <a:ln/>
        </p:spPr>
        <p:txBody>
          <a:bodyPr wrap="square" rtlCol="0" anchor="ctr"/>
          <a:lstStyle/>
          <a:p>
            <a:pPr algn="r" indent="0" marL="0">
              <a:buNone/>
            </a:pPr>
            <a:r>
              <a:rPr lang="en-US" sz="1200" i="1" dirty="0">
                <a:solidFill>
                  <a:srgbClr val="595959"/>
                </a:solidFill>
                <a:latin typeface="Arial" pitchFamily="34" charset="0"/>
                <a:ea typeface="Arial" pitchFamily="34" charset="-122"/>
                <a:cs typeface="Arial" pitchFamily="34" charset="-120"/>
              </a:rPr>
              <a:t>— Admiral Chester W. Nimitz, CINCPAC Communique No. 3, June 6, 1942</a:t>
            </a:r>
            <a:endParaRPr lang="en-US" sz="1200" dirty="0"/>
          </a:p>
        </p:txBody>
      </p:sp>
      <p:sp>
        <p:nvSpPr>
          <p:cNvPr id="9" name="emphasis_text"/>
          <p:cNvSpPr/>
          <p:nvPr/>
        </p:nvSpPr>
        <p:spPr>
          <a:xfrm>
            <a:off x="457200" y="3375050"/>
            <a:ext cx="8229600" cy="817474"/>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Nimitz released this from Pearl Harbor on the third day of the battle, before the final count was in.</a:t>
            </a:r>
            <a:endParaRPr lang="en-US" sz="1800" dirty="0"/>
          </a:p>
        </p:txBody>
      </p:sp>
      <p:sp>
        <p:nvSpPr>
          <p:cNvPr id="10" name="Shape 8"/>
          <p:cNvSpPr/>
          <p:nvPr/>
        </p:nvSpPr>
        <p:spPr>
          <a:xfrm>
            <a:off x="274320" y="4384548"/>
            <a:ext cx="8595360" cy="512064"/>
          </a:xfrm>
          <a:prstGeom prst="rect">
            <a:avLst/>
          </a:prstGeom>
          <a:solidFill>
            <a:srgbClr val="FFF8F6"/>
          </a:solidFill>
          <a:ln w="12700">
            <a:solidFill>
              <a:srgbClr val="E8735A"/>
            </a:solidFill>
            <a:prstDash val="solid"/>
          </a:ln>
        </p:spPr>
      </p:sp>
      <p:sp>
        <p:nvSpPr>
          <p:cNvPr id="11" name="Shape 9"/>
          <p:cNvSpPr/>
          <p:nvPr/>
        </p:nvSpPr>
        <p:spPr>
          <a:xfrm>
            <a:off x="274320" y="4384548"/>
            <a:ext cx="64008" cy="512064"/>
          </a:xfrm>
          <a:prstGeom prst="rect">
            <a:avLst/>
          </a:prstGeom>
          <a:solidFill>
            <a:srgbClr val="E8735A"/>
          </a:solidFill>
          <a:ln w="12700">
            <a:solidFill>
              <a:srgbClr val="E8735A"/>
            </a:solidFill>
            <a:prstDash val="solid"/>
          </a:ln>
        </p:spPr>
      </p:sp>
      <p:sp>
        <p:nvSpPr>
          <p:cNvPr id="12"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Remember: You will read a longer passage from this same announcement in Activity Part 4.</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Island Hopping Worked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Allies chose which islands to fight for and skipped the rest.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Bypassed garrisons were cut off and left behind the advance.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captured airfield brought the next target into range.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Three years took Allied forces from the Solomons to Okinawa.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1945 American bombers flew over Japan from captured islands.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The shortest road to Japan turned out to be the one that skipped the most islands.</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the island hopping strategy and why the Allies used it.</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the 1942 carrier battles stopped the Japanese advance.</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Allied route across the Pacific from 1942 to 1945.</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airfields decided which islands were taken or bypassed.</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Use a 1942 U.S. Navy communique as evidence about the war at sea.</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Coral Sea and Midway stopped Japan's advance in the spring of 1942.</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American codebreaking gave Nimitz the ambush that won Midway.</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Island hopping took the islands with airfields and skipped the rest.</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Each captured airfield put the next target inside bomber range.</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By mid-1945 Allied forces stood on Okinawa, 350 miles from Japan.</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Japan's Ocean Empire, Spring 1942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Japan seized the Philippines, Malaya, Singapore, and Burma in months.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oil fields of the Dutch East Indies fell to Japan in March 1942.</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Island bases guarded the empire in a ring thousands of miles wide.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Japan expected the Allies to trade for peace rather than pay the cost.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Instead the Allies chose to fight their way back across the ocean.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Japan's ring of island bases was built to make retaking the Pacific too costly to attempt.</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Coral Sea: A Battle Without a Sight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What Happened</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Fought May 4 to 8, 1942, north of Australia</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first battle fought entirely by carrier aircraft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two fleets never sighted each other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United States lost the carrier Lexington</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It Mattered</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Japan's advance on Port Moresby was turned back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Japanese light carrier, the Shoho, was sunk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Two more Japanese carriers were knocked out of action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Those two carriers were still missing a month later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Australia's supply line to America stayed open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Coral Sea was the first naval battle in history in which the opposing ships never saw one another.</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Midway: Four Days in June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code</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American codebreakers identified Midway as Japan's next target</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trap</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Admiral Nimitz placed three carriers northeast of Midway and waited</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June 4</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American dive bombers hit three Japanese carriers within minutes</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June 4 to 7</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fourth Japanese carrier was lost and the Yorktown sank on June 7</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Fact: Japan lost four fleet carriers at Midway and never regained the initiative in the Pacific.</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USS Yorktown Under Attack at Midway, June 4, 1942</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Black-and-white 1942 photograph taken from another warship: the United States aircraft carrier Yorktown sits low on the horizon under air attack during the Battle of Midway, a plume of smoke rising from her island and a bomb splash astern, with empty open ocean filling the whole foreground.">    </p:cNvPr>
          <p:cNvPicPr>
            <a:picLocks noChangeAspect="1"/>
          </p:cNvPicPr>
          <p:nvPr/>
        </p:nvPicPr>
        <p:blipFill>
          <a:blip r:embed="rId1"/>
          <a:stretch>
            <a:fillRect/>
          </a:stretch>
        </p:blipFill>
        <p:spPr>
          <a:xfrm>
            <a:off x="1471613" y="795528"/>
            <a:ext cx="6200775"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U.S. Navy photo.</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Midway by the Numbers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274320" y="731520"/>
          <a:ext cx="8595360" cy="3488436"/>
        </p:xfrm>
        <a:graphic>
          <a:graphicData uri="http://schemas.openxmlformats.org/drawingml/2006/table">
            <a:tbl>
              <a:tblPr/>
              <a:tblGrid>
                <a:gridCol w="2865120"/>
                <a:gridCol w="2865120"/>
                <a:gridCol w="2865120"/>
              </a:tblGrid>
              <a:tr h="475488">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Measure</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Japan</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c>
                  <a:txBody>
                    <a:bodyPr/>
                    <a:lstStyle/>
                    <a:p>
                      <a:pPr algn="ctr" indent="0" marL="0">
                        <a:buNone/>
                      </a:pPr>
                      <a:r>
                        <a:rPr lang="en-US" sz="1400" b="1" dirty="0">
                          <a:solidFill>
                            <a:srgbClr val="FFFFFF"/>
                          </a:solidFill>
                          <a:latin typeface="Trebuchet MS" pitchFamily="34" charset="0"/>
                          <a:ea typeface="Trebuchet MS" pitchFamily="34" charset="-122"/>
                          <a:cs typeface="Trebuchet MS" pitchFamily="34" charset="-120"/>
                        </a:rPr>
                        <a:t>United States</a:t>
                      </a:r>
                      <a:endParaRPr lang="en-US" sz="1400" dirty="0">
                        <a:latin typeface="Trebuchet MS" charset="0"/>
                        <a:ea typeface="Trebuchet MS" charset="0"/>
                        <a:cs typeface="Trebuchet MS"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1B2A4A"/>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Fleet carriers lost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4</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Heavy cruisers lost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Destroyers lost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1</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Aircraft lost</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250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150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2F2F2"/>
                    </a:solidFill>
                  </a:tcPr>
                </a:tc>
              </a:tr>
              <a:tr h="475488">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Men killed</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3,000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ctr" indent="0" marL="0">
                        <a:buNone/>
                      </a:pPr>
                      <a:r>
                        <a:rPr lang="en-US" sz="1350" dirty="0">
                          <a:solidFill>
                            <a:srgbClr val="333333"/>
                          </a:solidFill>
                          <a:latin typeface="Arial" pitchFamily="34" charset="0"/>
                          <a:ea typeface="Arial" pitchFamily="34" charset="-122"/>
                          <a:cs typeface="Arial" pitchFamily="34" charset="-120"/>
                        </a:rPr>
                        <a:t>About 300</a:t>
                      </a:r>
                      <a:endParaRPr lang="en-US" sz="1350" dirty="0">
                        <a:latin typeface="Arial" charset="0"/>
                        <a:ea typeface="Arial" charset="0"/>
                        <a:cs typeface="Arial" charset="0"/>
                      </a:endParaRPr>
                    </a:p>
                  </a:txBody>
                  <a:tcPr marL="91440" marR="91440" marT="45720" marB="4572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bl>
          </a:graphicData>
        </a:graphic>
      </p:graphicFrame>
      <p:sp>
        <p:nvSpPr>
          <p:cNvPr id="6" name="Shape 3"/>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4"/>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Japan could eventually replace the ships, but not the trained pilots and flight crews.</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Turning Point in Three Words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13232"/>
          </a:xfrm>
          <a:prstGeom prst="rect">
            <a:avLst/>
          </a:prstGeom>
          <a:solidFill>
            <a:srgbClr val="F5F5F5"/>
          </a:solidFill>
          <a:ln w="12700">
            <a:solidFill>
              <a:srgbClr val="F2F2F2"/>
            </a:solidFill>
            <a:prstDash val="solid"/>
          </a:ln>
        </p:spPr>
      </p:sp>
      <p:sp>
        <p:nvSpPr>
          <p:cNvPr id="6" name="Shape 4"/>
          <p:cNvSpPr/>
          <p:nvPr/>
        </p:nvSpPr>
        <p:spPr>
          <a:xfrm>
            <a:off x="274320" y="704088"/>
            <a:ext cx="73152" cy="713232"/>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Battle of the Coral Sea</a:t>
            </a:r>
            <a:endParaRPr lang="en-US" sz="1800" dirty="0"/>
          </a:p>
        </p:txBody>
      </p:sp>
      <p:sp>
        <p:nvSpPr>
          <p:cNvPr id="8" name="bounded_body"/>
          <p:cNvSpPr/>
          <p:nvPr/>
        </p:nvSpPr>
        <p:spPr>
          <a:xfrm>
            <a:off x="2926080" y="70408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May 1942 carrier battle that stopped Japan's advance toward Australia</a:t>
            </a:r>
            <a:endParaRPr lang="en-US" sz="1800" dirty="0"/>
          </a:p>
        </p:txBody>
      </p:sp>
      <p:sp>
        <p:nvSpPr>
          <p:cNvPr id="9" name="Shape 7"/>
          <p:cNvSpPr/>
          <p:nvPr/>
        </p:nvSpPr>
        <p:spPr>
          <a:xfrm>
            <a:off x="274320" y="1481328"/>
            <a:ext cx="8595360" cy="713232"/>
          </a:xfrm>
          <a:prstGeom prst="rect">
            <a:avLst/>
          </a:prstGeom>
          <a:solidFill>
            <a:srgbClr val="F5F5F5"/>
          </a:solidFill>
          <a:ln w="12700">
            <a:solidFill>
              <a:srgbClr val="F2F2F2"/>
            </a:solidFill>
            <a:prstDash val="solid"/>
          </a:ln>
        </p:spPr>
      </p:sp>
      <p:sp>
        <p:nvSpPr>
          <p:cNvPr id="10" name="Shape 8"/>
          <p:cNvSpPr/>
          <p:nvPr/>
        </p:nvSpPr>
        <p:spPr>
          <a:xfrm>
            <a:off x="274320" y="1481328"/>
            <a:ext cx="73152" cy="713232"/>
          </a:xfrm>
          <a:prstGeom prst="rect">
            <a:avLst/>
          </a:prstGeom>
          <a:solidFill>
            <a:srgbClr val="2A9D8F"/>
          </a:solidFill>
          <a:ln w="12700">
            <a:solidFill>
              <a:srgbClr val="2A9D8F"/>
            </a:solidFill>
            <a:prstDash val="solid"/>
          </a:ln>
        </p:spPr>
      </p:sp>
      <p:sp>
        <p:nvSpPr>
          <p:cNvPr id="11" name="bounded_body"/>
          <p:cNvSpPr/>
          <p:nvPr/>
        </p:nvSpPr>
        <p:spPr>
          <a:xfrm>
            <a:off x="457200" y="148132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Battle of Midway</a:t>
            </a:r>
            <a:endParaRPr lang="en-US" sz="1800" dirty="0"/>
          </a:p>
        </p:txBody>
      </p:sp>
      <p:sp>
        <p:nvSpPr>
          <p:cNvPr id="12" name="bounded_body"/>
          <p:cNvSpPr/>
          <p:nvPr/>
        </p:nvSpPr>
        <p:spPr>
          <a:xfrm>
            <a:off x="2926080" y="148132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June 1942 battle where Japan lost four carriers and the war's momentum</a:t>
            </a:r>
            <a:endParaRPr lang="en-US" sz="1800" dirty="0"/>
          </a:p>
        </p:txBody>
      </p:sp>
      <p:sp>
        <p:nvSpPr>
          <p:cNvPr id="13" name="Shape 11"/>
          <p:cNvSpPr/>
          <p:nvPr/>
        </p:nvSpPr>
        <p:spPr>
          <a:xfrm>
            <a:off x="274320" y="2258568"/>
            <a:ext cx="8595360" cy="713232"/>
          </a:xfrm>
          <a:prstGeom prst="rect">
            <a:avLst/>
          </a:prstGeom>
          <a:solidFill>
            <a:srgbClr val="F5F5F5"/>
          </a:solidFill>
          <a:ln w="12700">
            <a:solidFill>
              <a:srgbClr val="F2F2F2"/>
            </a:solidFill>
            <a:prstDash val="solid"/>
          </a:ln>
        </p:spPr>
      </p:sp>
      <p:sp>
        <p:nvSpPr>
          <p:cNvPr id="14" name="Shape 12"/>
          <p:cNvSpPr/>
          <p:nvPr/>
        </p:nvSpPr>
        <p:spPr>
          <a:xfrm>
            <a:off x="274320" y="2258568"/>
            <a:ext cx="73152" cy="713232"/>
          </a:xfrm>
          <a:prstGeom prst="rect">
            <a:avLst/>
          </a:prstGeom>
          <a:solidFill>
            <a:srgbClr val="2A9D8F"/>
          </a:solidFill>
          <a:ln w="12700">
            <a:solidFill>
              <a:srgbClr val="2A9D8F"/>
            </a:solidFill>
            <a:prstDash val="solid"/>
          </a:ln>
        </p:spPr>
      </p:sp>
      <p:sp>
        <p:nvSpPr>
          <p:cNvPr id="15" name="bounded_body"/>
          <p:cNvSpPr/>
          <p:nvPr/>
        </p:nvSpPr>
        <p:spPr>
          <a:xfrm>
            <a:off x="457200" y="2258568"/>
            <a:ext cx="2377440" cy="713232"/>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Codebreaking</a:t>
            </a:r>
            <a:endParaRPr lang="en-US" sz="1800" dirty="0"/>
          </a:p>
        </p:txBody>
      </p:sp>
      <p:sp>
        <p:nvSpPr>
          <p:cNvPr id="16" name="bounded_body"/>
          <p:cNvSpPr/>
          <p:nvPr/>
        </p:nvSpPr>
        <p:spPr>
          <a:xfrm>
            <a:off x="2926080" y="2258568"/>
            <a:ext cx="5897880" cy="71323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Reading an enemy's secret radio messages to learn its plans in advance</a:t>
            </a:r>
            <a:endParaRPr lang="en-US" sz="1800" dirty="0"/>
          </a:p>
        </p:txBody>
      </p:sp>
      <p:sp>
        <p:nvSpPr>
          <p:cNvPr id="17" name="Shape 15"/>
          <p:cNvSpPr/>
          <p:nvPr/>
        </p:nvSpPr>
        <p:spPr>
          <a:xfrm>
            <a:off x="274320" y="3026664"/>
            <a:ext cx="8595360" cy="512064"/>
          </a:xfrm>
          <a:prstGeom prst="rect">
            <a:avLst/>
          </a:prstGeom>
          <a:solidFill>
            <a:srgbClr val="FFEBEE"/>
          </a:solidFill>
          <a:ln w="12700">
            <a:solidFill>
              <a:srgbClr val="C0392B"/>
            </a:solidFill>
            <a:prstDash val="solid"/>
          </a:ln>
        </p:spPr>
      </p:sp>
      <p:sp>
        <p:nvSpPr>
          <p:cNvPr id="18" name="Shape 16"/>
          <p:cNvSpPr/>
          <p:nvPr/>
        </p:nvSpPr>
        <p:spPr>
          <a:xfrm>
            <a:off x="274320" y="3026664"/>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3072384"/>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Coral Sea and Midway were fought a month apart and together decided the next three years.</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Guadalcanal: The First Offensive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August 1942 U.S. Marines landed on Guadalcanal in the Solomons.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prize was an unfinished Japanese airfield near the north shore.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Americans finished the airstrip and named it Henderson Field.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Six months of land, sea, and air fighting followed the landing.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Japan gave up the island and withdrew in February 1943.</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So many ships sank off Guadalcanal that sailors named the water Ironbottom Sound.</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War in the Pacific</dc:title>
  <dc:subject>PptxGenJS Presentation</dc:subject>
  <dc:creator>More Lessons Less Planning</dc:creator>
  <cp:lastModifiedBy>More Lessons Less Planning</cp:lastModifiedBy>
  <cp:revision>1</cp:revision>
  <dcterms:created xsi:type="dcterms:W3CDTF">2026-07-27T21:33:48Z</dcterms:created>
  <dcterms:modified xsi:type="dcterms:W3CDTF">2026-07-27T21:33:48Z</dcterms:modified>
</cp:coreProperties>
</file>