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Lst>
  <p:notesMasterIdLst>
    <p:notesMasterId r:id="rId14"/>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notesMaster" Target="notesMasters/notesMaster1.xml"/><Relationship Id="rId15" Type="http://schemas.openxmlformats.org/officeDocument/2006/relationships/presProps" Target="presProps.xml"/><Relationship Id="rId16" Type="http://schemas.openxmlformats.org/officeDocument/2006/relationships/viewProps" Target="viewProps.xml"/><Relationship Id="rId17" Type="http://schemas.openxmlformats.org/officeDocument/2006/relationships/theme" Target="theme/theme1.xml"/><Relationship Id="rId18"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the 'how do you turn everything on?' lesson of Unit 9. Moving into a first apartment is exciting, but the lights, water, and internet do not turn on by themselves - and they are not free to start. Tell students the surprise: before a single bill arrives, you often pay a deposit and a setup fee just to begin service, and then a bill every month on top of rent. Today they learn the utilities a first home needs, the up-front cash to set them up, and how to add up the monthly bills. Students will leave able to calculate the cash a real person - Priya Nair, moving into her first apartment - needs to turn her utilities on and keep them running.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Read the four targets and connect them to the arc of the lesson. Target 1 is the naming skill: name the utilities a first home needs (electricity, gas, water, internet, phone, trash) and who provides them. Target 2 is the first math skill: calculate the up-front cash to set up utilities using the labeled cash-to-set-up model. Target 3 is the second math skill: add up the monthly bills into a monthly utility total and tell fixed costs from variable costs. Target 4 is the payoff - reading a bar chart of monthly utility costs and judging whether a renter has saved enough to turn everything on. By the end, students can say what utilities cost up front and every month.</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Frame the whole lesson: UTILITIES are the basic services a home needs to run - electricity, gas, water, internet, phone, and trash. Make the honest surprise clear: turning on utilities costs CASH up front - a deposit and a setup fee - before you ever get a bill. Then, after setup, each utility sends a monthly BILL you have to budget for on top of your rent, so utilities are both an up-front cost and an ongoing cost. Introduce the persona and the real problem: Priya Nair is moving into her first apartment, and her setup coach Devon Marsh is going to help her plan the cash she needs - both to turn everything on and to keep it running each month. This sets up the two labeled models that follow. Key term - Utilities: the basic services a home needs to run.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Teach the three core home utilities. ELECTRICITY powers your lights and outlets and is usually one of the biggest monthly bills, because so much of a home runs on it. GAS often heats your home and your water and runs the stove; many homes have both a gas bill and an electric bill. WATER/SEWER covers both the clean water you use and the wastewater carried away. Then introduce the vocabulary that ties them together: a PROVIDER is the company you buy a utility service from, and you set up a separate account with each provider (the electric company, the gas company, the water department). Make the practical point: in a first apartment you may deal with several providers, each with its own account, deposit, and bill. Key terms - Electricity: powers lights and outlets. Provider: the company you buy a utility service from.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Teach the connectivity utilities. INTERNET service connects your home to the web and usually has a one-time SETUP FEE to install (a technician visit or self-install kit) plus a monthly bill. PHONE/CELL service keeps you reachable; most people pay a monthly cell plan rather than a home landline. Make an important cost distinction: internet and phone are usually FIXED COSTS - the bill stays about the same each month no matter how much you use them - unlike electricity or water, which change with use. Give a money-saving tip: some PROVIDERS bundle internet and phone together for one lower monthly price, so it pays to compare. Connect back: internet's setup fee is one of the pieces that goes into the up-front cash to set up, coming next. Key term - Fixed cost: a bill that stays about the same each month.</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the first central quantitative model - teach it explicitly and put it on the board under a clear label before students calculate with it. First, the two kinds of up-front cost. A DEPOSIT is a refundable up-front payment a utility holds in case you do not pay your bill - you usually get it back when you close the account in good standing. A SETUP FEE is a one-time charge to connect or activate a utility service (an internet install, an electric hookup); unlike a deposit, it is spent, not returned. THE LABELED MODEL - CASH TO SET UP = DEPOSITS + SETUP FEES - is the total up-front cash to turn your utilities on. Work it with the persona: Priya's deposits total $250 (electric $150 + gas $100) and her setup fees total $150 (internet install $100 + electric hookup $50), so her cash to set up = $250 + $150 = $400, due once at move-in. Make the teaching point: this $400 is separate from her rent and separate from her monthly bills - it is the cash it takes just to begin. Tell students Activity Part 3 asks them to apply this exact model. Key terms - Deposit: a refundable up-front payment a utility holds. Setup fee: a one-time charge to connect a service. Cash to set up: deposits plus setup fees.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the second central quantitative model - teach it explicitly. THE LABELED MODEL - MONTHLY UTILITY TOTAL = SUM OF EACH MONTHLY UTILITY BILL - is simply every monthly utility bill added together, and it is the ongoing monthly cost a renter must budget for on top of rent. Work it with the persona: Priya's six bills are electric $95, gas $55, water $60, internet $70, phone $80, and trash $30, which add up to a MONTHLY UTILITY TOTAL of $390. Then teach the cost distinction students will use to plan and save: a VARIABLE COST changes with how much you use (like electricity or water - use more, pay more), while a FIXED COST stays about the same each month (like internet or trash). Make the teaching point: knowing which bills are variable tells you which ones you can actually lower by changing your habits. Tell students Activity Part 3 asks them to add up a monthly total and Part 4 reads these six bills off a bar chart. Key terms - Monthly utility total: the sum of all your monthly bills. Variable cost: changes with use. Fixed cost: stays the same.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Set up the chart by teaching what it will show: Priya's six monthly utility bills drawn as BARS, where the taller the bar, the bigger the bill. Tell students the chart on the next slide lets them compare all six bills at a glance. Preview the two things to look for. First, the biggest bar: the ELECTRIC bar is the tallest at $95 - electricity is the utility that costs Priya the most each month, which makes sense because so much of a home runs on power and it is a variable cost. Second, the smallest bar: the TRASH bar is the shortest at $30 - a small, steady fixed cost. Make the teaching point: even though the bars are different heights, all six together add up to Priya's $390 monthly utility total - the chart is a picture of that $390. Set up the next slide as the evidence, and tell students Activity Part 4 asks them to read all six bars, name the biggest and smallest, and add them to confirm the monthly total.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Give students a moment to read the six bars on their own before discussing. The bar chart shows Priya's average monthly utility costs by type: ELECTRIC at $95 (the tallest bar), PHONE/CELL at $80, INTERNET at $70, WATER/SEWER at $60, GAS at $55, and TRASH at $30 (the shortest bar). Point out the ranking from tallest to shortest: electric, phone, internet, water, gas, trash. Work the takeaways live. The six bars add to $390 - Priya's total monthly utility total, the amount she budgets every month on top of rent. Note the point that helps students plan: electric is the biggest because it is a variable cost that rises with use, so it is the bill Priya has the most power to lower; trash is the smallest and is a fixed cost she cannot change much. This is the chart Activity Part 4 reads and analyzes; students will read all six bars, name the biggest and smallest, and add them to confirm the $390 monthly total.
Reference labels (point to these chart features when teaching): Electric biggest: $95; Six bills total: $390</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Teach the practical payoff: how to actually lower utility bills. Start with the variable costs, because those are the ones you can move: because electric and water are VARIABLE COSTS, using less power and water directly lowers those bills. Introduce ENERGY EFFICIENCY - using less power to lower your electric and gas bills - with concrete moves students can picture: LED bulbs, a smart thermostat, shorter showers, unplugging chargers. Teach a budgeting tool that smooths out the pain: BUDGET BILLING averages your bills into an equal monthly payment, so a big winter heating spike does not blow up one month's budget. Finally, teach shopping the fixed costs: compare PROVIDERS for internet and phone, because bundling or switching can lower a fixed cost that otherwise never changes on its own. Make the teaching point: you lower variable costs by using less, and you lower fixed costs by shopping around - two different strategies for two different kinds of bill. Key terms - Energy efficiency: using less power to lower bills. Budget billing: averaging bills into an equal monthly payment.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Give students the exact repeatable math process they use in the Activity capstone to find and judge the cash a renter needs. Step 1: FIND THE SET-UP CASH using CASH TO SET UP = DEPOSITS + SETUP FEES - add the deposits and setup fees the renter owes up front. Step 2: ADD THE MONTHLY TOTAL using MONTHLY UTILITY TOTAL = SUM OF EACH MONTHLY BILL - add up every monthly utility bill. Step 3: FIND THE FIRST-MONTH CASH using FIRST-MONTH CASH = CASH TO SET UP + MONTHLY UTILITY TOTAL - because the very first month you pay both the one-time set-up cash and the first month of bills. Step 4, the judgment step: COMPARE AND PLAN - compare the cash the renter needs to what they have actually SAVED, and if they are short, divide the gap by their weekly savings to find how many weeks until they can afford it. Walk students through the Activity's Part 5 client: a renter who needs $680 the first month but has saved $500 is $180 short, and saving $60 a week, that is $180 / $60 = 3 more weeks. Tell students the Activity's final Part asks them to run exactly these four steps for a new client and decide whether that client is ready to move in.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Read each takeaway and connect it back to the learning targets. T1 (the up-front cost) -&gt; turning on utilities takes cash up front, deposits plus setup fees, before a single bill arrives. T2 (model 2) -&gt; CASH TO SET UP = DEPOSITS + SETUP FEES; Priya's is $250 + $150 = $400, due once at move-in. T3 (model 1) -&gt; MONTHLY UTILITY TOTAL = the six monthly bills added up; Priya's is $390 a month on top of rent. T4 (the chart) -&gt; electric is the biggest bill and is a variable cost you can lower, while trash is the smallest and a fixed cost. T5 (saving) -&gt; lower your bills with energy efficiency, budget billing, and shopping your providers. Close by returning to the opening question: students can now say what it costs to turn the utilities on and keep them running.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png"/><Relationship Id="rId2" Type="http://schemas.openxmlformats.org/officeDocument/2006/relationships/slideLayout" Target="../slideLayouts/slideLayout1.xml"/><Relationship Id="rId3"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1B2A4A"/>
        </a:solidFill>
      </p:bgPr>
    </p:bg>
    <p:spTree>
      <p:nvGrpSpPr>
        <p:cNvPr id="1" name=""/>
        <p:cNvGrpSpPr/>
        <p:nvPr/>
      </p:nvGrpSpPr>
      <p:grpSpPr>
        <a:xfrm>
          <a:off x="0" y="0"/>
          <a:ext cx="0" cy="0"/>
          <a:chOff x="0" y="0"/>
          <a:chExt cx="0" cy="0"/>
        </a:xfrm>
      </p:grpSpPr>
      <p:sp>
        <p:nvSpPr>
          <p:cNvPr id="2" name="Text 0"/>
          <p:cNvSpPr/>
          <p:nvPr/>
        </p:nvSpPr>
        <p:spPr>
          <a:xfrm>
            <a:off x="457200" y="1371600"/>
            <a:ext cx="8229600" cy="1463040"/>
          </a:xfrm>
          <a:prstGeom prst="rect">
            <a:avLst/>
          </a:prstGeom>
          <a:noFill/>
          <a:ln/>
        </p:spPr>
        <p:txBody>
          <a:bodyPr wrap="square" rtlCol="0" anchor="ctr"/>
          <a:lstStyle/>
          <a:p>
            <a:pPr algn="ctr" indent="0" marL="0">
              <a:buNone/>
            </a:pPr>
            <a:r>
              <a:rPr lang="en-US" sz="3800" b="1" dirty="0">
                <a:solidFill>
                  <a:srgbClr val="FFFFFF"/>
                </a:solidFill>
                <a:latin typeface="Trebuchet MS" pitchFamily="34" charset="0"/>
                <a:ea typeface="Trebuchet MS" pitchFamily="34" charset="-122"/>
                <a:cs typeface="Trebuchet MS" pitchFamily="34" charset="-120"/>
              </a:rPr>
              <a:t>Utilities &amp; Setup: Turning On the Lights</a:t>
            </a:r>
            <a:endParaRPr lang="en-US" sz="3800" dirty="0"/>
          </a:p>
        </p:txBody>
      </p:sp>
      <p:sp>
        <p:nvSpPr>
          <p:cNvPr id="3" name="Text 1"/>
          <p:cNvSpPr/>
          <p:nvPr/>
        </p:nvSpPr>
        <p:spPr>
          <a:xfrm>
            <a:off x="457200" y="2926080"/>
            <a:ext cx="8229600" cy="457200"/>
          </a:xfrm>
          <a:prstGeom prst="rect">
            <a:avLst/>
          </a:prstGeom>
          <a:noFill/>
          <a:ln/>
        </p:spPr>
        <p:txBody>
          <a:bodyPr wrap="square" rtlCol="0" anchor="ctr"/>
          <a:lstStyle/>
          <a:p>
            <a:pPr algn="ctr" indent="0" marL="0">
              <a:buNone/>
            </a:pPr>
            <a:r>
              <a:rPr lang="en-US" sz="1800" i="1" dirty="0">
                <a:solidFill>
                  <a:srgbClr val="FFFFFF"/>
                </a:solidFill>
                <a:latin typeface="Arial" pitchFamily="34" charset="0"/>
                <a:ea typeface="Arial" pitchFamily="34" charset="-122"/>
                <a:cs typeface="Arial" pitchFamily="34" charset="-120"/>
              </a:rPr>
              <a:t>Learn the utilities a first home needs, the cash it takes to turn them on, and how to add up your monthly bills so you can afford to keep the lights on.</a:t>
            </a:r>
            <a:endParaRPr lang="en-US" sz="1800" dirty="0"/>
          </a:p>
        </p:txBody>
      </p:sp>
      <p:sp>
        <p:nvSpPr>
          <p:cNvPr id="4" name="Shape 2"/>
          <p:cNvSpPr/>
          <p:nvPr/>
        </p:nvSpPr>
        <p:spPr>
          <a:xfrm>
            <a:off x="0" y="4942332"/>
            <a:ext cx="9144000" cy="109728"/>
          </a:xfrm>
          <a:prstGeom prst="rect">
            <a:avLst/>
          </a:prstGeom>
          <a:solidFill>
            <a:srgbClr val="2A9D8F"/>
          </a:solidFill>
          <a:ln w="12700">
            <a:solidFill>
              <a:srgbClr val="2A9D8F"/>
            </a:solidFill>
            <a:prstDash val="solid"/>
          </a:ln>
        </p:spPr>
      </p:sp>
      <p:sp>
        <p:nvSpPr>
          <p:cNvPr id="5" name="Shape 3"/>
          <p:cNvSpPr/>
          <p:nvPr/>
        </p:nvSpPr>
        <p:spPr>
          <a:xfrm>
            <a:off x="0" y="5052060"/>
            <a:ext cx="9144000" cy="91440"/>
          </a:xfrm>
          <a:prstGeom prst="rect">
            <a:avLst/>
          </a:prstGeom>
          <a:solidFill>
            <a:srgbClr val="E8735A"/>
          </a:solidFill>
          <a:ln w="12700">
            <a:solidFill>
              <a:srgbClr val="E8735A"/>
            </a:solidFill>
            <a:prstDash val="solid"/>
          </a:ln>
        </p:spPr>
      </p:sp>
      <p:sp>
        <p:nvSpPr>
          <p:cNvPr id="6" name="Text 4"/>
          <p:cNvSpPr/>
          <p:nvPr/>
        </p:nvSpPr>
        <p:spPr>
          <a:xfrm>
            <a:off x="0" y="4741164"/>
            <a:ext cx="9144000" cy="219456"/>
          </a:xfrm>
          <a:prstGeom prst="rect">
            <a:avLst/>
          </a:prstGeom>
          <a:noFill/>
          <a:ln/>
        </p:spPr>
        <p:txBody>
          <a:bodyPr wrap="square" rtlCol="0" anchor="ctr"/>
          <a:lstStyle/>
          <a:p>
            <a:pPr algn="ctr" indent="0" marL="0">
              <a:buNone/>
            </a:pPr>
            <a:r>
              <a:rPr lang="en-US" sz="900" dirty="0">
                <a:solidFill>
                  <a:srgbClr val="FFFFFF"/>
                </a:solidFill>
                <a:latin typeface="Arial" pitchFamily="34" charset="0"/>
                <a:ea typeface="Arial" pitchFamily="34" charset="-122"/>
                <a:cs typeface="Arial" pitchFamily="34" charset="-120"/>
              </a:rPr>
              <a:t>© More Lessons Less Planning  |  morelessonslessplanning.com</a:t>
            </a:r>
            <a:endParaRPr lang="en-US" sz="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5F5F5"/>
        </a:solidFill>
      </p:bgPr>
    </p:bg>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Learning Targets</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04088"/>
            <a:ext cx="8595360" cy="993267"/>
          </a:xfrm>
          <a:prstGeom prst="rect">
            <a:avLst/>
          </a:prstGeom>
          <a:solidFill>
            <a:srgbClr val="FFFFFF"/>
          </a:solidFill>
          <a:ln w="12700">
            <a:solidFill>
              <a:srgbClr val="F2F2F2"/>
            </a:solidFill>
            <a:prstDash val="solid"/>
          </a:ln>
        </p:spPr>
      </p:sp>
      <p:sp>
        <p:nvSpPr>
          <p:cNvPr id="6" name="Shape 4"/>
          <p:cNvSpPr/>
          <p:nvPr/>
        </p:nvSpPr>
        <p:spPr>
          <a:xfrm>
            <a:off x="438912" y="1017841"/>
            <a:ext cx="365760" cy="365760"/>
          </a:xfrm>
          <a:prstGeom prst="ellipse">
            <a:avLst/>
          </a:prstGeom>
          <a:solidFill>
            <a:srgbClr val="145F58"/>
          </a:solidFill>
          <a:ln w="12700">
            <a:solidFill>
              <a:srgbClr val="145F58"/>
            </a:solidFill>
            <a:prstDash val="solid"/>
          </a:ln>
        </p:spPr>
      </p:sp>
      <p:sp>
        <p:nvSpPr>
          <p:cNvPr id="7" name="Text 5"/>
          <p:cNvSpPr/>
          <p:nvPr/>
        </p:nvSpPr>
        <p:spPr>
          <a:xfrm>
            <a:off x="438912" y="1017841"/>
            <a:ext cx="365760" cy="365760"/>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8" name="mllp_textfit_body"/>
          <p:cNvSpPr/>
          <p:nvPr/>
        </p:nvSpPr>
        <p:spPr>
          <a:xfrm>
            <a:off x="941832" y="704088"/>
            <a:ext cx="7882128" cy="993267"/>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Name the utilities a first home needs and who provides them</a:t>
            </a:r>
            <a:endParaRPr lang="en-US" sz="1800" dirty="0"/>
          </a:p>
        </p:txBody>
      </p:sp>
      <p:sp>
        <p:nvSpPr>
          <p:cNvPr id="9" name="Shape 7"/>
          <p:cNvSpPr/>
          <p:nvPr/>
        </p:nvSpPr>
        <p:spPr>
          <a:xfrm>
            <a:off x="274320" y="1761363"/>
            <a:ext cx="8595360" cy="993267"/>
          </a:xfrm>
          <a:prstGeom prst="rect">
            <a:avLst/>
          </a:prstGeom>
          <a:solidFill>
            <a:srgbClr val="FFFFFF"/>
          </a:solidFill>
          <a:ln w="12700">
            <a:solidFill>
              <a:srgbClr val="F2F2F2"/>
            </a:solidFill>
            <a:prstDash val="solid"/>
          </a:ln>
        </p:spPr>
      </p:sp>
      <p:sp>
        <p:nvSpPr>
          <p:cNvPr id="10" name="Shape 8"/>
          <p:cNvSpPr/>
          <p:nvPr/>
        </p:nvSpPr>
        <p:spPr>
          <a:xfrm>
            <a:off x="438912" y="2075117"/>
            <a:ext cx="365760" cy="365760"/>
          </a:xfrm>
          <a:prstGeom prst="ellipse">
            <a:avLst/>
          </a:prstGeom>
          <a:solidFill>
            <a:srgbClr val="145F58"/>
          </a:solidFill>
          <a:ln w="12700">
            <a:solidFill>
              <a:srgbClr val="145F58"/>
            </a:solidFill>
            <a:prstDash val="solid"/>
          </a:ln>
        </p:spPr>
      </p:sp>
      <p:sp>
        <p:nvSpPr>
          <p:cNvPr id="11" name="Text 9"/>
          <p:cNvSpPr/>
          <p:nvPr/>
        </p:nvSpPr>
        <p:spPr>
          <a:xfrm>
            <a:off x="438912" y="2075117"/>
            <a:ext cx="365760" cy="365760"/>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12" name="mllp_textfit_body"/>
          <p:cNvSpPr/>
          <p:nvPr/>
        </p:nvSpPr>
        <p:spPr>
          <a:xfrm>
            <a:off x="941832" y="1761363"/>
            <a:ext cx="7882128" cy="993267"/>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Calculate the up-front cash to set up your utilities</a:t>
            </a:r>
            <a:endParaRPr lang="en-US" sz="1800" dirty="0"/>
          </a:p>
        </p:txBody>
      </p:sp>
      <p:sp>
        <p:nvSpPr>
          <p:cNvPr id="13" name="Shape 11"/>
          <p:cNvSpPr/>
          <p:nvPr/>
        </p:nvSpPr>
        <p:spPr>
          <a:xfrm>
            <a:off x="274320" y="2818638"/>
            <a:ext cx="8595360" cy="993267"/>
          </a:xfrm>
          <a:prstGeom prst="rect">
            <a:avLst/>
          </a:prstGeom>
          <a:solidFill>
            <a:srgbClr val="FFFFFF"/>
          </a:solidFill>
          <a:ln w="12700">
            <a:solidFill>
              <a:srgbClr val="F2F2F2"/>
            </a:solidFill>
            <a:prstDash val="solid"/>
          </a:ln>
        </p:spPr>
      </p:sp>
      <p:sp>
        <p:nvSpPr>
          <p:cNvPr id="14" name="Shape 12"/>
          <p:cNvSpPr/>
          <p:nvPr/>
        </p:nvSpPr>
        <p:spPr>
          <a:xfrm>
            <a:off x="438912" y="3132392"/>
            <a:ext cx="365760" cy="365760"/>
          </a:xfrm>
          <a:prstGeom prst="ellipse">
            <a:avLst/>
          </a:prstGeom>
          <a:solidFill>
            <a:srgbClr val="145F58"/>
          </a:solidFill>
          <a:ln w="12700">
            <a:solidFill>
              <a:srgbClr val="145F58"/>
            </a:solidFill>
            <a:prstDash val="solid"/>
          </a:ln>
        </p:spPr>
      </p:sp>
      <p:sp>
        <p:nvSpPr>
          <p:cNvPr id="15" name="Text 13"/>
          <p:cNvSpPr/>
          <p:nvPr/>
        </p:nvSpPr>
        <p:spPr>
          <a:xfrm>
            <a:off x="438912" y="3132392"/>
            <a:ext cx="365760" cy="365760"/>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16" name="mllp_textfit_body"/>
          <p:cNvSpPr/>
          <p:nvPr/>
        </p:nvSpPr>
        <p:spPr>
          <a:xfrm>
            <a:off x="941832" y="2818638"/>
            <a:ext cx="7882128" cy="993267"/>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Add up your monthly bills and tell fixed from variable costs</a:t>
            </a:r>
            <a:endParaRPr lang="en-US" sz="1800" dirty="0"/>
          </a:p>
        </p:txBody>
      </p:sp>
      <p:sp>
        <p:nvSpPr>
          <p:cNvPr id="17" name="Shape 15"/>
          <p:cNvSpPr/>
          <p:nvPr/>
        </p:nvSpPr>
        <p:spPr>
          <a:xfrm>
            <a:off x="274320" y="3875913"/>
            <a:ext cx="8595360" cy="993267"/>
          </a:xfrm>
          <a:prstGeom prst="rect">
            <a:avLst/>
          </a:prstGeom>
          <a:solidFill>
            <a:srgbClr val="FFFFFF"/>
          </a:solidFill>
          <a:ln w="12700">
            <a:solidFill>
              <a:srgbClr val="F2F2F2"/>
            </a:solidFill>
            <a:prstDash val="solid"/>
          </a:ln>
        </p:spPr>
      </p:sp>
      <p:sp>
        <p:nvSpPr>
          <p:cNvPr id="18" name="Shape 16"/>
          <p:cNvSpPr/>
          <p:nvPr/>
        </p:nvSpPr>
        <p:spPr>
          <a:xfrm>
            <a:off x="438912" y="4189666"/>
            <a:ext cx="365760" cy="365760"/>
          </a:xfrm>
          <a:prstGeom prst="ellipse">
            <a:avLst/>
          </a:prstGeom>
          <a:solidFill>
            <a:srgbClr val="145F58"/>
          </a:solidFill>
          <a:ln w="12700">
            <a:solidFill>
              <a:srgbClr val="145F58"/>
            </a:solidFill>
            <a:prstDash val="solid"/>
          </a:ln>
        </p:spPr>
      </p:sp>
      <p:sp>
        <p:nvSpPr>
          <p:cNvPr id="19" name="Text 17"/>
          <p:cNvSpPr/>
          <p:nvPr/>
        </p:nvSpPr>
        <p:spPr>
          <a:xfrm>
            <a:off x="438912" y="4189666"/>
            <a:ext cx="365760" cy="365760"/>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20" name="mllp_textfit_body"/>
          <p:cNvSpPr/>
          <p:nvPr/>
        </p:nvSpPr>
        <p:spPr>
          <a:xfrm>
            <a:off x="941832" y="3875913"/>
            <a:ext cx="7882128" cy="993267"/>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Read a bar chart of monthly costs and check your savings</a:t>
            </a:r>
            <a:endParaRPr lang="en-US" sz="18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5F5F5"/>
        </a:solidFill>
      </p:bgPr>
    </p:bg>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Turning On the Lights</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04088"/>
            <a:ext cx="8595360" cy="804672"/>
          </a:xfrm>
          <a:prstGeom prst="rect">
            <a:avLst/>
          </a:prstGeom>
          <a:solidFill>
            <a:srgbClr val="FFFFFF"/>
          </a:solidFill>
          <a:ln w="12700">
            <a:solidFill>
              <a:srgbClr val="F2F2F2"/>
            </a:solidFill>
            <a:prstDash val="solid"/>
          </a:ln>
        </p:spPr>
      </p:sp>
      <p:sp>
        <p:nvSpPr>
          <p:cNvPr id="6" name="Shape 4"/>
          <p:cNvSpPr/>
          <p:nvPr/>
        </p:nvSpPr>
        <p:spPr>
          <a:xfrm>
            <a:off x="420624" y="914400"/>
            <a:ext cx="384048" cy="384048"/>
          </a:xfrm>
          <a:prstGeom prst="ellipse">
            <a:avLst/>
          </a:prstGeom>
          <a:solidFill>
            <a:srgbClr val="145F58"/>
          </a:solidFill>
          <a:ln w="12700">
            <a:solidFill>
              <a:srgbClr val="145F58"/>
            </a:solidFill>
            <a:prstDash val="solid"/>
          </a:ln>
        </p:spPr>
      </p:sp>
      <p:sp>
        <p:nvSpPr>
          <p:cNvPr id="7" name="Text 5"/>
          <p:cNvSpPr/>
          <p:nvPr/>
        </p:nvSpPr>
        <p:spPr>
          <a:xfrm>
            <a:off x="420624" y="914400"/>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8" name="bounded_body"/>
          <p:cNvSpPr/>
          <p:nvPr/>
        </p:nvSpPr>
        <p:spPr>
          <a:xfrm>
            <a:off x="914400" y="704088"/>
            <a:ext cx="2560320" cy="804672"/>
          </a:xfrm>
          <a:prstGeom prst="rect">
            <a:avLst/>
          </a:prstGeom>
          <a:noFill/>
          <a:ln/>
        </p:spPr>
        <p:txBody>
          <a:bodyPr wrap="square" rtlCol="0" anchor="ctr"/>
          <a:lstStyle/>
          <a:p>
            <a:pPr indent="0" marL="0">
              <a:buNone/>
            </a:pPr>
            <a:r>
              <a:rPr lang="en-US" sz="1800" b="1" dirty="0">
                <a:solidFill>
                  <a:srgbClr val="1B2A4A"/>
                </a:solidFill>
                <a:latin typeface="Arial" pitchFamily="34" charset="0"/>
                <a:ea typeface="Arial" pitchFamily="34" charset="-122"/>
                <a:cs typeface="Arial" pitchFamily="34" charset="-120"/>
              </a:rPr>
              <a:t>Utilities keep a home running</a:t>
            </a:r>
            <a:endParaRPr lang="en-US" sz="1800" dirty="0"/>
          </a:p>
        </p:txBody>
      </p:sp>
      <p:sp>
        <p:nvSpPr>
          <p:cNvPr id="9" name="bounded_body"/>
          <p:cNvSpPr/>
          <p:nvPr/>
        </p:nvSpPr>
        <p:spPr>
          <a:xfrm>
            <a:off x="3566160" y="704088"/>
            <a:ext cx="5257800" cy="804672"/>
          </a:xfrm>
          <a:prstGeom prst="rect">
            <a:avLst/>
          </a:prstGeom>
          <a:noFill/>
          <a:ln/>
        </p:spPr>
        <p:txBody>
          <a:bodyPr wrap="square" rtlCol="0" anchor="ctr"/>
          <a:lstStyle/>
          <a:p>
            <a:pPr indent="0" marL="0">
              <a:buNone/>
            </a:pPr>
            <a:r>
              <a:rPr lang="en-US" sz="1750" dirty="0">
                <a:solidFill>
                  <a:srgbClr val="333333"/>
                </a:solidFill>
                <a:latin typeface="Arial" pitchFamily="34" charset="0"/>
                <a:ea typeface="Arial" pitchFamily="34" charset="-122"/>
                <a:cs typeface="Arial" pitchFamily="34" charset="-120"/>
              </a:rPr>
              <a:t>UTILITIES are the basic services a home needs to run: electricity, gas, water, internet, phone, and trash</a:t>
            </a:r>
            <a:endParaRPr lang="en-US" sz="1750" dirty="0"/>
          </a:p>
        </p:txBody>
      </p:sp>
      <p:sp>
        <p:nvSpPr>
          <p:cNvPr id="10" name="Shape 8"/>
          <p:cNvSpPr/>
          <p:nvPr/>
        </p:nvSpPr>
        <p:spPr>
          <a:xfrm>
            <a:off x="274320" y="1563624"/>
            <a:ext cx="8595360" cy="804672"/>
          </a:xfrm>
          <a:prstGeom prst="rect">
            <a:avLst/>
          </a:prstGeom>
          <a:solidFill>
            <a:srgbClr val="FFFFFF"/>
          </a:solidFill>
          <a:ln w="12700">
            <a:solidFill>
              <a:srgbClr val="F2F2F2"/>
            </a:solidFill>
            <a:prstDash val="solid"/>
          </a:ln>
        </p:spPr>
      </p:sp>
      <p:sp>
        <p:nvSpPr>
          <p:cNvPr id="11" name="Shape 9"/>
          <p:cNvSpPr/>
          <p:nvPr/>
        </p:nvSpPr>
        <p:spPr>
          <a:xfrm>
            <a:off x="420624" y="1773936"/>
            <a:ext cx="384048" cy="384048"/>
          </a:xfrm>
          <a:prstGeom prst="ellipse">
            <a:avLst/>
          </a:prstGeom>
          <a:solidFill>
            <a:srgbClr val="145F58"/>
          </a:solidFill>
          <a:ln w="12700">
            <a:solidFill>
              <a:srgbClr val="145F58"/>
            </a:solidFill>
            <a:prstDash val="solid"/>
          </a:ln>
        </p:spPr>
      </p:sp>
      <p:sp>
        <p:nvSpPr>
          <p:cNvPr id="12" name="Text 10"/>
          <p:cNvSpPr/>
          <p:nvPr/>
        </p:nvSpPr>
        <p:spPr>
          <a:xfrm>
            <a:off x="420624" y="1773936"/>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13" name="bounded_body"/>
          <p:cNvSpPr/>
          <p:nvPr/>
        </p:nvSpPr>
        <p:spPr>
          <a:xfrm>
            <a:off x="914400" y="1563624"/>
            <a:ext cx="2560320" cy="804672"/>
          </a:xfrm>
          <a:prstGeom prst="rect">
            <a:avLst/>
          </a:prstGeom>
          <a:noFill/>
          <a:ln/>
        </p:spPr>
        <p:txBody>
          <a:bodyPr wrap="square" rtlCol="0" anchor="ctr"/>
          <a:lstStyle/>
          <a:p>
            <a:pPr indent="0" marL="0">
              <a:buNone/>
            </a:pPr>
            <a:r>
              <a:rPr lang="en-US" sz="1800" b="1" dirty="0">
                <a:solidFill>
                  <a:srgbClr val="1B2A4A"/>
                </a:solidFill>
                <a:latin typeface="Arial" pitchFamily="34" charset="0"/>
                <a:ea typeface="Arial" pitchFamily="34" charset="-122"/>
                <a:cs typeface="Arial" pitchFamily="34" charset="-120"/>
              </a:rPr>
              <a:t>The lights are not free to turn on</a:t>
            </a:r>
            <a:endParaRPr lang="en-US" sz="1800" dirty="0"/>
          </a:p>
        </p:txBody>
      </p:sp>
      <p:sp>
        <p:nvSpPr>
          <p:cNvPr id="14" name="bounded_body"/>
          <p:cNvSpPr/>
          <p:nvPr/>
        </p:nvSpPr>
        <p:spPr>
          <a:xfrm>
            <a:off x="3566160" y="1563624"/>
            <a:ext cx="5257800" cy="804672"/>
          </a:xfrm>
          <a:prstGeom prst="rect">
            <a:avLst/>
          </a:prstGeom>
          <a:noFill/>
          <a:ln/>
        </p:spPr>
        <p:txBody>
          <a:bodyPr wrap="square" rtlCol="0" anchor="ctr"/>
          <a:lstStyle/>
          <a:p>
            <a:pPr indent="0" marL="0">
              <a:buNone/>
            </a:pPr>
            <a:r>
              <a:rPr lang="en-US" sz="1750" dirty="0">
                <a:solidFill>
                  <a:srgbClr val="333333"/>
                </a:solidFill>
                <a:latin typeface="Arial" pitchFamily="34" charset="0"/>
                <a:ea typeface="Arial" pitchFamily="34" charset="-122"/>
                <a:cs typeface="Arial" pitchFamily="34" charset="-120"/>
              </a:rPr>
              <a:t>Turning on utilities costs CASH up front - a deposit and a setup fee - before you get a single bill</a:t>
            </a:r>
            <a:endParaRPr lang="en-US" sz="1750" dirty="0"/>
          </a:p>
        </p:txBody>
      </p:sp>
      <p:sp>
        <p:nvSpPr>
          <p:cNvPr id="15" name="Shape 13"/>
          <p:cNvSpPr/>
          <p:nvPr/>
        </p:nvSpPr>
        <p:spPr>
          <a:xfrm>
            <a:off x="274320" y="2423160"/>
            <a:ext cx="8595360" cy="804672"/>
          </a:xfrm>
          <a:prstGeom prst="rect">
            <a:avLst/>
          </a:prstGeom>
          <a:solidFill>
            <a:srgbClr val="FFFFFF"/>
          </a:solidFill>
          <a:ln w="12700">
            <a:solidFill>
              <a:srgbClr val="F2F2F2"/>
            </a:solidFill>
            <a:prstDash val="solid"/>
          </a:ln>
        </p:spPr>
      </p:sp>
      <p:sp>
        <p:nvSpPr>
          <p:cNvPr id="16" name="Shape 14"/>
          <p:cNvSpPr/>
          <p:nvPr/>
        </p:nvSpPr>
        <p:spPr>
          <a:xfrm>
            <a:off x="420624" y="2633472"/>
            <a:ext cx="384048" cy="384048"/>
          </a:xfrm>
          <a:prstGeom prst="ellipse">
            <a:avLst/>
          </a:prstGeom>
          <a:solidFill>
            <a:srgbClr val="145F58"/>
          </a:solidFill>
          <a:ln w="12700">
            <a:solidFill>
              <a:srgbClr val="145F58"/>
            </a:solidFill>
            <a:prstDash val="solid"/>
          </a:ln>
        </p:spPr>
      </p:sp>
      <p:sp>
        <p:nvSpPr>
          <p:cNvPr id="17" name="Text 15"/>
          <p:cNvSpPr/>
          <p:nvPr/>
        </p:nvSpPr>
        <p:spPr>
          <a:xfrm>
            <a:off x="420624" y="2633472"/>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18" name="bounded_body"/>
          <p:cNvSpPr/>
          <p:nvPr/>
        </p:nvSpPr>
        <p:spPr>
          <a:xfrm>
            <a:off x="914400" y="2423160"/>
            <a:ext cx="2560320" cy="804672"/>
          </a:xfrm>
          <a:prstGeom prst="rect">
            <a:avLst/>
          </a:prstGeom>
          <a:noFill/>
          <a:ln/>
        </p:spPr>
        <p:txBody>
          <a:bodyPr wrap="square" rtlCol="0" anchor="ctr"/>
          <a:lstStyle/>
          <a:p>
            <a:pPr indent="0" marL="0">
              <a:buNone/>
            </a:pPr>
            <a:r>
              <a:rPr lang="en-US" sz="1800" b="1" dirty="0">
                <a:solidFill>
                  <a:srgbClr val="1B2A4A"/>
                </a:solidFill>
                <a:latin typeface="Arial" pitchFamily="34" charset="0"/>
                <a:ea typeface="Arial" pitchFamily="34" charset="-122"/>
                <a:cs typeface="Arial" pitchFamily="34" charset="-120"/>
              </a:rPr>
              <a:t>Then a bill every month</a:t>
            </a:r>
            <a:endParaRPr lang="en-US" sz="1800" dirty="0"/>
          </a:p>
        </p:txBody>
      </p:sp>
      <p:sp>
        <p:nvSpPr>
          <p:cNvPr id="19" name="bounded_body"/>
          <p:cNvSpPr/>
          <p:nvPr/>
        </p:nvSpPr>
        <p:spPr>
          <a:xfrm>
            <a:off x="3566160" y="2423160"/>
            <a:ext cx="5257800" cy="804672"/>
          </a:xfrm>
          <a:prstGeom prst="rect">
            <a:avLst/>
          </a:prstGeom>
          <a:noFill/>
          <a:ln/>
        </p:spPr>
        <p:txBody>
          <a:bodyPr wrap="square" rtlCol="0" anchor="ctr"/>
          <a:lstStyle/>
          <a:p>
            <a:pPr indent="0" marL="0">
              <a:buNone/>
            </a:pPr>
            <a:r>
              <a:rPr lang="en-US" sz="1750" dirty="0">
                <a:solidFill>
                  <a:srgbClr val="333333"/>
                </a:solidFill>
                <a:latin typeface="Arial" pitchFamily="34" charset="0"/>
                <a:ea typeface="Arial" pitchFamily="34" charset="-122"/>
                <a:cs typeface="Arial" pitchFamily="34" charset="-120"/>
              </a:rPr>
              <a:t>After setup, each utility sends a monthly BILL you have to budget for on top of your rent</a:t>
            </a:r>
            <a:endParaRPr lang="en-US" sz="1750" dirty="0"/>
          </a:p>
        </p:txBody>
      </p:sp>
      <p:sp>
        <p:nvSpPr>
          <p:cNvPr id="20" name="Shape 18"/>
          <p:cNvSpPr/>
          <p:nvPr/>
        </p:nvSpPr>
        <p:spPr>
          <a:xfrm>
            <a:off x="274320" y="3282696"/>
            <a:ext cx="8595360" cy="804672"/>
          </a:xfrm>
          <a:prstGeom prst="rect">
            <a:avLst/>
          </a:prstGeom>
          <a:solidFill>
            <a:srgbClr val="FFFFFF"/>
          </a:solidFill>
          <a:ln w="12700">
            <a:solidFill>
              <a:srgbClr val="F2F2F2"/>
            </a:solidFill>
            <a:prstDash val="solid"/>
          </a:ln>
        </p:spPr>
      </p:sp>
      <p:sp>
        <p:nvSpPr>
          <p:cNvPr id="21" name="Shape 19"/>
          <p:cNvSpPr/>
          <p:nvPr/>
        </p:nvSpPr>
        <p:spPr>
          <a:xfrm>
            <a:off x="420624" y="3493008"/>
            <a:ext cx="384048" cy="384048"/>
          </a:xfrm>
          <a:prstGeom prst="ellipse">
            <a:avLst/>
          </a:prstGeom>
          <a:solidFill>
            <a:srgbClr val="145F58"/>
          </a:solidFill>
          <a:ln w="12700">
            <a:solidFill>
              <a:srgbClr val="145F58"/>
            </a:solidFill>
            <a:prstDash val="solid"/>
          </a:ln>
        </p:spPr>
      </p:sp>
      <p:sp>
        <p:nvSpPr>
          <p:cNvPr id="22" name="Text 20"/>
          <p:cNvSpPr/>
          <p:nvPr/>
        </p:nvSpPr>
        <p:spPr>
          <a:xfrm>
            <a:off x="420624" y="3493008"/>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23" name="bounded_body"/>
          <p:cNvSpPr/>
          <p:nvPr/>
        </p:nvSpPr>
        <p:spPr>
          <a:xfrm>
            <a:off x="914400" y="3282696"/>
            <a:ext cx="2560320" cy="804672"/>
          </a:xfrm>
          <a:prstGeom prst="rect">
            <a:avLst/>
          </a:prstGeom>
          <a:noFill/>
          <a:ln/>
        </p:spPr>
        <p:txBody>
          <a:bodyPr wrap="square" rtlCol="0" anchor="ctr"/>
          <a:lstStyle/>
          <a:p>
            <a:pPr indent="0" marL="0">
              <a:buNone/>
            </a:pPr>
            <a:r>
              <a:rPr lang="en-US" sz="1800" b="1" dirty="0">
                <a:solidFill>
                  <a:srgbClr val="1B2A4A"/>
                </a:solidFill>
                <a:latin typeface="Arial" pitchFamily="34" charset="0"/>
                <a:ea typeface="Arial" pitchFamily="34" charset="-122"/>
                <a:cs typeface="Arial" pitchFamily="34" charset="-120"/>
              </a:rPr>
              <a:t>Meet Priya</a:t>
            </a:r>
            <a:endParaRPr lang="en-US" sz="1800" dirty="0"/>
          </a:p>
        </p:txBody>
      </p:sp>
      <p:sp>
        <p:nvSpPr>
          <p:cNvPr id="24" name="bounded_body"/>
          <p:cNvSpPr/>
          <p:nvPr/>
        </p:nvSpPr>
        <p:spPr>
          <a:xfrm>
            <a:off x="3566160" y="3282696"/>
            <a:ext cx="5257800" cy="804672"/>
          </a:xfrm>
          <a:prstGeom prst="rect">
            <a:avLst/>
          </a:prstGeom>
          <a:noFill/>
          <a:ln/>
        </p:spPr>
        <p:txBody>
          <a:bodyPr wrap="square" rtlCol="0" anchor="ctr"/>
          <a:lstStyle/>
          <a:p>
            <a:pPr indent="0" marL="0">
              <a:buNone/>
            </a:pPr>
            <a:r>
              <a:rPr lang="en-US" sz="1750" dirty="0">
                <a:solidFill>
                  <a:srgbClr val="333333"/>
                </a:solidFill>
                <a:latin typeface="Arial" pitchFamily="34" charset="0"/>
                <a:ea typeface="Arial" pitchFamily="34" charset="-122"/>
                <a:cs typeface="Arial" pitchFamily="34" charset="-120"/>
              </a:rPr>
              <a:t>Priya Nair is moving into her first APARTMENT; her setup coach Devon Marsh helps her plan the cash she needs</a:t>
            </a:r>
            <a:endParaRPr lang="en-US" sz="1750" dirty="0"/>
          </a:p>
        </p:txBody>
      </p:sp>
      <p:sp>
        <p:nvSpPr>
          <p:cNvPr id="25" name="Shape 23"/>
          <p:cNvSpPr/>
          <p:nvPr/>
        </p:nvSpPr>
        <p:spPr>
          <a:xfrm>
            <a:off x="274320" y="4142232"/>
            <a:ext cx="8595360" cy="512064"/>
          </a:xfrm>
          <a:prstGeom prst="rect">
            <a:avLst/>
          </a:prstGeom>
          <a:solidFill>
            <a:srgbClr val="FFF8F6"/>
          </a:solidFill>
          <a:ln w="12700">
            <a:solidFill>
              <a:srgbClr val="E8735A"/>
            </a:solidFill>
            <a:prstDash val="solid"/>
          </a:ln>
        </p:spPr>
      </p:sp>
      <p:sp>
        <p:nvSpPr>
          <p:cNvPr id="26" name="Shape 24"/>
          <p:cNvSpPr/>
          <p:nvPr/>
        </p:nvSpPr>
        <p:spPr>
          <a:xfrm>
            <a:off x="274320" y="4142232"/>
            <a:ext cx="64008" cy="512064"/>
          </a:xfrm>
          <a:prstGeom prst="rect">
            <a:avLst/>
          </a:prstGeom>
          <a:solidFill>
            <a:srgbClr val="E8735A"/>
          </a:solidFill>
          <a:ln w="12700">
            <a:solidFill>
              <a:srgbClr val="E8735A"/>
            </a:solidFill>
            <a:prstDash val="solid"/>
          </a:ln>
        </p:spPr>
      </p:sp>
      <p:sp>
        <p:nvSpPr>
          <p:cNvPr id="27" name="bounded_callout"/>
          <p:cNvSpPr/>
          <p:nvPr/>
        </p:nvSpPr>
        <p:spPr>
          <a:xfrm>
            <a:off x="457200" y="4187952"/>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Key Concept: UTILITIES are the basic services a home needs; turning them on takes cash up front, then a bill every month.</a:t>
            </a:r>
            <a:endParaRPr lang="en-US" sz="14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Electric, Gas, and Water</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04088"/>
            <a:ext cx="8595360" cy="713232"/>
          </a:xfrm>
          <a:prstGeom prst="rect">
            <a:avLst/>
          </a:prstGeom>
          <a:solidFill>
            <a:srgbClr val="F5F5F5"/>
          </a:solidFill>
          <a:ln w="12700">
            <a:solidFill>
              <a:srgbClr val="F2F2F2"/>
            </a:solidFill>
            <a:prstDash val="solid"/>
          </a:ln>
        </p:spPr>
      </p:sp>
      <p:sp>
        <p:nvSpPr>
          <p:cNvPr id="6" name="Shape 4"/>
          <p:cNvSpPr/>
          <p:nvPr/>
        </p:nvSpPr>
        <p:spPr>
          <a:xfrm>
            <a:off x="274320" y="704088"/>
            <a:ext cx="73152" cy="713232"/>
          </a:xfrm>
          <a:prstGeom prst="rect">
            <a:avLst/>
          </a:prstGeom>
          <a:solidFill>
            <a:srgbClr val="2A9D8F"/>
          </a:solidFill>
          <a:ln w="12700">
            <a:solidFill>
              <a:srgbClr val="2A9D8F"/>
            </a:solidFill>
            <a:prstDash val="solid"/>
          </a:ln>
        </p:spPr>
      </p:sp>
      <p:sp>
        <p:nvSpPr>
          <p:cNvPr id="7" name="bounded_body"/>
          <p:cNvSpPr/>
          <p:nvPr/>
        </p:nvSpPr>
        <p:spPr>
          <a:xfrm>
            <a:off x="457200" y="704088"/>
            <a:ext cx="2377440" cy="713232"/>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Electricity</a:t>
            </a:r>
            <a:endParaRPr lang="en-US" sz="1800" dirty="0"/>
          </a:p>
        </p:txBody>
      </p:sp>
      <p:sp>
        <p:nvSpPr>
          <p:cNvPr id="8" name="bounded_body"/>
          <p:cNvSpPr/>
          <p:nvPr/>
        </p:nvSpPr>
        <p:spPr>
          <a:xfrm>
            <a:off x="2926080" y="704088"/>
            <a:ext cx="5897880" cy="71323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ELECTRICITY powers your lights and outlets - usually one of the biggest monthly bills</a:t>
            </a:r>
            <a:endParaRPr lang="en-US" sz="1800" dirty="0"/>
          </a:p>
        </p:txBody>
      </p:sp>
      <p:sp>
        <p:nvSpPr>
          <p:cNvPr id="9" name="Shape 7"/>
          <p:cNvSpPr/>
          <p:nvPr/>
        </p:nvSpPr>
        <p:spPr>
          <a:xfrm>
            <a:off x="274320" y="1481328"/>
            <a:ext cx="8595360" cy="713232"/>
          </a:xfrm>
          <a:prstGeom prst="rect">
            <a:avLst/>
          </a:prstGeom>
          <a:solidFill>
            <a:srgbClr val="F5F5F5"/>
          </a:solidFill>
          <a:ln w="12700">
            <a:solidFill>
              <a:srgbClr val="F2F2F2"/>
            </a:solidFill>
            <a:prstDash val="solid"/>
          </a:ln>
        </p:spPr>
      </p:sp>
      <p:sp>
        <p:nvSpPr>
          <p:cNvPr id="10" name="Shape 8"/>
          <p:cNvSpPr/>
          <p:nvPr/>
        </p:nvSpPr>
        <p:spPr>
          <a:xfrm>
            <a:off x="274320" y="1481328"/>
            <a:ext cx="73152" cy="713232"/>
          </a:xfrm>
          <a:prstGeom prst="rect">
            <a:avLst/>
          </a:prstGeom>
          <a:solidFill>
            <a:srgbClr val="2A9D8F"/>
          </a:solidFill>
          <a:ln w="12700">
            <a:solidFill>
              <a:srgbClr val="2A9D8F"/>
            </a:solidFill>
            <a:prstDash val="solid"/>
          </a:ln>
        </p:spPr>
      </p:sp>
      <p:sp>
        <p:nvSpPr>
          <p:cNvPr id="11" name="bounded_body"/>
          <p:cNvSpPr/>
          <p:nvPr/>
        </p:nvSpPr>
        <p:spPr>
          <a:xfrm>
            <a:off x="457200" y="1481328"/>
            <a:ext cx="2377440" cy="713232"/>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Gas</a:t>
            </a:r>
            <a:endParaRPr lang="en-US" sz="1800" dirty="0"/>
          </a:p>
        </p:txBody>
      </p:sp>
      <p:sp>
        <p:nvSpPr>
          <p:cNvPr id="12" name="bounded_body"/>
          <p:cNvSpPr/>
          <p:nvPr/>
        </p:nvSpPr>
        <p:spPr>
          <a:xfrm>
            <a:off x="2926080" y="1481328"/>
            <a:ext cx="5897880" cy="71323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GAS often heats your home and water and runs the stove; many homes have both gas and electric</a:t>
            </a:r>
            <a:endParaRPr lang="en-US" sz="1800" dirty="0"/>
          </a:p>
        </p:txBody>
      </p:sp>
      <p:sp>
        <p:nvSpPr>
          <p:cNvPr id="13" name="Shape 11"/>
          <p:cNvSpPr/>
          <p:nvPr/>
        </p:nvSpPr>
        <p:spPr>
          <a:xfrm>
            <a:off x="274320" y="2258568"/>
            <a:ext cx="8595360" cy="713232"/>
          </a:xfrm>
          <a:prstGeom prst="rect">
            <a:avLst/>
          </a:prstGeom>
          <a:solidFill>
            <a:srgbClr val="F5F5F5"/>
          </a:solidFill>
          <a:ln w="12700">
            <a:solidFill>
              <a:srgbClr val="F2F2F2"/>
            </a:solidFill>
            <a:prstDash val="solid"/>
          </a:ln>
        </p:spPr>
      </p:sp>
      <p:sp>
        <p:nvSpPr>
          <p:cNvPr id="14" name="Shape 12"/>
          <p:cNvSpPr/>
          <p:nvPr/>
        </p:nvSpPr>
        <p:spPr>
          <a:xfrm>
            <a:off x="274320" y="2258568"/>
            <a:ext cx="73152" cy="713232"/>
          </a:xfrm>
          <a:prstGeom prst="rect">
            <a:avLst/>
          </a:prstGeom>
          <a:solidFill>
            <a:srgbClr val="2A9D8F"/>
          </a:solidFill>
          <a:ln w="12700">
            <a:solidFill>
              <a:srgbClr val="2A9D8F"/>
            </a:solidFill>
            <a:prstDash val="solid"/>
          </a:ln>
        </p:spPr>
      </p:sp>
      <p:sp>
        <p:nvSpPr>
          <p:cNvPr id="15" name="bounded_body"/>
          <p:cNvSpPr/>
          <p:nvPr/>
        </p:nvSpPr>
        <p:spPr>
          <a:xfrm>
            <a:off x="457200" y="2258568"/>
            <a:ext cx="2377440" cy="713232"/>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Water and sewer</a:t>
            </a:r>
            <a:endParaRPr lang="en-US" sz="1800" dirty="0"/>
          </a:p>
        </p:txBody>
      </p:sp>
      <p:sp>
        <p:nvSpPr>
          <p:cNvPr id="16" name="bounded_body"/>
          <p:cNvSpPr/>
          <p:nvPr/>
        </p:nvSpPr>
        <p:spPr>
          <a:xfrm>
            <a:off x="2926080" y="2258568"/>
            <a:ext cx="5897880" cy="71323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WATER/SEWER covers the water you use and the wastewater carried away</a:t>
            </a:r>
            <a:endParaRPr lang="en-US" sz="1800" dirty="0"/>
          </a:p>
        </p:txBody>
      </p:sp>
      <p:sp>
        <p:nvSpPr>
          <p:cNvPr id="17" name="Shape 15"/>
          <p:cNvSpPr/>
          <p:nvPr/>
        </p:nvSpPr>
        <p:spPr>
          <a:xfrm>
            <a:off x="274320" y="3035808"/>
            <a:ext cx="8595360" cy="713232"/>
          </a:xfrm>
          <a:prstGeom prst="rect">
            <a:avLst/>
          </a:prstGeom>
          <a:solidFill>
            <a:srgbClr val="F5F5F5"/>
          </a:solidFill>
          <a:ln w="12700">
            <a:solidFill>
              <a:srgbClr val="F2F2F2"/>
            </a:solidFill>
            <a:prstDash val="solid"/>
          </a:ln>
        </p:spPr>
      </p:sp>
      <p:sp>
        <p:nvSpPr>
          <p:cNvPr id="18" name="Shape 16"/>
          <p:cNvSpPr/>
          <p:nvPr/>
        </p:nvSpPr>
        <p:spPr>
          <a:xfrm>
            <a:off x="274320" y="3035808"/>
            <a:ext cx="73152" cy="713232"/>
          </a:xfrm>
          <a:prstGeom prst="rect">
            <a:avLst/>
          </a:prstGeom>
          <a:solidFill>
            <a:srgbClr val="2A9D8F"/>
          </a:solidFill>
          <a:ln w="12700">
            <a:solidFill>
              <a:srgbClr val="2A9D8F"/>
            </a:solidFill>
            <a:prstDash val="solid"/>
          </a:ln>
        </p:spPr>
      </p:sp>
      <p:sp>
        <p:nvSpPr>
          <p:cNvPr id="19" name="bounded_body"/>
          <p:cNvSpPr/>
          <p:nvPr/>
        </p:nvSpPr>
        <p:spPr>
          <a:xfrm>
            <a:off x="457200" y="3035808"/>
            <a:ext cx="2377440" cy="713232"/>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The provider</a:t>
            </a:r>
            <a:endParaRPr lang="en-US" sz="1800" dirty="0"/>
          </a:p>
        </p:txBody>
      </p:sp>
      <p:sp>
        <p:nvSpPr>
          <p:cNvPr id="20" name="bounded_body"/>
          <p:cNvSpPr/>
          <p:nvPr/>
        </p:nvSpPr>
        <p:spPr>
          <a:xfrm>
            <a:off x="2926080" y="3035808"/>
            <a:ext cx="5897880" cy="71323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A PROVIDER is the company you buy a utility service from - you set up an account with each one</a:t>
            </a:r>
            <a:endParaRPr lang="en-US" sz="1800" dirty="0"/>
          </a:p>
        </p:txBody>
      </p:sp>
      <p:sp>
        <p:nvSpPr>
          <p:cNvPr id="21" name="Shape 19"/>
          <p:cNvSpPr/>
          <p:nvPr/>
        </p:nvSpPr>
        <p:spPr>
          <a:xfrm>
            <a:off x="274320" y="3803904"/>
            <a:ext cx="8595360" cy="512064"/>
          </a:xfrm>
          <a:prstGeom prst="rect">
            <a:avLst/>
          </a:prstGeom>
          <a:solidFill>
            <a:srgbClr val="FFEBEE"/>
          </a:solidFill>
          <a:ln w="12700">
            <a:solidFill>
              <a:srgbClr val="C0392B"/>
            </a:solidFill>
            <a:prstDash val="solid"/>
          </a:ln>
        </p:spPr>
      </p:sp>
      <p:sp>
        <p:nvSpPr>
          <p:cNvPr id="22" name="Shape 20"/>
          <p:cNvSpPr/>
          <p:nvPr/>
        </p:nvSpPr>
        <p:spPr>
          <a:xfrm>
            <a:off x="274320" y="3803904"/>
            <a:ext cx="64008" cy="512064"/>
          </a:xfrm>
          <a:prstGeom prst="rect">
            <a:avLst/>
          </a:prstGeom>
          <a:solidFill>
            <a:srgbClr val="C0392B"/>
          </a:solidFill>
          <a:ln w="12700">
            <a:solidFill>
              <a:srgbClr val="C0392B"/>
            </a:solidFill>
            <a:prstDash val="solid"/>
          </a:ln>
        </p:spPr>
      </p:sp>
      <p:sp>
        <p:nvSpPr>
          <p:cNvPr id="23" name="bounded_callout"/>
          <p:cNvSpPr/>
          <p:nvPr/>
        </p:nvSpPr>
        <p:spPr>
          <a:xfrm>
            <a:off x="457200" y="3849624"/>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Key Concept: The core home utilities are electricity, gas, and water/sewer; a PROVIDER is the company you buy each one from.</a:t>
            </a:r>
            <a:endParaRPr lang="en-US" sz="14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5F5F5"/>
        </a:solidFill>
      </p:bgPr>
    </p:bg>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Internet and Phone</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04088"/>
            <a:ext cx="8595360" cy="804672"/>
          </a:xfrm>
          <a:prstGeom prst="rect">
            <a:avLst/>
          </a:prstGeom>
          <a:solidFill>
            <a:srgbClr val="FFFFFF"/>
          </a:solidFill>
          <a:ln w="12700">
            <a:solidFill>
              <a:srgbClr val="F2F2F2"/>
            </a:solidFill>
            <a:prstDash val="solid"/>
          </a:ln>
        </p:spPr>
      </p:sp>
      <p:sp>
        <p:nvSpPr>
          <p:cNvPr id="6" name="Shape 4"/>
          <p:cNvSpPr/>
          <p:nvPr/>
        </p:nvSpPr>
        <p:spPr>
          <a:xfrm>
            <a:off x="420624" y="914400"/>
            <a:ext cx="384048" cy="384048"/>
          </a:xfrm>
          <a:prstGeom prst="ellipse">
            <a:avLst/>
          </a:prstGeom>
          <a:solidFill>
            <a:srgbClr val="145F58"/>
          </a:solidFill>
          <a:ln w="12700">
            <a:solidFill>
              <a:srgbClr val="145F58"/>
            </a:solidFill>
            <a:prstDash val="solid"/>
          </a:ln>
        </p:spPr>
      </p:sp>
      <p:sp>
        <p:nvSpPr>
          <p:cNvPr id="7" name="Text 5"/>
          <p:cNvSpPr/>
          <p:nvPr/>
        </p:nvSpPr>
        <p:spPr>
          <a:xfrm>
            <a:off x="420624" y="914400"/>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8" name="bounded_body"/>
          <p:cNvSpPr/>
          <p:nvPr/>
        </p:nvSpPr>
        <p:spPr>
          <a:xfrm>
            <a:off x="914400" y="704088"/>
            <a:ext cx="2560320" cy="804672"/>
          </a:xfrm>
          <a:prstGeom prst="rect">
            <a:avLst/>
          </a:prstGeom>
          <a:noFill/>
          <a:ln/>
        </p:spPr>
        <p:txBody>
          <a:bodyPr wrap="square" rtlCol="0" anchor="ctr"/>
          <a:lstStyle/>
          <a:p>
            <a:pPr indent="0" marL="0">
              <a:buNone/>
            </a:pPr>
            <a:r>
              <a:rPr lang="en-US" sz="1800" b="1" dirty="0">
                <a:solidFill>
                  <a:srgbClr val="1B2A4A"/>
                </a:solidFill>
                <a:latin typeface="Arial" pitchFamily="34" charset="0"/>
                <a:ea typeface="Arial" pitchFamily="34" charset="-122"/>
                <a:cs typeface="Arial" pitchFamily="34" charset="-120"/>
              </a:rPr>
              <a:t>Internet connects your home</a:t>
            </a:r>
            <a:endParaRPr lang="en-US" sz="1800" dirty="0"/>
          </a:p>
        </p:txBody>
      </p:sp>
      <p:sp>
        <p:nvSpPr>
          <p:cNvPr id="9" name="bounded_body"/>
          <p:cNvSpPr/>
          <p:nvPr/>
        </p:nvSpPr>
        <p:spPr>
          <a:xfrm>
            <a:off x="3566160" y="704088"/>
            <a:ext cx="5257800" cy="804672"/>
          </a:xfrm>
          <a:prstGeom prst="rect">
            <a:avLst/>
          </a:prstGeom>
          <a:noFill/>
          <a:ln/>
        </p:spPr>
        <p:txBody>
          <a:bodyPr wrap="square" rtlCol="0" anchor="ctr"/>
          <a:lstStyle/>
          <a:p>
            <a:pPr indent="0" marL="0">
              <a:buNone/>
            </a:pPr>
            <a:r>
              <a:rPr lang="en-US" sz="1750" dirty="0">
                <a:solidFill>
                  <a:srgbClr val="333333"/>
                </a:solidFill>
                <a:latin typeface="Arial" pitchFamily="34" charset="0"/>
                <a:ea typeface="Arial" pitchFamily="34" charset="-122"/>
                <a:cs typeface="Arial" pitchFamily="34" charset="-120"/>
              </a:rPr>
              <a:t>INTERNET service connects your home to the web; it usually has a one-time SETUP FEE to install</a:t>
            </a:r>
            <a:endParaRPr lang="en-US" sz="1750" dirty="0"/>
          </a:p>
        </p:txBody>
      </p:sp>
      <p:sp>
        <p:nvSpPr>
          <p:cNvPr id="10" name="Shape 8"/>
          <p:cNvSpPr/>
          <p:nvPr/>
        </p:nvSpPr>
        <p:spPr>
          <a:xfrm>
            <a:off x="274320" y="1563624"/>
            <a:ext cx="8595360" cy="804672"/>
          </a:xfrm>
          <a:prstGeom prst="rect">
            <a:avLst/>
          </a:prstGeom>
          <a:solidFill>
            <a:srgbClr val="FFFFFF"/>
          </a:solidFill>
          <a:ln w="12700">
            <a:solidFill>
              <a:srgbClr val="F2F2F2"/>
            </a:solidFill>
            <a:prstDash val="solid"/>
          </a:ln>
        </p:spPr>
      </p:sp>
      <p:sp>
        <p:nvSpPr>
          <p:cNvPr id="11" name="Shape 9"/>
          <p:cNvSpPr/>
          <p:nvPr/>
        </p:nvSpPr>
        <p:spPr>
          <a:xfrm>
            <a:off x="420624" y="1773936"/>
            <a:ext cx="384048" cy="384048"/>
          </a:xfrm>
          <a:prstGeom prst="ellipse">
            <a:avLst/>
          </a:prstGeom>
          <a:solidFill>
            <a:srgbClr val="145F58"/>
          </a:solidFill>
          <a:ln w="12700">
            <a:solidFill>
              <a:srgbClr val="145F58"/>
            </a:solidFill>
            <a:prstDash val="solid"/>
          </a:ln>
        </p:spPr>
      </p:sp>
      <p:sp>
        <p:nvSpPr>
          <p:cNvPr id="12" name="Text 10"/>
          <p:cNvSpPr/>
          <p:nvPr/>
        </p:nvSpPr>
        <p:spPr>
          <a:xfrm>
            <a:off x="420624" y="1773936"/>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13" name="bounded_body"/>
          <p:cNvSpPr/>
          <p:nvPr/>
        </p:nvSpPr>
        <p:spPr>
          <a:xfrm>
            <a:off x="914400" y="1563624"/>
            <a:ext cx="2560320" cy="804672"/>
          </a:xfrm>
          <a:prstGeom prst="rect">
            <a:avLst/>
          </a:prstGeom>
          <a:noFill/>
          <a:ln/>
        </p:spPr>
        <p:txBody>
          <a:bodyPr wrap="square" rtlCol="0" anchor="ctr"/>
          <a:lstStyle/>
          <a:p>
            <a:pPr indent="0" marL="0">
              <a:buNone/>
            </a:pPr>
            <a:r>
              <a:rPr lang="en-US" sz="1800" b="1" dirty="0">
                <a:solidFill>
                  <a:srgbClr val="1B2A4A"/>
                </a:solidFill>
                <a:latin typeface="Arial" pitchFamily="34" charset="0"/>
                <a:ea typeface="Arial" pitchFamily="34" charset="-122"/>
                <a:cs typeface="Arial" pitchFamily="34" charset="-120"/>
              </a:rPr>
              <a:t>Phone or cell</a:t>
            </a:r>
            <a:endParaRPr lang="en-US" sz="1800" dirty="0"/>
          </a:p>
        </p:txBody>
      </p:sp>
      <p:sp>
        <p:nvSpPr>
          <p:cNvPr id="14" name="bounded_body"/>
          <p:cNvSpPr/>
          <p:nvPr/>
        </p:nvSpPr>
        <p:spPr>
          <a:xfrm>
            <a:off x="3566160" y="1563624"/>
            <a:ext cx="5257800" cy="80467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PHONE/CELL service keeps you reachable; most people pay a monthly cell plan</a:t>
            </a:r>
            <a:endParaRPr lang="en-US" sz="1800" dirty="0"/>
          </a:p>
        </p:txBody>
      </p:sp>
      <p:sp>
        <p:nvSpPr>
          <p:cNvPr id="15" name="Shape 13"/>
          <p:cNvSpPr/>
          <p:nvPr/>
        </p:nvSpPr>
        <p:spPr>
          <a:xfrm>
            <a:off x="274320" y="2423160"/>
            <a:ext cx="8595360" cy="804672"/>
          </a:xfrm>
          <a:prstGeom prst="rect">
            <a:avLst/>
          </a:prstGeom>
          <a:solidFill>
            <a:srgbClr val="FFFFFF"/>
          </a:solidFill>
          <a:ln w="12700">
            <a:solidFill>
              <a:srgbClr val="F2F2F2"/>
            </a:solidFill>
            <a:prstDash val="solid"/>
          </a:ln>
        </p:spPr>
      </p:sp>
      <p:sp>
        <p:nvSpPr>
          <p:cNvPr id="16" name="Shape 14"/>
          <p:cNvSpPr/>
          <p:nvPr/>
        </p:nvSpPr>
        <p:spPr>
          <a:xfrm>
            <a:off x="420624" y="2633472"/>
            <a:ext cx="384048" cy="384048"/>
          </a:xfrm>
          <a:prstGeom prst="ellipse">
            <a:avLst/>
          </a:prstGeom>
          <a:solidFill>
            <a:srgbClr val="145F58"/>
          </a:solidFill>
          <a:ln w="12700">
            <a:solidFill>
              <a:srgbClr val="145F58"/>
            </a:solidFill>
            <a:prstDash val="solid"/>
          </a:ln>
        </p:spPr>
      </p:sp>
      <p:sp>
        <p:nvSpPr>
          <p:cNvPr id="17" name="Text 15"/>
          <p:cNvSpPr/>
          <p:nvPr/>
        </p:nvSpPr>
        <p:spPr>
          <a:xfrm>
            <a:off x="420624" y="2633472"/>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18" name="bounded_body"/>
          <p:cNvSpPr/>
          <p:nvPr/>
        </p:nvSpPr>
        <p:spPr>
          <a:xfrm>
            <a:off x="914400" y="2423160"/>
            <a:ext cx="2560320" cy="804672"/>
          </a:xfrm>
          <a:prstGeom prst="rect">
            <a:avLst/>
          </a:prstGeom>
          <a:noFill/>
          <a:ln/>
        </p:spPr>
        <p:txBody>
          <a:bodyPr wrap="square" rtlCol="0" anchor="ctr"/>
          <a:lstStyle/>
          <a:p>
            <a:pPr indent="0" marL="0">
              <a:buNone/>
            </a:pPr>
            <a:r>
              <a:rPr lang="en-US" sz="1800" b="1" dirty="0">
                <a:solidFill>
                  <a:srgbClr val="1B2A4A"/>
                </a:solidFill>
                <a:latin typeface="Arial" pitchFamily="34" charset="0"/>
                <a:ea typeface="Arial" pitchFamily="34" charset="-122"/>
                <a:cs typeface="Arial" pitchFamily="34" charset="-120"/>
              </a:rPr>
              <a:t>Mostly fixed bills</a:t>
            </a:r>
            <a:endParaRPr lang="en-US" sz="1800" dirty="0"/>
          </a:p>
        </p:txBody>
      </p:sp>
      <p:sp>
        <p:nvSpPr>
          <p:cNvPr id="19" name="bounded_body"/>
          <p:cNvSpPr/>
          <p:nvPr/>
        </p:nvSpPr>
        <p:spPr>
          <a:xfrm>
            <a:off x="3566160" y="2423160"/>
            <a:ext cx="5257800" cy="80467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Internet and phone are usually FIXED COSTS - the bill stays about the same each month</a:t>
            </a:r>
            <a:endParaRPr lang="en-US" sz="1800" dirty="0"/>
          </a:p>
        </p:txBody>
      </p:sp>
      <p:sp>
        <p:nvSpPr>
          <p:cNvPr id="20" name="Shape 18"/>
          <p:cNvSpPr/>
          <p:nvPr/>
        </p:nvSpPr>
        <p:spPr>
          <a:xfrm>
            <a:off x="274320" y="3282696"/>
            <a:ext cx="8595360" cy="804672"/>
          </a:xfrm>
          <a:prstGeom prst="rect">
            <a:avLst/>
          </a:prstGeom>
          <a:solidFill>
            <a:srgbClr val="FFFFFF"/>
          </a:solidFill>
          <a:ln w="12700">
            <a:solidFill>
              <a:srgbClr val="F2F2F2"/>
            </a:solidFill>
            <a:prstDash val="solid"/>
          </a:ln>
        </p:spPr>
      </p:sp>
      <p:sp>
        <p:nvSpPr>
          <p:cNvPr id="21" name="Shape 19"/>
          <p:cNvSpPr/>
          <p:nvPr/>
        </p:nvSpPr>
        <p:spPr>
          <a:xfrm>
            <a:off x="420624" y="3493008"/>
            <a:ext cx="384048" cy="384048"/>
          </a:xfrm>
          <a:prstGeom prst="ellipse">
            <a:avLst/>
          </a:prstGeom>
          <a:solidFill>
            <a:srgbClr val="145F58"/>
          </a:solidFill>
          <a:ln w="12700">
            <a:solidFill>
              <a:srgbClr val="145F58"/>
            </a:solidFill>
            <a:prstDash val="solid"/>
          </a:ln>
        </p:spPr>
      </p:sp>
      <p:sp>
        <p:nvSpPr>
          <p:cNvPr id="22" name="Text 20"/>
          <p:cNvSpPr/>
          <p:nvPr/>
        </p:nvSpPr>
        <p:spPr>
          <a:xfrm>
            <a:off x="420624" y="3493008"/>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23" name="bounded_body"/>
          <p:cNvSpPr/>
          <p:nvPr/>
        </p:nvSpPr>
        <p:spPr>
          <a:xfrm>
            <a:off x="914400" y="3282696"/>
            <a:ext cx="2560320" cy="804672"/>
          </a:xfrm>
          <a:prstGeom prst="rect">
            <a:avLst/>
          </a:prstGeom>
          <a:noFill/>
          <a:ln/>
        </p:spPr>
        <p:txBody>
          <a:bodyPr wrap="square" rtlCol="0" anchor="ctr"/>
          <a:lstStyle/>
          <a:p>
            <a:pPr indent="0" marL="0">
              <a:buNone/>
            </a:pPr>
            <a:r>
              <a:rPr lang="en-US" sz="1800" b="1" dirty="0">
                <a:solidFill>
                  <a:srgbClr val="1B2A4A"/>
                </a:solidFill>
                <a:latin typeface="Arial" pitchFamily="34" charset="0"/>
                <a:ea typeface="Arial" pitchFamily="34" charset="-122"/>
                <a:cs typeface="Arial" pitchFamily="34" charset="-120"/>
              </a:rPr>
              <a:t>Bundling can save</a:t>
            </a:r>
            <a:endParaRPr lang="en-US" sz="1800" dirty="0"/>
          </a:p>
        </p:txBody>
      </p:sp>
      <p:sp>
        <p:nvSpPr>
          <p:cNvPr id="24" name="bounded_body"/>
          <p:cNvSpPr/>
          <p:nvPr/>
        </p:nvSpPr>
        <p:spPr>
          <a:xfrm>
            <a:off x="3566160" y="3282696"/>
            <a:ext cx="5257800" cy="80467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Some PROVIDERS bundle internet and phone together for one lower monthly price</a:t>
            </a:r>
            <a:endParaRPr lang="en-US" sz="1800" dirty="0"/>
          </a:p>
        </p:txBody>
      </p:sp>
      <p:sp>
        <p:nvSpPr>
          <p:cNvPr id="25" name="Shape 23"/>
          <p:cNvSpPr/>
          <p:nvPr/>
        </p:nvSpPr>
        <p:spPr>
          <a:xfrm>
            <a:off x="274320" y="4142232"/>
            <a:ext cx="8595360" cy="512064"/>
          </a:xfrm>
          <a:prstGeom prst="rect">
            <a:avLst/>
          </a:prstGeom>
          <a:solidFill>
            <a:srgbClr val="FFF8F6"/>
          </a:solidFill>
          <a:ln w="12700">
            <a:solidFill>
              <a:srgbClr val="E8735A"/>
            </a:solidFill>
            <a:prstDash val="solid"/>
          </a:ln>
        </p:spPr>
      </p:sp>
      <p:sp>
        <p:nvSpPr>
          <p:cNvPr id="26" name="Shape 24"/>
          <p:cNvSpPr/>
          <p:nvPr/>
        </p:nvSpPr>
        <p:spPr>
          <a:xfrm>
            <a:off x="274320" y="4142232"/>
            <a:ext cx="64008" cy="512064"/>
          </a:xfrm>
          <a:prstGeom prst="rect">
            <a:avLst/>
          </a:prstGeom>
          <a:solidFill>
            <a:srgbClr val="E8735A"/>
          </a:solidFill>
          <a:ln w="12700">
            <a:solidFill>
              <a:srgbClr val="E8735A"/>
            </a:solidFill>
            <a:prstDash val="solid"/>
          </a:ln>
        </p:spPr>
      </p:sp>
      <p:sp>
        <p:nvSpPr>
          <p:cNvPr id="27" name="bounded_callout"/>
          <p:cNvSpPr/>
          <p:nvPr/>
        </p:nvSpPr>
        <p:spPr>
          <a:xfrm>
            <a:off x="457200" y="4187952"/>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Key Concept: INTERNET and PHONE/CELL are connectivity utilities; they are usually FIXED COSTS that stay about the same each month.</a:t>
            </a:r>
            <a:endParaRPr lang="en-US" sz="14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Setup Fees and Deposits</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04088"/>
            <a:ext cx="8595360" cy="713232"/>
          </a:xfrm>
          <a:prstGeom prst="rect">
            <a:avLst/>
          </a:prstGeom>
          <a:solidFill>
            <a:srgbClr val="F5F5F5"/>
          </a:solidFill>
          <a:ln w="12700">
            <a:solidFill>
              <a:srgbClr val="F2F2F2"/>
            </a:solidFill>
            <a:prstDash val="solid"/>
          </a:ln>
        </p:spPr>
      </p:sp>
      <p:sp>
        <p:nvSpPr>
          <p:cNvPr id="6" name="Shape 4"/>
          <p:cNvSpPr/>
          <p:nvPr/>
        </p:nvSpPr>
        <p:spPr>
          <a:xfrm>
            <a:off x="274320" y="704088"/>
            <a:ext cx="73152" cy="713232"/>
          </a:xfrm>
          <a:prstGeom prst="rect">
            <a:avLst/>
          </a:prstGeom>
          <a:solidFill>
            <a:srgbClr val="2A9D8F"/>
          </a:solidFill>
          <a:ln w="12700">
            <a:solidFill>
              <a:srgbClr val="2A9D8F"/>
            </a:solidFill>
            <a:prstDash val="solid"/>
          </a:ln>
        </p:spPr>
      </p:sp>
      <p:sp>
        <p:nvSpPr>
          <p:cNvPr id="7" name="bounded_body"/>
          <p:cNvSpPr/>
          <p:nvPr/>
        </p:nvSpPr>
        <p:spPr>
          <a:xfrm>
            <a:off x="457200" y="704088"/>
            <a:ext cx="2377440" cy="713232"/>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The deposit</a:t>
            </a:r>
            <a:endParaRPr lang="en-US" sz="1800" dirty="0"/>
          </a:p>
        </p:txBody>
      </p:sp>
      <p:sp>
        <p:nvSpPr>
          <p:cNvPr id="8" name="bounded_body"/>
          <p:cNvSpPr/>
          <p:nvPr/>
        </p:nvSpPr>
        <p:spPr>
          <a:xfrm>
            <a:off x="2926080" y="704088"/>
            <a:ext cx="5897880" cy="71323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A DEPOSIT is a refundable up-front payment a utility holds in case you do not pay your bill</a:t>
            </a:r>
            <a:endParaRPr lang="en-US" sz="1800" dirty="0"/>
          </a:p>
        </p:txBody>
      </p:sp>
      <p:sp>
        <p:nvSpPr>
          <p:cNvPr id="9" name="Shape 7"/>
          <p:cNvSpPr/>
          <p:nvPr/>
        </p:nvSpPr>
        <p:spPr>
          <a:xfrm>
            <a:off x="274320" y="1481328"/>
            <a:ext cx="8595360" cy="713232"/>
          </a:xfrm>
          <a:prstGeom prst="rect">
            <a:avLst/>
          </a:prstGeom>
          <a:solidFill>
            <a:srgbClr val="F5F5F5"/>
          </a:solidFill>
          <a:ln w="12700">
            <a:solidFill>
              <a:srgbClr val="F2F2F2"/>
            </a:solidFill>
            <a:prstDash val="solid"/>
          </a:ln>
        </p:spPr>
      </p:sp>
      <p:sp>
        <p:nvSpPr>
          <p:cNvPr id="10" name="Shape 8"/>
          <p:cNvSpPr/>
          <p:nvPr/>
        </p:nvSpPr>
        <p:spPr>
          <a:xfrm>
            <a:off x="274320" y="1481328"/>
            <a:ext cx="73152" cy="713232"/>
          </a:xfrm>
          <a:prstGeom prst="rect">
            <a:avLst/>
          </a:prstGeom>
          <a:solidFill>
            <a:srgbClr val="2A9D8F"/>
          </a:solidFill>
          <a:ln w="12700">
            <a:solidFill>
              <a:srgbClr val="2A9D8F"/>
            </a:solidFill>
            <a:prstDash val="solid"/>
          </a:ln>
        </p:spPr>
      </p:sp>
      <p:sp>
        <p:nvSpPr>
          <p:cNvPr id="11" name="bounded_body"/>
          <p:cNvSpPr/>
          <p:nvPr/>
        </p:nvSpPr>
        <p:spPr>
          <a:xfrm>
            <a:off x="457200" y="1481328"/>
            <a:ext cx="2377440" cy="713232"/>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The setup fee</a:t>
            </a:r>
            <a:endParaRPr lang="en-US" sz="1800" dirty="0"/>
          </a:p>
        </p:txBody>
      </p:sp>
      <p:sp>
        <p:nvSpPr>
          <p:cNvPr id="12" name="bounded_body"/>
          <p:cNvSpPr/>
          <p:nvPr/>
        </p:nvSpPr>
        <p:spPr>
          <a:xfrm>
            <a:off x="2926080" y="1481328"/>
            <a:ext cx="5897880" cy="71323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A SETUP FEE is a one-time charge to connect or activate a utility service</a:t>
            </a:r>
            <a:endParaRPr lang="en-US" sz="1800" dirty="0"/>
          </a:p>
        </p:txBody>
      </p:sp>
      <p:sp>
        <p:nvSpPr>
          <p:cNvPr id="13" name="Shape 11"/>
          <p:cNvSpPr/>
          <p:nvPr/>
        </p:nvSpPr>
        <p:spPr>
          <a:xfrm>
            <a:off x="274320" y="2258568"/>
            <a:ext cx="8595360" cy="713232"/>
          </a:xfrm>
          <a:prstGeom prst="rect">
            <a:avLst/>
          </a:prstGeom>
          <a:solidFill>
            <a:srgbClr val="F5F5F5"/>
          </a:solidFill>
          <a:ln w="12700">
            <a:solidFill>
              <a:srgbClr val="F2F2F2"/>
            </a:solidFill>
            <a:prstDash val="solid"/>
          </a:ln>
        </p:spPr>
      </p:sp>
      <p:sp>
        <p:nvSpPr>
          <p:cNvPr id="14" name="Shape 12"/>
          <p:cNvSpPr/>
          <p:nvPr/>
        </p:nvSpPr>
        <p:spPr>
          <a:xfrm>
            <a:off x="274320" y="2258568"/>
            <a:ext cx="73152" cy="713232"/>
          </a:xfrm>
          <a:prstGeom prst="rect">
            <a:avLst/>
          </a:prstGeom>
          <a:solidFill>
            <a:srgbClr val="2A9D8F"/>
          </a:solidFill>
          <a:ln w="12700">
            <a:solidFill>
              <a:srgbClr val="2A9D8F"/>
            </a:solidFill>
            <a:prstDash val="solid"/>
          </a:ln>
        </p:spPr>
      </p:sp>
      <p:sp>
        <p:nvSpPr>
          <p:cNvPr id="15" name="bounded_body"/>
          <p:cNvSpPr/>
          <p:nvPr/>
        </p:nvSpPr>
        <p:spPr>
          <a:xfrm>
            <a:off x="457200" y="2258568"/>
            <a:ext cx="2377440" cy="713232"/>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The labeled model</a:t>
            </a:r>
            <a:endParaRPr lang="en-US" sz="1800" dirty="0"/>
          </a:p>
        </p:txBody>
      </p:sp>
      <p:sp>
        <p:nvSpPr>
          <p:cNvPr id="16" name="bounded_body"/>
          <p:cNvSpPr/>
          <p:nvPr/>
        </p:nvSpPr>
        <p:spPr>
          <a:xfrm>
            <a:off x="2926080" y="2258568"/>
            <a:ext cx="5897880" cy="71323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CASH TO SET UP = DEPOSITS + SETUP FEES - the up-front cash to turn your utilities on</a:t>
            </a:r>
            <a:endParaRPr lang="en-US" sz="1800" dirty="0"/>
          </a:p>
        </p:txBody>
      </p:sp>
      <p:sp>
        <p:nvSpPr>
          <p:cNvPr id="17" name="Shape 15"/>
          <p:cNvSpPr/>
          <p:nvPr/>
        </p:nvSpPr>
        <p:spPr>
          <a:xfrm>
            <a:off x="274320" y="3035808"/>
            <a:ext cx="8595360" cy="713232"/>
          </a:xfrm>
          <a:prstGeom prst="rect">
            <a:avLst/>
          </a:prstGeom>
          <a:solidFill>
            <a:srgbClr val="F5F5F5"/>
          </a:solidFill>
          <a:ln w="12700">
            <a:solidFill>
              <a:srgbClr val="F2F2F2"/>
            </a:solidFill>
            <a:prstDash val="solid"/>
          </a:ln>
        </p:spPr>
      </p:sp>
      <p:sp>
        <p:nvSpPr>
          <p:cNvPr id="18" name="Shape 16"/>
          <p:cNvSpPr/>
          <p:nvPr/>
        </p:nvSpPr>
        <p:spPr>
          <a:xfrm>
            <a:off x="274320" y="3035808"/>
            <a:ext cx="73152" cy="713232"/>
          </a:xfrm>
          <a:prstGeom prst="rect">
            <a:avLst/>
          </a:prstGeom>
          <a:solidFill>
            <a:srgbClr val="2A9D8F"/>
          </a:solidFill>
          <a:ln w="12700">
            <a:solidFill>
              <a:srgbClr val="2A9D8F"/>
            </a:solidFill>
            <a:prstDash val="solid"/>
          </a:ln>
        </p:spPr>
      </p:sp>
      <p:sp>
        <p:nvSpPr>
          <p:cNvPr id="19" name="bounded_body"/>
          <p:cNvSpPr/>
          <p:nvPr/>
        </p:nvSpPr>
        <p:spPr>
          <a:xfrm>
            <a:off x="457200" y="3035808"/>
            <a:ext cx="2377440" cy="713232"/>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Priya's cash to set up</a:t>
            </a:r>
            <a:endParaRPr lang="en-US" sz="1800" dirty="0"/>
          </a:p>
        </p:txBody>
      </p:sp>
      <p:sp>
        <p:nvSpPr>
          <p:cNvPr id="20" name="bounded_body"/>
          <p:cNvSpPr/>
          <p:nvPr/>
        </p:nvSpPr>
        <p:spPr>
          <a:xfrm>
            <a:off x="2926080" y="3035808"/>
            <a:ext cx="5897880" cy="71323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Priya's deposits $250 + setup fees $150 = $400 cash to set up, due once at move-in</a:t>
            </a:r>
            <a:endParaRPr lang="en-US" sz="1800" dirty="0"/>
          </a:p>
        </p:txBody>
      </p:sp>
      <p:sp>
        <p:nvSpPr>
          <p:cNvPr id="21" name="Shape 19"/>
          <p:cNvSpPr/>
          <p:nvPr/>
        </p:nvSpPr>
        <p:spPr>
          <a:xfrm>
            <a:off x="274320" y="3803904"/>
            <a:ext cx="8595360" cy="512064"/>
          </a:xfrm>
          <a:prstGeom prst="rect">
            <a:avLst/>
          </a:prstGeom>
          <a:solidFill>
            <a:srgbClr val="FFEBEE"/>
          </a:solidFill>
          <a:ln w="12700">
            <a:solidFill>
              <a:srgbClr val="C0392B"/>
            </a:solidFill>
            <a:prstDash val="solid"/>
          </a:ln>
        </p:spPr>
      </p:sp>
      <p:sp>
        <p:nvSpPr>
          <p:cNvPr id="22" name="Shape 20"/>
          <p:cNvSpPr/>
          <p:nvPr/>
        </p:nvSpPr>
        <p:spPr>
          <a:xfrm>
            <a:off x="274320" y="3803904"/>
            <a:ext cx="64008" cy="512064"/>
          </a:xfrm>
          <a:prstGeom prst="rect">
            <a:avLst/>
          </a:prstGeom>
          <a:solidFill>
            <a:srgbClr val="C0392B"/>
          </a:solidFill>
          <a:ln w="12700">
            <a:solidFill>
              <a:srgbClr val="C0392B"/>
            </a:solidFill>
            <a:prstDash val="solid"/>
          </a:ln>
        </p:spPr>
      </p:sp>
      <p:sp>
        <p:nvSpPr>
          <p:cNvPr id="23" name="bounded_callout"/>
          <p:cNvSpPr/>
          <p:nvPr/>
        </p:nvSpPr>
        <p:spPr>
          <a:xfrm>
            <a:off x="457200" y="3849624"/>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Key Concept: CASH TO SET UP = DEPOSITS + SETUP FEES. Priya's is $250 + $150 = $400, a one-time cost to turn utilities on.</a:t>
            </a:r>
            <a:endParaRPr lang="en-US" sz="14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5F5F5"/>
        </a:solidFill>
      </p:bgPr>
    </p:bg>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Estimating Your Monthly Bills</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04088"/>
            <a:ext cx="8595360" cy="804672"/>
          </a:xfrm>
          <a:prstGeom prst="rect">
            <a:avLst/>
          </a:prstGeom>
          <a:solidFill>
            <a:srgbClr val="FFFFFF"/>
          </a:solidFill>
          <a:ln w="12700">
            <a:solidFill>
              <a:srgbClr val="F2F2F2"/>
            </a:solidFill>
            <a:prstDash val="solid"/>
          </a:ln>
        </p:spPr>
      </p:sp>
      <p:sp>
        <p:nvSpPr>
          <p:cNvPr id="6" name="Shape 4"/>
          <p:cNvSpPr/>
          <p:nvPr/>
        </p:nvSpPr>
        <p:spPr>
          <a:xfrm>
            <a:off x="420624" y="914400"/>
            <a:ext cx="384048" cy="384048"/>
          </a:xfrm>
          <a:prstGeom prst="ellipse">
            <a:avLst/>
          </a:prstGeom>
          <a:solidFill>
            <a:srgbClr val="145F58"/>
          </a:solidFill>
          <a:ln w="12700">
            <a:solidFill>
              <a:srgbClr val="145F58"/>
            </a:solidFill>
            <a:prstDash val="solid"/>
          </a:ln>
        </p:spPr>
      </p:sp>
      <p:sp>
        <p:nvSpPr>
          <p:cNvPr id="7" name="Text 5"/>
          <p:cNvSpPr/>
          <p:nvPr/>
        </p:nvSpPr>
        <p:spPr>
          <a:xfrm>
            <a:off x="420624" y="914400"/>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8" name="bounded_body"/>
          <p:cNvSpPr/>
          <p:nvPr/>
        </p:nvSpPr>
        <p:spPr>
          <a:xfrm>
            <a:off x="914400" y="704088"/>
            <a:ext cx="2560320" cy="804672"/>
          </a:xfrm>
          <a:prstGeom prst="rect">
            <a:avLst/>
          </a:prstGeom>
          <a:noFill/>
          <a:ln/>
        </p:spPr>
        <p:txBody>
          <a:bodyPr wrap="square" rtlCol="0" anchor="ctr"/>
          <a:lstStyle/>
          <a:p>
            <a:pPr indent="0" marL="0">
              <a:buNone/>
            </a:pPr>
            <a:r>
              <a:rPr lang="en-US" sz="1800" b="1" dirty="0">
                <a:solidFill>
                  <a:srgbClr val="1B2A4A"/>
                </a:solidFill>
                <a:latin typeface="Arial" pitchFamily="34" charset="0"/>
                <a:ea typeface="Arial" pitchFamily="34" charset="-122"/>
                <a:cs typeface="Arial" pitchFamily="34" charset="-120"/>
              </a:rPr>
              <a:t>Add up every bill</a:t>
            </a:r>
            <a:endParaRPr lang="en-US" sz="1800" dirty="0"/>
          </a:p>
        </p:txBody>
      </p:sp>
      <p:sp>
        <p:nvSpPr>
          <p:cNvPr id="9" name="bounded_body"/>
          <p:cNvSpPr/>
          <p:nvPr/>
        </p:nvSpPr>
        <p:spPr>
          <a:xfrm>
            <a:off x="3566160" y="704088"/>
            <a:ext cx="5257800" cy="80467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MONTHLY UTILITY TOTAL = SUM OF EACH MONTHLY UTILITY BILL - add up all six bills</a:t>
            </a:r>
            <a:endParaRPr lang="en-US" sz="1800" dirty="0"/>
          </a:p>
        </p:txBody>
      </p:sp>
      <p:sp>
        <p:nvSpPr>
          <p:cNvPr id="10" name="Shape 8"/>
          <p:cNvSpPr/>
          <p:nvPr/>
        </p:nvSpPr>
        <p:spPr>
          <a:xfrm>
            <a:off x="274320" y="1563624"/>
            <a:ext cx="8595360" cy="804672"/>
          </a:xfrm>
          <a:prstGeom prst="rect">
            <a:avLst/>
          </a:prstGeom>
          <a:solidFill>
            <a:srgbClr val="FFFFFF"/>
          </a:solidFill>
          <a:ln w="12700">
            <a:solidFill>
              <a:srgbClr val="F2F2F2"/>
            </a:solidFill>
            <a:prstDash val="solid"/>
          </a:ln>
        </p:spPr>
      </p:sp>
      <p:sp>
        <p:nvSpPr>
          <p:cNvPr id="11" name="Shape 9"/>
          <p:cNvSpPr/>
          <p:nvPr/>
        </p:nvSpPr>
        <p:spPr>
          <a:xfrm>
            <a:off x="420624" y="1773936"/>
            <a:ext cx="384048" cy="384048"/>
          </a:xfrm>
          <a:prstGeom prst="ellipse">
            <a:avLst/>
          </a:prstGeom>
          <a:solidFill>
            <a:srgbClr val="145F58"/>
          </a:solidFill>
          <a:ln w="12700">
            <a:solidFill>
              <a:srgbClr val="145F58"/>
            </a:solidFill>
            <a:prstDash val="solid"/>
          </a:ln>
        </p:spPr>
      </p:sp>
      <p:sp>
        <p:nvSpPr>
          <p:cNvPr id="12" name="Text 10"/>
          <p:cNvSpPr/>
          <p:nvPr/>
        </p:nvSpPr>
        <p:spPr>
          <a:xfrm>
            <a:off x="420624" y="1773936"/>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13" name="bounded_body"/>
          <p:cNvSpPr/>
          <p:nvPr/>
        </p:nvSpPr>
        <p:spPr>
          <a:xfrm>
            <a:off x="914400" y="1563624"/>
            <a:ext cx="2560320" cy="804672"/>
          </a:xfrm>
          <a:prstGeom prst="rect">
            <a:avLst/>
          </a:prstGeom>
          <a:noFill/>
          <a:ln/>
        </p:spPr>
        <p:txBody>
          <a:bodyPr wrap="square" rtlCol="0" anchor="ctr"/>
          <a:lstStyle/>
          <a:p>
            <a:pPr indent="0" marL="0">
              <a:buNone/>
            </a:pPr>
            <a:r>
              <a:rPr lang="en-US" sz="1800" b="1" dirty="0">
                <a:solidFill>
                  <a:srgbClr val="1B2A4A"/>
                </a:solidFill>
                <a:latin typeface="Arial" pitchFamily="34" charset="0"/>
                <a:ea typeface="Arial" pitchFamily="34" charset="-122"/>
                <a:cs typeface="Arial" pitchFamily="34" charset="-120"/>
              </a:rPr>
              <a:t>Priya's monthly total</a:t>
            </a:r>
            <a:endParaRPr lang="en-US" sz="1800" dirty="0"/>
          </a:p>
        </p:txBody>
      </p:sp>
      <p:sp>
        <p:nvSpPr>
          <p:cNvPr id="14" name="bounded_body"/>
          <p:cNvSpPr/>
          <p:nvPr/>
        </p:nvSpPr>
        <p:spPr>
          <a:xfrm>
            <a:off x="3566160" y="1563624"/>
            <a:ext cx="5257800" cy="804672"/>
          </a:xfrm>
          <a:prstGeom prst="rect">
            <a:avLst/>
          </a:prstGeom>
          <a:noFill/>
          <a:ln/>
        </p:spPr>
        <p:txBody>
          <a:bodyPr wrap="square" rtlCol="0" anchor="ctr"/>
          <a:lstStyle/>
          <a:p>
            <a:pPr indent="0" marL="0">
              <a:buNone/>
            </a:pPr>
            <a:r>
              <a:rPr lang="en-US" sz="1750" dirty="0">
                <a:solidFill>
                  <a:srgbClr val="333333"/>
                </a:solidFill>
                <a:latin typeface="Arial" pitchFamily="34" charset="0"/>
                <a:ea typeface="Arial" pitchFamily="34" charset="-122"/>
                <a:cs typeface="Arial" pitchFamily="34" charset="-120"/>
              </a:rPr>
              <a:t>Priya's bills: electric $95 + gas $55 + water $60 + internet $70 + phone $80 + trash $30 = $390</a:t>
            </a:r>
            <a:endParaRPr lang="en-US" sz="1750" dirty="0"/>
          </a:p>
        </p:txBody>
      </p:sp>
      <p:sp>
        <p:nvSpPr>
          <p:cNvPr id="15" name="Shape 13"/>
          <p:cNvSpPr/>
          <p:nvPr/>
        </p:nvSpPr>
        <p:spPr>
          <a:xfrm>
            <a:off x="274320" y="2423160"/>
            <a:ext cx="8595360" cy="804672"/>
          </a:xfrm>
          <a:prstGeom prst="rect">
            <a:avLst/>
          </a:prstGeom>
          <a:solidFill>
            <a:srgbClr val="FFFFFF"/>
          </a:solidFill>
          <a:ln w="12700">
            <a:solidFill>
              <a:srgbClr val="F2F2F2"/>
            </a:solidFill>
            <a:prstDash val="solid"/>
          </a:ln>
        </p:spPr>
      </p:sp>
      <p:sp>
        <p:nvSpPr>
          <p:cNvPr id="16" name="Shape 14"/>
          <p:cNvSpPr/>
          <p:nvPr/>
        </p:nvSpPr>
        <p:spPr>
          <a:xfrm>
            <a:off x="420624" y="2633472"/>
            <a:ext cx="384048" cy="384048"/>
          </a:xfrm>
          <a:prstGeom prst="ellipse">
            <a:avLst/>
          </a:prstGeom>
          <a:solidFill>
            <a:srgbClr val="145F58"/>
          </a:solidFill>
          <a:ln w="12700">
            <a:solidFill>
              <a:srgbClr val="145F58"/>
            </a:solidFill>
            <a:prstDash val="solid"/>
          </a:ln>
        </p:spPr>
      </p:sp>
      <p:sp>
        <p:nvSpPr>
          <p:cNvPr id="17" name="Text 15"/>
          <p:cNvSpPr/>
          <p:nvPr/>
        </p:nvSpPr>
        <p:spPr>
          <a:xfrm>
            <a:off x="420624" y="2633472"/>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18" name="bounded_body"/>
          <p:cNvSpPr/>
          <p:nvPr/>
        </p:nvSpPr>
        <p:spPr>
          <a:xfrm>
            <a:off x="914400" y="2423160"/>
            <a:ext cx="2560320" cy="804672"/>
          </a:xfrm>
          <a:prstGeom prst="rect">
            <a:avLst/>
          </a:prstGeom>
          <a:noFill/>
          <a:ln/>
        </p:spPr>
        <p:txBody>
          <a:bodyPr wrap="square" rtlCol="0" anchor="ctr"/>
          <a:lstStyle/>
          <a:p>
            <a:pPr indent="0" marL="0">
              <a:buNone/>
            </a:pPr>
            <a:r>
              <a:rPr lang="en-US" sz="1800" b="1" dirty="0">
                <a:solidFill>
                  <a:srgbClr val="1B2A4A"/>
                </a:solidFill>
                <a:latin typeface="Arial" pitchFamily="34" charset="0"/>
                <a:ea typeface="Arial" pitchFamily="34" charset="-122"/>
                <a:cs typeface="Arial" pitchFamily="34" charset="-120"/>
              </a:rPr>
              <a:t>Variable costs move</a:t>
            </a:r>
            <a:endParaRPr lang="en-US" sz="1800" dirty="0"/>
          </a:p>
        </p:txBody>
      </p:sp>
      <p:sp>
        <p:nvSpPr>
          <p:cNvPr id="19" name="bounded_body"/>
          <p:cNvSpPr/>
          <p:nvPr/>
        </p:nvSpPr>
        <p:spPr>
          <a:xfrm>
            <a:off x="3566160" y="2423160"/>
            <a:ext cx="5257800" cy="80467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A VARIABLE COST changes with how much you use, like electricity or water</a:t>
            </a:r>
            <a:endParaRPr lang="en-US" sz="1800" dirty="0"/>
          </a:p>
        </p:txBody>
      </p:sp>
      <p:sp>
        <p:nvSpPr>
          <p:cNvPr id="20" name="Shape 18"/>
          <p:cNvSpPr/>
          <p:nvPr/>
        </p:nvSpPr>
        <p:spPr>
          <a:xfrm>
            <a:off x="274320" y="3282696"/>
            <a:ext cx="8595360" cy="804672"/>
          </a:xfrm>
          <a:prstGeom prst="rect">
            <a:avLst/>
          </a:prstGeom>
          <a:solidFill>
            <a:srgbClr val="FFFFFF"/>
          </a:solidFill>
          <a:ln w="12700">
            <a:solidFill>
              <a:srgbClr val="F2F2F2"/>
            </a:solidFill>
            <a:prstDash val="solid"/>
          </a:ln>
        </p:spPr>
      </p:sp>
      <p:sp>
        <p:nvSpPr>
          <p:cNvPr id="21" name="Shape 19"/>
          <p:cNvSpPr/>
          <p:nvPr/>
        </p:nvSpPr>
        <p:spPr>
          <a:xfrm>
            <a:off x="420624" y="3493008"/>
            <a:ext cx="384048" cy="384048"/>
          </a:xfrm>
          <a:prstGeom prst="ellipse">
            <a:avLst/>
          </a:prstGeom>
          <a:solidFill>
            <a:srgbClr val="145F58"/>
          </a:solidFill>
          <a:ln w="12700">
            <a:solidFill>
              <a:srgbClr val="145F58"/>
            </a:solidFill>
            <a:prstDash val="solid"/>
          </a:ln>
        </p:spPr>
      </p:sp>
      <p:sp>
        <p:nvSpPr>
          <p:cNvPr id="22" name="Text 20"/>
          <p:cNvSpPr/>
          <p:nvPr/>
        </p:nvSpPr>
        <p:spPr>
          <a:xfrm>
            <a:off x="420624" y="3493008"/>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23" name="bounded_body"/>
          <p:cNvSpPr/>
          <p:nvPr/>
        </p:nvSpPr>
        <p:spPr>
          <a:xfrm>
            <a:off x="914400" y="3282696"/>
            <a:ext cx="2560320" cy="804672"/>
          </a:xfrm>
          <a:prstGeom prst="rect">
            <a:avLst/>
          </a:prstGeom>
          <a:noFill/>
          <a:ln/>
        </p:spPr>
        <p:txBody>
          <a:bodyPr wrap="square" rtlCol="0" anchor="ctr"/>
          <a:lstStyle/>
          <a:p>
            <a:pPr indent="0" marL="0">
              <a:buNone/>
            </a:pPr>
            <a:r>
              <a:rPr lang="en-US" sz="1800" b="1" dirty="0">
                <a:solidFill>
                  <a:srgbClr val="1B2A4A"/>
                </a:solidFill>
                <a:latin typeface="Arial" pitchFamily="34" charset="0"/>
                <a:ea typeface="Arial" pitchFamily="34" charset="-122"/>
                <a:cs typeface="Arial" pitchFamily="34" charset="-120"/>
              </a:rPr>
              <a:t>Fixed costs stay put</a:t>
            </a:r>
            <a:endParaRPr lang="en-US" sz="1800" dirty="0"/>
          </a:p>
        </p:txBody>
      </p:sp>
      <p:sp>
        <p:nvSpPr>
          <p:cNvPr id="24" name="bounded_body"/>
          <p:cNvSpPr/>
          <p:nvPr/>
        </p:nvSpPr>
        <p:spPr>
          <a:xfrm>
            <a:off x="3566160" y="3282696"/>
            <a:ext cx="5257800" cy="80467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A FIXED COST stays about the same each month, like internet or trash</a:t>
            </a:r>
            <a:endParaRPr lang="en-US" sz="1800" dirty="0"/>
          </a:p>
        </p:txBody>
      </p:sp>
      <p:sp>
        <p:nvSpPr>
          <p:cNvPr id="25" name="Shape 23"/>
          <p:cNvSpPr/>
          <p:nvPr/>
        </p:nvSpPr>
        <p:spPr>
          <a:xfrm>
            <a:off x="274320" y="4142232"/>
            <a:ext cx="8595360" cy="512064"/>
          </a:xfrm>
          <a:prstGeom prst="rect">
            <a:avLst/>
          </a:prstGeom>
          <a:solidFill>
            <a:srgbClr val="FFF8F6"/>
          </a:solidFill>
          <a:ln w="12700">
            <a:solidFill>
              <a:srgbClr val="E8735A"/>
            </a:solidFill>
            <a:prstDash val="solid"/>
          </a:ln>
        </p:spPr>
      </p:sp>
      <p:sp>
        <p:nvSpPr>
          <p:cNvPr id="26" name="Shape 24"/>
          <p:cNvSpPr/>
          <p:nvPr/>
        </p:nvSpPr>
        <p:spPr>
          <a:xfrm>
            <a:off x="274320" y="4142232"/>
            <a:ext cx="64008" cy="512064"/>
          </a:xfrm>
          <a:prstGeom prst="rect">
            <a:avLst/>
          </a:prstGeom>
          <a:solidFill>
            <a:srgbClr val="E8735A"/>
          </a:solidFill>
          <a:ln w="12700">
            <a:solidFill>
              <a:srgbClr val="E8735A"/>
            </a:solidFill>
            <a:prstDash val="solid"/>
          </a:ln>
        </p:spPr>
      </p:sp>
      <p:sp>
        <p:nvSpPr>
          <p:cNvPr id="27" name="bounded_callout"/>
          <p:cNvSpPr/>
          <p:nvPr/>
        </p:nvSpPr>
        <p:spPr>
          <a:xfrm>
            <a:off x="457200" y="4187952"/>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Key Concept: MONTHLY UTILITY TOTAL = the sum of every monthly bill. Priya's six bills add up to $390 a month.</a:t>
            </a:r>
            <a:endParaRPr lang="en-US" sz="14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Monthly Utility Costs by Type (Chart Intro)</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04088"/>
            <a:ext cx="8595360" cy="713232"/>
          </a:xfrm>
          <a:prstGeom prst="rect">
            <a:avLst/>
          </a:prstGeom>
          <a:solidFill>
            <a:srgbClr val="F5F5F5"/>
          </a:solidFill>
          <a:ln w="12700">
            <a:solidFill>
              <a:srgbClr val="F2F2F2"/>
            </a:solidFill>
            <a:prstDash val="solid"/>
          </a:ln>
        </p:spPr>
      </p:sp>
      <p:sp>
        <p:nvSpPr>
          <p:cNvPr id="6" name="Shape 4"/>
          <p:cNvSpPr/>
          <p:nvPr/>
        </p:nvSpPr>
        <p:spPr>
          <a:xfrm>
            <a:off x="274320" y="704088"/>
            <a:ext cx="73152" cy="713232"/>
          </a:xfrm>
          <a:prstGeom prst="rect">
            <a:avLst/>
          </a:prstGeom>
          <a:solidFill>
            <a:srgbClr val="2A9D8F"/>
          </a:solidFill>
          <a:ln w="12700">
            <a:solidFill>
              <a:srgbClr val="2A9D8F"/>
            </a:solidFill>
            <a:prstDash val="solid"/>
          </a:ln>
        </p:spPr>
      </p:sp>
      <p:sp>
        <p:nvSpPr>
          <p:cNvPr id="7" name="bounded_body"/>
          <p:cNvSpPr/>
          <p:nvPr/>
        </p:nvSpPr>
        <p:spPr>
          <a:xfrm>
            <a:off x="457200" y="704088"/>
            <a:ext cx="2377440" cy="713232"/>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Six bars, one total</a:t>
            </a:r>
            <a:endParaRPr lang="en-US" sz="1800" dirty="0"/>
          </a:p>
        </p:txBody>
      </p:sp>
      <p:sp>
        <p:nvSpPr>
          <p:cNvPr id="8" name="bounded_body"/>
          <p:cNvSpPr/>
          <p:nvPr/>
        </p:nvSpPr>
        <p:spPr>
          <a:xfrm>
            <a:off x="2926080" y="704088"/>
            <a:ext cx="5897880" cy="71323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The next chart shows Priya's six monthly bills as BARS - the taller the bar, the bigger the bill</a:t>
            </a:r>
            <a:endParaRPr lang="en-US" sz="1800" dirty="0"/>
          </a:p>
        </p:txBody>
      </p:sp>
      <p:sp>
        <p:nvSpPr>
          <p:cNvPr id="9" name="Shape 7"/>
          <p:cNvSpPr/>
          <p:nvPr/>
        </p:nvSpPr>
        <p:spPr>
          <a:xfrm>
            <a:off x="274320" y="1481328"/>
            <a:ext cx="8595360" cy="713232"/>
          </a:xfrm>
          <a:prstGeom prst="rect">
            <a:avLst/>
          </a:prstGeom>
          <a:solidFill>
            <a:srgbClr val="F5F5F5"/>
          </a:solidFill>
          <a:ln w="12700">
            <a:solidFill>
              <a:srgbClr val="F2F2F2"/>
            </a:solidFill>
            <a:prstDash val="solid"/>
          </a:ln>
        </p:spPr>
      </p:sp>
      <p:sp>
        <p:nvSpPr>
          <p:cNvPr id="10" name="Shape 8"/>
          <p:cNvSpPr/>
          <p:nvPr/>
        </p:nvSpPr>
        <p:spPr>
          <a:xfrm>
            <a:off x="274320" y="1481328"/>
            <a:ext cx="73152" cy="713232"/>
          </a:xfrm>
          <a:prstGeom prst="rect">
            <a:avLst/>
          </a:prstGeom>
          <a:solidFill>
            <a:srgbClr val="2A9D8F"/>
          </a:solidFill>
          <a:ln w="12700">
            <a:solidFill>
              <a:srgbClr val="2A9D8F"/>
            </a:solidFill>
            <a:prstDash val="solid"/>
          </a:ln>
        </p:spPr>
      </p:sp>
      <p:sp>
        <p:nvSpPr>
          <p:cNvPr id="11" name="bounded_body"/>
          <p:cNvSpPr/>
          <p:nvPr/>
        </p:nvSpPr>
        <p:spPr>
          <a:xfrm>
            <a:off x="457200" y="1481328"/>
            <a:ext cx="2377440" cy="713232"/>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Electric is the biggest</a:t>
            </a:r>
            <a:endParaRPr lang="en-US" sz="1800" dirty="0"/>
          </a:p>
        </p:txBody>
      </p:sp>
      <p:sp>
        <p:nvSpPr>
          <p:cNvPr id="12" name="bounded_body"/>
          <p:cNvSpPr/>
          <p:nvPr/>
        </p:nvSpPr>
        <p:spPr>
          <a:xfrm>
            <a:off x="2926080" y="1481328"/>
            <a:ext cx="5897880" cy="71323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The ELECTRIC bar is the biggest at $95 - the utility that costs the most each month</a:t>
            </a:r>
            <a:endParaRPr lang="en-US" sz="1800" dirty="0"/>
          </a:p>
        </p:txBody>
      </p:sp>
      <p:sp>
        <p:nvSpPr>
          <p:cNvPr id="13" name="Shape 11"/>
          <p:cNvSpPr/>
          <p:nvPr/>
        </p:nvSpPr>
        <p:spPr>
          <a:xfrm>
            <a:off x="274320" y="2258568"/>
            <a:ext cx="8595360" cy="713232"/>
          </a:xfrm>
          <a:prstGeom prst="rect">
            <a:avLst/>
          </a:prstGeom>
          <a:solidFill>
            <a:srgbClr val="F5F5F5"/>
          </a:solidFill>
          <a:ln w="12700">
            <a:solidFill>
              <a:srgbClr val="F2F2F2"/>
            </a:solidFill>
            <a:prstDash val="solid"/>
          </a:ln>
        </p:spPr>
      </p:sp>
      <p:sp>
        <p:nvSpPr>
          <p:cNvPr id="14" name="Shape 12"/>
          <p:cNvSpPr/>
          <p:nvPr/>
        </p:nvSpPr>
        <p:spPr>
          <a:xfrm>
            <a:off x="274320" y="2258568"/>
            <a:ext cx="73152" cy="713232"/>
          </a:xfrm>
          <a:prstGeom prst="rect">
            <a:avLst/>
          </a:prstGeom>
          <a:solidFill>
            <a:srgbClr val="2A9D8F"/>
          </a:solidFill>
          <a:ln w="12700">
            <a:solidFill>
              <a:srgbClr val="2A9D8F"/>
            </a:solidFill>
            <a:prstDash val="solid"/>
          </a:ln>
        </p:spPr>
      </p:sp>
      <p:sp>
        <p:nvSpPr>
          <p:cNvPr id="15" name="bounded_body"/>
          <p:cNvSpPr/>
          <p:nvPr/>
        </p:nvSpPr>
        <p:spPr>
          <a:xfrm>
            <a:off x="457200" y="2258568"/>
            <a:ext cx="2377440" cy="713232"/>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Trash is the smallest</a:t>
            </a:r>
            <a:endParaRPr lang="en-US" sz="1800" dirty="0"/>
          </a:p>
        </p:txBody>
      </p:sp>
      <p:sp>
        <p:nvSpPr>
          <p:cNvPr id="16" name="bounded_body"/>
          <p:cNvSpPr/>
          <p:nvPr/>
        </p:nvSpPr>
        <p:spPr>
          <a:xfrm>
            <a:off x="2926080" y="2258568"/>
            <a:ext cx="5897880" cy="71323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The TRASH bar is the smallest at $30 - a small, steady fixed cost</a:t>
            </a:r>
            <a:endParaRPr lang="en-US" sz="1800" dirty="0"/>
          </a:p>
        </p:txBody>
      </p:sp>
      <p:sp>
        <p:nvSpPr>
          <p:cNvPr id="17" name="Shape 15"/>
          <p:cNvSpPr/>
          <p:nvPr/>
        </p:nvSpPr>
        <p:spPr>
          <a:xfrm>
            <a:off x="274320" y="3035808"/>
            <a:ext cx="8595360" cy="713232"/>
          </a:xfrm>
          <a:prstGeom prst="rect">
            <a:avLst/>
          </a:prstGeom>
          <a:solidFill>
            <a:srgbClr val="F5F5F5"/>
          </a:solidFill>
          <a:ln w="12700">
            <a:solidFill>
              <a:srgbClr val="F2F2F2"/>
            </a:solidFill>
            <a:prstDash val="solid"/>
          </a:ln>
        </p:spPr>
      </p:sp>
      <p:sp>
        <p:nvSpPr>
          <p:cNvPr id="18" name="Shape 16"/>
          <p:cNvSpPr/>
          <p:nvPr/>
        </p:nvSpPr>
        <p:spPr>
          <a:xfrm>
            <a:off x="274320" y="3035808"/>
            <a:ext cx="73152" cy="713232"/>
          </a:xfrm>
          <a:prstGeom prst="rect">
            <a:avLst/>
          </a:prstGeom>
          <a:solidFill>
            <a:srgbClr val="2A9D8F"/>
          </a:solidFill>
          <a:ln w="12700">
            <a:solidFill>
              <a:srgbClr val="2A9D8F"/>
            </a:solidFill>
            <a:prstDash val="solid"/>
          </a:ln>
        </p:spPr>
      </p:sp>
      <p:sp>
        <p:nvSpPr>
          <p:cNvPr id="19" name="bounded_body"/>
          <p:cNvSpPr/>
          <p:nvPr/>
        </p:nvSpPr>
        <p:spPr>
          <a:xfrm>
            <a:off x="457200" y="3035808"/>
            <a:ext cx="2377440" cy="713232"/>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The bars add up</a:t>
            </a:r>
            <a:endParaRPr lang="en-US" sz="1800" dirty="0"/>
          </a:p>
        </p:txBody>
      </p:sp>
      <p:sp>
        <p:nvSpPr>
          <p:cNvPr id="20" name="bounded_body"/>
          <p:cNvSpPr/>
          <p:nvPr/>
        </p:nvSpPr>
        <p:spPr>
          <a:xfrm>
            <a:off x="2926080" y="3035808"/>
            <a:ext cx="5897880" cy="71323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All six bars together add up to Priya's $390 monthly utility total</a:t>
            </a:r>
            <a:endParaRPr lang="en-US" sz="1800" dirty="0"/>
          </a:p>
        </p:txBody>
      </p:sp>
      <p:sp>
        <p:nvSpPr>
          <p:cNvPr id="21" name="Shape 19"/>
          <p:cNvSpPr/>
          <p:nvPr/>
        </p:nvSpPr>
        <p:spPr>
          <a:xfrm>
            <a:off x="274320" y="3803904"/>
            <a:ext cx="8595360" cy="512064"/>
          </a:xfrm>
          <a:prstGeom prst="rect">
            <a:avLst/>
          </a:prstGeom>
          <a:solidFill>
            <a:srgbClr val="FFEBEE"/>
          </a:solidFill>
          <a:ln w="12700">
            <a:solidFill>
              <a:srgbClr val="C0392B"/>
            </a:solidFill>
            <a:prstDash val="solid"/>
          </a:ln>
        </p:spPr>
      </p:sp>
      <p:sp>
        <p:nvSpPr>
          <p:cNvPr id="22" name="Shape 20"/>
          <p:cNvSpPr/>
          <p:nvPr/>
        </p:nvSpPr>
        <p:spPr>
          <a:xfrm>
            <a:off x="274320" y="3803904"/>
            <a:ext cx="64008" cy="512064"/>
          </a:xfrm>
          <a:prstGeom prst="rect">
            <a:avLst/>
          </a:prstGeom>
          <a:solidFill>
            <a:srgbClr val="C0392B"/>
          </a:solidFill>
          <a:ln w="12700">
            <a:solidFill>
              <a:srgbClr val="C0392B"/>
            </a:solidFill>
            <a:prstDash val="solid"/>
          </a:ln>
        </p:spPr>
      </p:sp>
      <p:sp>
        <p:nvSpPr>
          <p:cNvPr id="23" name="bounded_callout"/>
          <p:cNvSpPr/>
          <p:nvPr/>
        </p:nvSpPr>
        <p:spPr>
          <a:xfrm>
            <a:off x="457200" y="3849624"/>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Key Concept: On the chart, the ELECTRIC bar is the biggest ($95) and TRASH the smallest ($30); the six bars total $390.</a:t>
            </a:r>
            <a:endParaRPr lang="en-US" sz="14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Priya's Average Monthly Utility Costs by Type</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457200" y="758952"/>
            <a:ext cx="8229600" cy="3616452"/>
          </a:xfrm>
          <a:prstGeom prst="rect">
            <a:avLst/>
          </a:prstGeom>
          <a:solidFill>
            <a:srgbClr val="FFFFFF"/>
          </a:solidFill>
          <a:ln w="12700">
            <a:solidFill>
              <a:srgbClr val="F2F2F2"/>
            </a:solidFill>
            <a:prstDash val="solid"/>
          </a:ln>
        </p:spPr>
      </p:sp>
      <p:pic>
        <p:nvPicPr>
          <p:cNvPr id="6" name="Image 0" descr="Bar chart of Priya's average monthly utility costs by type, with six bars. Electric is the tallest bar at $95, then phone/cell at $80, internet at $70, water/sewer at $60, gas at $55, and trash the shortest at $30. The six bars add up to a $390 monthly utility total. The chart shows that electric is the biggest monthly bill and a variable cost, while trash is the smallest and a fixed cost.">    </p:cNvPr>
          <p:cNvPicPr>
            <a:picLocks noChangeAspect="1"/>
          </p:cNvPicPr>
          <p:nvPr/>
        </p:nvPicPr>
        <p:blipFill>
          <a:blip r:embed="rId1"/>
          <a:stretch>
            <a:fillRect/>
          </a:stretch>
        </p:blipFill>
        <p:spPr>
          <a:xfrm>
            <a:off x="493776" y="795528"/>
            <a:ext cx="8156448" cy="3543300"/>
          </a:xfrm>
          <a:prstGeom prst="rect">
            <a:avLst/>
          </a:prstGeom>
        </p:spPr>
      </p:pic>
      <p:sp>
        <p:nvSpPr>
          <p:cNvPr id="7" name="mllp_textfit_caption"/>
          <p:cNvSpPr/>
          <p:nvPr/>
        </p:nvSpPr>
        <p:spPr>
          <a:xfrm>
            <a:off x="457200" y="4430268"/>
            <a:ext cx="8229600" cy="402336"/>
          </a:xfrm>
          <a:prstGeom prst="rect">
            <a:avLst/>
          </a:prstGeom>
          <a:noFill/>
          <a:ln/>
        </p:spPr>
        <p:txBody>
          <a:bodyPr wrap="square" rtlCol="0" anchor="t"/>
          <a:lstStyle/>
          <a:p>
            <a:pPr algn="ctr" indent="0" marL="0">
              <a:buNone/>
            </a:pPr>
            <a:r>
              <a:rPr lang="en-US" sz="1600" i="1" dirty="0">
                <a:solidFill>
                  <a:srgbClr val="595959"/>
                </a:solidFill>
                <a:latin typeface="Arial" pitchFamily="34" charset="0"/>
                <a:ea typeface="Arial" pitchFamily="34" charset="-122"/>
                <a:cs typeface="Arial" pitchFamily="34" charset="-120"/>
              </a:rPr>
              <a:t>Priya's six monthly utility bills total $390; electric is the biggest at $95.</a:t>
            </a:r>
            <a:endParaRPr lang="en-US" sz="16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5F5F5"/>
        </a:solidFill>
      </p:bgPr>
    </p:bg>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Saving on Utilities</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04088"/>
            <a:ext cx="8595360" cy="804672"/>
          </a:xfrm>
          <a:prstGeom prst="rect">
            <a:avLst/>
          </a:prstGeom>
          <a:solidFill>
            <a:srgbClr val="FFFFFF"/>
          </a:solidFill>
          <a:ln w="12700">
            <a:solidFill>
              <a:srgbClr val="F2F2F2"/>
            </a:solidFill>
            <a:prstDash val="solid"/>
          </a:ln>
        </p:spPr>
      </p:sp>
      <p:sp>
        <p:nvSpPr>
          <p:cNvPr id="6" name="Shape 4"/>
          <p:cNvSpPr/>
          <p:nvPr/>
        </p:nvSpPr>
        <p:spPr>
          <a:xfrm>
            <a:off x="420624" y="914400"/>
            <a:ext cx="384048" cy="384048"/>
          </a:xfrm>
          <a:prstGeom prst="ellipse">
            <a:avLst/>
          </a:prstGeom>
          <a:solidFill>
            <a:srgbClr val="145F58"/>
          </a:solidFill>
          <a:ln w="12700">
            <a:solidFill>
              <a:srgbClr val="145F58"/>
            </a:solidFill>
            <a:prstDash val="solid"/>
          </a:ln>
        </p:spPr>
      </p:sp>
      <p:sp>
        <p:nvSpPr>
          <p:cNvPr id="7" name="Text 5"/>
          <p:cNvSpPr/>
          <p:nvPr/>
        </p:nvSpPr>
        <p:spPr>
          <a:xfrm>
            <a:off x="420624" y="914400"/>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8" name="bounded_body"/>
          <p:cNvSpPr/>
          <p:nvPr/>
        </p:nvSpPr>
        <p:spPr>
          <a:xfrm>
            <a:off x="914400" y="704088"/>
            <a:ext cx="2560320" cy="804672"/>
          </a:xfrm>
          <a:prstGeom prst="rect">
            <a:avLst/>
          </a:prstGeom>
          <a:noFill/>
          <a:ln/>
        </p:spPr>
        <p:txBody>
          <a:bodyPr wrap="square" rtlCol="0" anchor="ctr"/>
          <a:lstStyle/>
          <a:p>
            <a:pPr indent="0" marL="0">
              <a:buNone/>
            </a:pPr>
            <a:r>
              <a:rPr lang="en-US" sz="1800" b="1" dirty="0">
                <a:solidFill>
                  <a:srgbClr val="1B2A4A"/>
                </a:solidFill>
                <a:latin typeface="Arial" pitchFamily="34" charset="0"/>
                <a:ea typeface="Arial" pitchFamily="34" charset="-122"/>
                <a:cs typeface="Arial" pitchFamily="34" charset="-120"/>
              </a:rPr>
              <a:t>Use less, pay less</a:t>
            </a:r>
            <a:endParaRPr lang="en-US" sz="1800" dirty="0"/>
          </a:p>
        </p:txBody>
      </p:sp>
      <p:sp>
        <p:nvSpPr>
          <p:cNvPr id="9" name="bounded_body"/>
          <p:cNvSpPr/>
          <p:nvPr/>
        </p:nvSpPr>
        <p:spPr>
          <a:xfrm>
            <a:off x="3566160" y="704088"/>
            <a:ext cx="5257800" cy="804672"/>
          </a:xfrm>
          <a:prstGeom prst="rect">
            <a:avLst/>
          </a:prstGeom>
          <a:noFill/>
          <a:ln/>
        </p:spPr>
        <p:txBody>
          <a:bodyPr wrap="square" rtlCol="0" anchor="ctr"/>
          <a:lstStyle/>
          <a:p>
            <a:pPr indent="0" marL="0">
              <a:buNone/>
            </a:pPr>
            <a:r>
              <a:rPr lang="en-US" sz="1750" dirty="0">
                <a:solidFill>
                  <a:srgbClr val="333333"/>
                </a:solidFill>
                <a:latin typeface="Arial" pitchFamily="34" charset="0"/>
                <a:ea typeface="Arial" pitchFamily="34" charset="-122"/>
                <a:cs typeface="Arial" pitchFamily="34" charset="-120"/>
              </a:rPr>
              <a:t>Because electric and water are VARIABLE COSTS, using less power and water lowers those bills</a:t>
            </a:r>
            <a:endParaRPr lang="en-US" sz="1750" dirty="0"/>
          </a:p>
        </p:txBody>
      </p:sp>
      <p:sp>
        <p:nvSpPr>
          <p:cNvPr id="10" name="Shape 8"/>
          <p:cNvSpPr/>
          <p:nvPr/>
        </p:nvSpPr>
        <p:spPr>
          <a:xfrm>
            <a:off x="274320" y="1563624"/>
            <a:ext cx="8595360" cy="804672"/>
          </a:xfrm>
          <a:prstGeom prst="rect">
            <a:avLst/>
          </a:prstGeom>
          <a:solidFill>
            <a:srgbClr val="FFFFFF"/>
          </a:solidFill>
          <a:ln w="12700">
            <a:solidFill>
              <a:srgbClr val="F2F2F2"/>
            </a:solidFill>
            <a:prstDash val="solid"/>
          </a:ln>
        </p:spPr>
      </p:sp>
      <p:sp>
        <p:nvSpPr>
          <p:cNvPr id="11" name="Shape 9"/>
          <p:cNvSpPr/>
          <p:nvPr/>
        </p:nvSpPr>
        <p:spPr>
          <a:xfrm>
            <a:off x="420624" y="1773936"/>
            <a:ext cx="384048" cy="384048"/>
          </a:xfrm>
          <a:prstGeom prst="ellipse">
            <a:avLst/>
          </a:prstGeom>
          <a:solidFill>
            <a:srgbClr val="145F58"/>
          </a:solidFill>
          <a:ln w="12700">
            <a:solidFill>
              <a:srgbClr val="145F58"/>
            </a:solidFill>
            <a:prstDash val="solid"/>
          </a:ln>
        </p:spPr>
      </p:sp>
      <p:sp>
        <p:nvSpPr>
          <p:cNvPr id="12" name="Text 10"/>
          <p:cNvSpPr/>
          <p:nvPr/>
        </p:nvSpPr>
        <p:spPr>
          <a:xfrm>
            <a:off x="420624" y="1773936"/>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13" name="bounded_body"/>
          <p:cNvSpPr/>
          <p:nvPr/>
        </p:nvSpPr>
        <p:spPr>
          <a:xfrm>
            <a:off x="914400" y="1563624"/>
            <a:ext cx="2560320" cy="804672"/>
          </a:xfrm>
          <a:prstGeom prst="rect">
            <a:avLst/>
          </a:prstGeom>
          <a:noFill/>
          <a:ln/>
        </p:spPr>
        <p:txBody>
          <a:bodyPr wrap="square" rtlCol="0" anchor="ctr"/>
          <a:lstStyle/>
          <a:p>
            <a:pPr indent="0" marL="0">
              <a:buNone/>
            </a:pPr>
            <a:r>
              <a:rPr lang="en-US" sz="1800" b="1" dirty="0">
                <a:solidFill>
                  <a:srgbClr val="1B2A4A"/>
                </a:solidFill>
                <a:latin typeface="Arial" pitchFamily="34" charset="0"/>
                <a:ea typeface="Arial" pitchFamily="34" charset="-122"/>
                <a:cs typeface="Arial" pitchFamily="34" charset="-120"/>
              </a:rPr>
              <a:t>Energy efficiency helps</a:t>
            </a:r>
            <a:endParaRPr lang="en-US" sz="1800" dirty="0"/>
          </a:p>
        </p:txBody>
      </p:sp>
      <p:sp>
        <p:nvSpPr>
          <p:cNvPr id="14" name="bounded_body"/>
          <p:cNvSpPr/>
          <p:nvPr/>
        </p:nvSpPr>
        <p:spPr>
          <a:xfrm>
            <a:off x="3566160" y="1563624"/>
            <a:ext cx="5257800" cy="804672"/>
          </a:xfrm>
          <a:prstGeom prst="rect">
            <a:avLst/>
          </a:prstGeom>
          <a:noFill/>
          <a:ln/>
        </p:spPr>
        <p:txBody>
          <a:bodyPr wrap="square" rtlCol="0" anchor="ctr"/>
          <a:lstStyle/>
          <a:p>
            <a:pPr indent="0" marL="0">
              <a:buNone/>
            </a:pPr>
            <a:r>
              <a:rPr lang="en-US" sz="1750" dirty="0">
                <a:solidFill>
                  <a:srgbClr val="333333"/>
                </a:solidFill>
                <a:latin typeface="Arial" pitchFamily="34" charset="0"/>
                <a:ea typeface="Arial" pitchFamily="34" charset="-122"/>
                <a:cs typeface="Arial" pitchFamily="34" charset="-120"/>
              </a:rPr>
              <a:t>ENERGY EFFICIENCY means using less power to lower your electric and gas bills - LEDs and a smart thermostat</a:t>
            </a:r>
            <a:endParaRPr lang="en-US" sz="1750" dirty="0"/>
          </a:p>
        </p:txBody>
      </p:sp>
      <p:sp>
        <p:nvSpPr>
          <p:cNvPr id="15" name="Shape 13"/>
          <p:cNvSpPr/>
          <p:nvPr/>
        </p:nvSpPr>
        <p:spPr>
          <a:xfrm>
            <a:off x="274320" y="2423160"/>
            <a:ext cx="8595360" cy="804672"/>
          </a:xfrm>
          <a:prstGeom prst="rect">
            <a:avLst/>
          </a:prstGeom>
          <a:solidFill>
            <a:srgbClr val="FFFFFF"/>
          </a:solidFill>
          <a:ln w="12700">
            <a:solidFill>
              <a:srgbClr val="F2F2F2"/>
            </a:solidFill>
            <a:prstDash val="solid"/>
          </a:ln>
        </p:spPr>
      </p:sp>
      <p:sp>
        <p:nvSpPr>
          <p:cNvPr id="16" name="Shape 14"/>
          <p:cNvSpPr/>
          <p:nvPr/>
        </p:nvSpPr>
        <p:spPr>
          <a:xfrm>
            <a:off x="420624" y="2633472"/>
            <a:ext cx="384048" cy="384048"/>
          </a:xfrm>
          <a:prstGeom prst="ellipse">
            <a:avLst/>
          </a:prstGeom>
          <a:solidFill>
            <a:srgbClr val="145F58"/>
          </a:solidFill>
          <a:ln w="12700">
            <a:solidFill>
              <a:srgbClr val="145F58"/>
            </a:solidFill>
            <a:prstDash val="solid"/>
          </a:ln>
        </p:spPr>
      </p:sp>
      <p:sp>
        <p:nvSpPr>
          <p:cNvPr id="17" name="Text 15"/>
          <p:cNvSpPr/>
          <p:nvPr/>
        </p:nvSpPr>
        <p:spPr>
          <a:xfrm>
            <a:off x="420624" y="2633472"/>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18" name="bounded_body"/>
          <p:cNvSpPr/>
          <p:nvPr/>
        </p:nvSpPr>
        <p:spPr>
          <a:xfrm>
            <a:off x="914400" y="2423160"/>
            <a:ext cx="2560320" cy="804672"/>
          </a:xfrm>
          <a:prstGeom prst="rect">
            <a:avLst/>
          </a:prstGeom>
          <a:noFill/>
          <a:ln/>
        </p:spPr>
        <p:txBody>
          <a:bodyPr wrap="square" rtlCol="0" anchor="ctr"/>
          <a:lstStyle/>
          <a:p>
            <a:pPr indent="0" marL="0">
              <a:buNone/>
            </a:pPr>
            <a:r>
              <a:rPr lang="en-US" sz="1800" b="1" dirty="0">
                <a:solidFill>
                  <a:srgbClr val="1B2A4A"/>
                </a:solidFill>
                <a:latin typeface="Arial" pitchFamily="34" charset="0"/>
                <a:ea typeface="Arial" pitchFamily="34" charset="-122"/>
                <a:cs typeface="Arial" pitchFamily="34" charset="-120"/>
              </a:rPr>
              <a:t>Budget billing evens it out</a:t>
            </a:r>
            <a:endParaRPr lang="en-US" sz="1800" dirty="0"/>
          </a:p>
        </p:txBody>
      </p:sp>
      <p:sp>
        <p:nvSpPr>
          <p:cNvPr id="19" name="bounded_body"/>
          <p:cNvSpPr/>
          <p:nvPr/>
        </p:nvSpPr>
        <p:spPr>
          <a:xfrm>
            <a:off x="3566160" y="2423160"/>
            <a:ext cx="5257800" cy="804672"/>
          </a:xfrm>
          <a:prstGeom prst="rect">
            <a:avLst/>
          </a:prstGeom>
          <a:noFill/>
          <a:ln/>
        </p:spPr>
        <p:txBody>
          <a:bodyPr wrap="square" rtlCol="0" anchor="ctr"/>
          <a:lstStyle/>
          <a:p>
            <a:pPr indent="0" marL="0">
              <a:buNone/>
            </a:pPr>
            <a:r>
              <a:rPr lang="en-US" sz="1750" dirty="0">
                <a:solidFill>
                  <a:srgbClr val="333333"/>
                </a:solidFill>
                <a:latin typeface="Arial" pitchFamily="34" charset="0"/>
                <a:ea typeface="Arial" pitchFamily="34" charset="-122"/>
                <a:cs typeface="Arial" pitchFamily="34" charset="-120"/>
              </a:rPr>
              <a:t>BUDGET BILLING averages your bills into an equal monthly payment so winter spikes do not surprise you</a:t>
            </a:r>
            <a:endParaRPr lang="en-US" sz="1750" dirty="0"/>
          </a:p>
        </p:txBody>
      </p:sp>
      <p:sp>
        <p:nvSpPr>
          <p:cNvPr id="20" name="Shape 18"/>
          <p:cNvSpPr/>
          <p:nvPr/>
        </p:nvSpPr>
        <p:spPr>
          <a:xfrm>
            <a:off x="274320" y="3282696"/>
            <a:ext cx="8595360" cy="804672"/>
          </a:xfrm>
          <a:prstGeom prst="rect">
            <a:avLst/>
          </a:prstGeom>
          <a:solidFill>
            <a:srgbClr val="FFFFFF"/>
          </a:solidFill>
          <a:ln w="12700">
            <a:solidFill>
              <a:srgbClr val="F2F2F2"/>
            </a:solidFill>
            <a:prstDash val="solid"/>
          </a:ln>
        </p:spPr>
      </p:sp>
      <p:sp>
        <p:nvSpPr>
          <p:cNvPr id="21" name="Shape 19"/>
          <p:cNvSpPr/>
          <p:nvPr/>
        </p:nvSpPr>
        <p:spPr>
          <a:xfrm>
            <a:off x="420624" y="3493008"/>
            <a:ext cx="384048" cy="384048"/>
          </a:xfrm>
          <a:prstGeom prst="ellipse">
            <a:avLst/>
          </a:prstGeom>
          <a:solidFill>
            <a:srgbClr val="145F58"/>
          </a:solidFill>
          <a:ln w="12700">
            <a:solidFill>
              <a:srgbClr val="145F58"/>
            </a:solidFill>
            <a:prstDash val="solid"/>
          </a:ln>
        </p:spPr>
      </p:sp>
      <p:sp>
        <p:nvSpPr>
          <p:cNvPr id="22" name="Text 20"/>
          <p:cNvSpPr/>
          <p:nvPr/>
        </p:nvSpPr>
        <p:spPr>
          <a:xfrm>
            <a:off x="420624" y="3493008"/>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23" name="bounded_body"/>
          <p:cNvSpPr/>
          <p:nvPr/>
        </p:nvSpPr>
        <p:spPr>
          <a:xfrm>
            <a:off x="914400" y="3282696"/>
            <a:ext cx="2560320" cy="804672"/>
          </a:xfrm>
          <a:prstGeom prst="rect">
            <a:avLst/>
          </a:prstGeom>
          <a:noFill/>
          <a:ln/>
        </p:spPr>
        <p:txBody>
          <a:bodyPr wrap="square" rtlCol="0" anchor="ctr"/>
          <a:lstStyle/>
          <a:p>
            <a:pPr indent="0" marL="0">
              <a:buNone/>
            </a:pPr>
            <a:r>
              <a:rPr lang="en-US" sz="1800" b="1" dirty="0">
                <a:solidFill>
                  <a:srgbClr val="1B2A4A"/>
                </a:solidFill>
                <a:latin typeface="Arial" pitchFamily="34" charset="0"/>
                <a:ea typeface="Arial" pitchFamily="34" charset="-122"/>
                <a:cs typeface="Arial" pitchFamily="34" charset="-120"/>
              </a:rPr>
              <a:t>Shop your providers</a:t>
            </a:r>
            <a:endParaRPr lang="en-US" sz="1800" dirty="0"/>
          </a:p>
        </p:txBody>
      </p:sp>
      <p:sp>
        <p:nvSpPr>
          <p:cNvPr id="24" name="bounded_body"/>
          <p:cNvSpPr/>
          <p:nvPr/>
        </p:nvSpPr>
        <p:spPr>
          <a:xfrm>
            <a:off x="3566160" y="3282696"/>
            <a:ext cx="5257800" cy="80467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Compare PROVIDERS for internet and phone; bundling or switching can lower a fixed cost</a:t>
            </a:r>
            <a:endParaRPr lang="en-US" sz="1800" dirty="0"/>
          </a:p>
        </p:txBody>
      </p:sp>
      <p:sp>
        <p:nvSpPr>
          <p:cNvPr id="25" name="Shape 23"/>
          <p:cNvSpPr/>
          <p:nvPr/>
        </p:nvSpPr>
        <p:spPr>
          <a:xfrm>
            <a:off x="274320" y="4142232"/>
            <a:ext cx="8595360" cy="512064"/>
          </a:xfrm>
          <a:prstGeom prst="rect">
            <a:avLst/>
          </a:prstGeom>
          <a:solidFill>
            <a:srgbClr val="FFF8F6"/>
          </a:solidFill>
          <a:ln w="12700">
            <a:solidFill>
              <a:srgbClr val="E8735A"/>
            </a:solidFill>
            <a:prstDash val="solid"/>
          </a:ln>
        </p:spPr>
      </p:sp>
      <p:sp>
        <p:nvSpPr>
          <p:cNvPr id="26" name="Shape 24"/>
          <p:cNvSpPr/>
          <p:nvPr/>
        </p:nvSpPr>
        <p:spPr>
          <a:xfrm>
            <a:off x="274320" y="4142232"/>
            <a:ext cx="64008" cy="512064"/>
          </a:xfrm>
          <a:prstGeom prst="rect">
            <a:avLst/>
          </a:prstGeom>
          <a:solidFill>
            <a:srgbClr val="E8735A"/>
          </a:solidFill>
          <a:ln w="12700">
            <a:solidFill>
              <a:srgbClr val="E8735A"/>
            </a:solidFill>
            <a:prstDash val="solid"/>
          </a:ln>
        </p:spPr>
      </p:sp>
      <p:sp>
        <p:nvSpPr>
          <p:cNvPr id="27" name="bounded_callout"/>
          <p:cNvSpPr/>
          <p:nvPr/>
        </p:nvSpPr>
        <p:spPr>
          <a:xfrm>
            <a:off x="457200" y="4187952"/>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Tip: Lower VARIABLE COSTS by using less; use BUDGET BILLING and ENERGY EFFICIENCY to keep bills steady and low.</a:t>
            </a:r>
            <a:endParaRPr lang="en-US" sz="14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5F5F5"/>
        </a:solidFill>
      </p:bgPr>
    </p:bg>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Calculate Your Utility Costs</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04088"/>
            <a:ext cx="8595360" cy="804672"/>
          </a:xfrm>
          <a:prstGeom prst="rect">
            <a:avLst/>
          </a:prstGeom>
          <a:solidFill>
            <a:srgbClr val="FFFFFF"/>
          </a:solidFill>
          <a:ln w="12700">
            <a:solidFill>
              <a:srgbClr val="F2F2F2"/>
            </a:solidFill>
            <a:prstDash val="solid"/>
          </a:ln>
        </p:spPr>
      </p:sp>
      <p:sp>
        <p:nvSpPr>
          <p:cNvPr id="6" name="Shape 4"/>
          <p:cNvSpPr/>
          <p:nvPr/>
        </p:nvSpPr>
        <p:spPr>
          <a:xfrm>
            <a:off x="420624" y="914400"/>
            <a:ext cx="384048" cy="384048"/>
          </a:xfrm>
          <a:prstGeom prst="ellipse">
            <a:avLst/>
          </a:prstGeom>
          <a:solidFill>
            <a:srgbClr val="145F58"/>
          </a:solidFill>
          <a:ln w="12700">
            <a:solidFill>
              <a:srgbClr val="145F58"/>
            </a:solidFill>
            <a:prstDash val="solid"/>
          </a:ln>
        </p:spPr>
      </p:sp>
      <p:sp>
        <p:nvSpPr>
          <p:cNvPr id="7" name="Text 5"/>
          <p:cNvSpPr/>
          <p:nvPr/>
        </p:nvSpPr>
        <p:spPr>
          <a:xfrm>
            <a:off x="420624" y="914400"/>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8" name="bounded_body"/>
          <p:cNvSpPr/>
          <p:nvPr/>
        </p:nvSpPr>
        <p:spPr>
          <a:xfrm>
            <a:off x="914400" y="704088"/>
            <a:ext cx="2560320" cy="804672"/>
          </a:xfrm>
          <a:prstGeom prst="rect">
            <a:avLst/>
          </a:prstGeom>
          <a:noFill/>
          <a:ln/>
        </p:spPr>
        <p:txBody>
          <a:bodyPr wrap="square" rtlCol="0" anchor="ctr"/>
          <a:lstStyle/>
          <a:p>
            <a:pPr indent="0" marL="0">
              <a:buNone/>
            </a:pPr>
            <a:r>
              <a:rPr lang="en-US" sz="1800" b="1" dirty="0">
                <a:solidFill>
                  <a:srgbClr val="1B2A4A"/>
                </a:solidFill>
                <a:latin typeface="Arial" pitchFamily="34" charset="0"/>
                <a:ea typeface="Arial" pitchFamily="34" charset="-122"/>
                <a:cs typeface="Arial" pitchFamily="34" charset="-120"/>
              </a:rPr>
              <a:t>Step 1 - Find the set-up cash</a:t>
            </a:r>
            <a:endParaRPr lang="en-US" sz="1800" dirty="0"/>
          </a:p>
        </p:txBody>
      </p:sp>
      <p:sp>
        <p:nvSpPr>
          <p:cNvPr id="9" name="bounded_body"/>
          <p:cNvSpPr/>
          <p:nvPr/>
        </p:nvSpPr>
        <p:spPr>
          <a:xfrm>
            <a:off x="3566160" y="704088"/>
            <a:ext cx="5257800" cy="804672"/>
          </a:xfrm>
          <a:prstGeom prst="rect">
            <a:avLst/>
          </a:prstGeom>
          <a:noFill/>
          <a:ln/>
        </p:spPr>
        <p:txBody>
          <a:bodyPr wrap="square" rtlCol="0" anchor="ctr"/>
          <a:lstStyle/>
          <a:p>
            <a:pPr indent="0" marL="0">
              <a:buNone/>
            </a:pPr>
            <a:r>
              <a:rPr lang="en-US" sz="1750" dirty="0">
                <a:solidFill>
                  <a:srgbClr val="333333"/>
                </a:solidFill>
                <a:latin typeface="Arial" pitchFamily="34" charset="0"/>
                <a:ea typeface="Arial" pitchFamily="34" charset="-122"/>
                <a:cs typeface="Arial" pitchFamily="34" charset="-120"/>
              </a:rPr>
              <a:t>CASH TO SET UP = DEPOSITS + SETUP FEES - add the deposits and setup fees you owe up front</a:t>
            </a:r>
            <a:endParaRPr lang="en-US" sz="1750" dirty="0"/>
          </a:p>
        </p:txBody>
      </p:sp>
      <p:sp>
        <p:nvSpPr>
          <p:cNvPr id="10" name="Shape 8"/>
          <p:cNvSpPr/>
          <p:nvPr/>
        </p:nvSpPr>
        <p:spPr>
          <a:xfrm>
            <a:off x="274320" y="1563624"/>
            <a:ext cx="8595360" cy="804672"/>
          </a:xfrm>
          <a:prstGeom prst="rect">
            <a:avLst/>
          </a:prstGeom>
          <a:solidFill>
            <a:srgbClr val="FFFFFF"/>
          </a:solidFill>
          <a:ln w="12700">
            <a:solidFill>
              <a:srgbClr val="F2F2F2"/>
            </a:solidFill>
            <a:prstDash val="solid"/>
          </a:ln>
        </p:spPr>
      </p:sp>
      <p:sp>
        <p:nvSpPr>
          <p:cNvPr id="11" name="Shape 9"/>
          <p:cNvSpPr/>
          <p:nvPr/>
        </p:nvSpPr>
        <p:spPr>
          <a:xfrm>
            <a:off x="420624" y="1773936"/>
            <a:ext cx="384048" cy="384048"/>
          </a:xfrm>
          <a:prstGeom prst="ellipse">
            <a:avLst/>
          </a:prstGeom>
          <a:solidFill>
            <a:srgbClr val="145F58"/>
          </a:solidFill>
          <a:ln w="12700">
            <a:solidFill>
              <a:srgbClr val="145F58"/>
            </a:solidFill>
            <a:prstDash val="solid"/>
          </a:ln>
        </p:spPr>
      </p:sp>
      <p:sp>
        <p:nvSpPr>
          <p:cNvPr id="12" name="Text 10"/>
          <p:cNvSpPr/>
          <p:nvPr/>
        </p:nvSpPr>
        <p:spPr>
          <a:xfrm>
            <a:off x="420624" y="1773936"/>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13" name="bounded_body"/>
          <p:cNvSpPr/>
          <p:nvPr/>
        </p:nvSpPr>
        <p:spPr>
          <a:xfrm>
            <a:off x="914400" y="1563624"/>
            <a:ext cx="2560320" cy="804672"/>
          </a:xfrm>
          <a:prstGeom prst="rect">
            <a:avLst/>
          </a:prstGeom>
          <a:noFill/>
          <a:ln/>
        </p:spPr>
        <p:txBody>
          <a:bodyPr wrap="square" rtlCol="0" anchor="ctr"/>
          <a:lstStyle/>
          <a:p>
            <a:pPr indent="0" marL="0">
              <a:buNone/>
            </a:pPr>
            <a:r>
              <a:rPr lang="en-US" sz="1800" b="1" dirty="0">
                <a:solidFill>
                  <a:srgbClr val="1B2A4A"/>
                </a:solidFill>
                <a:latin typeface="Arial" pitchFamily="34" charset="0"/>
                <a:ea typeface="Arial" pitchFamily="34" charset="-122"/>
                <a:cs typeface="Arial" pitchFamily="34" charset="-120"/>
              </a:rPr>
              <a:t>Step 2 - Add the monthly total</a:t>
            </a:r>
            <a:endParaRPr lang="en-US" sz="1800" dirty="0"/>
          </a:p>
        </p:txBody>
      </p:sp>
      <p:sp>
        <p:nvSpPr>
          <p:cNvPr id="14" name="bounded_body"/>
          <p:cNvSpPr/>
          <p:nvPr/>
        </p:nvSpPr>
        <p:spPr>
          <a:xfrm>
            <a:off x="3566160" y="1563624"/>
            <a:ext cx="5257800" cy="80467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MONTHLY UTILITY TOTAL = SUM OF EACH MONTHLY BILL - add up every monthly utility bill</a:t>
            </a:r>
            <a:endParaRPr lang="en-US" sz="1800" dirty="0"/>
          </a:p>
        </p:txBody>
      </p:sp>
      <p:sp>
        <p:nvSpPr>
          <p:cNvPr id="15" name="Shape 13"/>
          <p:cNvSpPr/>
          <p:nvPr/>
        </p:nvSpPr>
        <p:spPr>
          <a:xfrm>
            <a:off x="274320" y="2423160"/>
            <a:ext cx="8595360" cy="804672"/>
          </a:xfrm>
          <a:prstGeom prst="rect">
            <a:avLst/>
          </a:prstGeom>
          <a:solidFill>
            <a:srgbClr val="FFFFFF"/>
          </a:solidFill>
          <a:ln w="12700">
            <a:solidFill>
              <a:srgbClr val="F2F2F2"/>
            </a:solidFill>
            <a:prstDash val="solid"/>
          </a:ln>
        </p:spPr>
      </p:sp>
      <p:sp>
        <p:nvSpPr>
          <p:cNvPr id="16" name="Shape 14"/>
          <p:cNvSpPr/>
          <p:nvPr/>
        </p:nvSpPr>
        <p:spPr>
          <a:xfrm>
            <a:off x="420624" y="2633472"/>
            <a:ext cx="384048" cy="384048"/>
          </a:xfrm>
          <a:prstGeom prst="ellipse">
            <a:avLst/>
          </a:prstGeom>
          <a:solidFill>
            <a:srgbClr val="145F58"/>
          </a:solidFill>
          <a:ln w="12700">
            <a:solidFill>
              <a:srgbClr val="145F58"/>
            </a:solidFill>
            <a:prstDash val="solid"/>
          </a:ln>
        </p:spPr>
      </p:sp>
      <p:sp>
        <p:nvSpPr>
          <p:cNvPr id="17" name="Text 15"/>
          <p:cNvSpPr/>
          <p:nvPr/>
        </p:nvSpPr>
        <p:spPr>
          <a:xfrm>
            <a:off x="420624" y="2633472"/>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18" name="bounded_body"/>
          <p:cNvSpPr/>
          <p:nvPr/>
        </p:nvSpPr>
        <p:spPr>
          <a:xfrm>
            <a:off x="914400" y="2423160"/>
            <a:ext cx="2560320" cy="804672"/>
          </a:xfrm>
          <a:prstGeom prst="rect">
            <a:avLst/>
          </a:prstGeom>
          <a:noFill/>
          <a:ln/>
        </p:spPr>
        <p:txBody>
          <a:bodyPr wrap="square" rtlCol="0" anchor="ctr"/>
          <a:lstStyle/>
          <a:p>
            <a:pPr indent="0" marL="0">
              <a:buNone/>
            </a:pPr>
            <a:r>
              <a:rPr lang="en-US" sz="1800" b="1" dirty="0">
                <a:solidFill>
                  <a:srgbClr val="1B2A4A"/>
                </a:solidFill>
                <a:latin typeface="Arial" pitchFamily="34" charset="0"/>
                <a:ea typeface="Arial" pitchFamily="34" charset="-122"/>
                <a:cs typeface="Arial" pitchFamily="34" charset="-120"/>
              </a:rPr>
              <a:t>Step 3 - First-month cash</a:t>
            </a:r>
            <a:endParaRPr lang="en-US" sz="1800" dirty="0"/>
          </a:p>
        </p:txBody>
      </p:sp>
      <p:sp>
        <p:nvSpPr>
          <p:cNvPr id="19" name="bounded_body"/>
          <p:cNvSpPr/>
          <p:nvPr/>
        </p:nvSpPr>
        <p:spPr>
          <a:xfrm>
            <a:off x="3566160" y="2423160"/>
            <a:ext cx="5257800" cy="804672"/>
          </a:xfrm>
          <a:prstGeom prst="rect">
            <a:avLst/>
          </a:prstGeom>
          <a:noFill/>
          <a:ln/>
        </p:spPr>
        <p:txBody>
          <a:bodyPr wrap="square" rtlCol="0" anchor="ctr"/>
          <a:lstStyle/>
          <a:p>
            <a:pPr indent="0" marL="0">
              <a:buNone/>
            </a:pPr>
            <a:r>
              <a:rPr lang="en-US" sz="1750" dirty="0">
                <a:solidFill>
                  <a:srgbClr val="333333"/>
                </a:solidFill>
                <a:latin typeface="Arial" pitchFamily="34" charset="0"/>
                <a:ea typeface="Arial" pitchFamily="34" charset="-122"/>
                <a:cs typeface="Arial" pitchFamily="34" charset="-120"/>
              </a:rPr>
              <a:t>FIRST-MONTH CASH = CASH TO SET UP + MONTHLY UTILITY TOTAL - the cash you need the very first month</a:t>
            </a:r>
            <a:endParaRPr lang="en-US" sz="1750" dirty="0"/>
          </a:p>
        </p:txBody>
      </p:sp>
      <p:sp>
        <p:nvSpPr>
          <p:cNvPr id="20" name="Shape 18"/>
          <p:cNvSpPr/>
          <p:nvPr/>
        </p:nvSpPr>
        <p:spPr>
          <a:xfrm>
            <a:off x="274320" y="3282696"/>
            <a:ext cx="8595360" cy="804672"/>
          </a:xfrm>
          <a:prstGeom prst="rect">
            <a:avLst/>
          </a:prstGeom>
          <a:solidFill>
            <a:srgbClr val="FFFFFF"/>
          </a:solidFill>
          <a:ln w="12700">
            <a:solidFill>
              <a:srgbClr val="F2F2F2"/>
            </a:solidFill>
            <a:prstDash val="solid"/>
          </a:ln>
        </p:spPr>
      </p:sp>
      <p:sp>
        <p:nvSpPr>
          <p:cNvPr id="21" name="Shape 19"/>
          <p:cNvSpPr/>
          <p:nvPr/>
        </p:nvSpPr>
        <p:spPr>
          <a:xfrm>
            <a:off x="420624" y="3493008"/>
            <a:ext cx="384048" cy="384048"/>
          </a:xfrm>
          <a:prstGeom prst="ellipse">
            <a:avLst/>
          </a:prstGeom>
          <a:solidFill>
            <a:srgbClr val="145F58"/>
          </a:solidFill>
          <a:ln w="12700">
            <a:solidFill>
              <a:srgbClr val="145F58"/>
            </a:solidFill>
            <a:prstDash val="solid"/>
          </a:ln>
        </p:spPr>
      </p:sp>
      <p:sp>
        <p:nvSpPr>
          <p:cNvPr id="22" name="Text 20"/>
          <p:cNvSpPr/>
          <p:nvPr/>
        </p:nvSpPr>
        <p:spPr>
          <a:xfrm>
            <a:off x="420624" y="3493008"/>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23" name="bounded_body"/>
          <p:cNvSpPr/>
          <p:nvPr/>
        </p:nvSpPr>
        <p:spPr>
          <a:xfrm>
            <a:off x="914400" y="3282696"/>
            <a:ext cx="2560320" cy="804672"/>
          </a:xfrm>
          <a:prstGeom prst="rect">
            <a:avLst/>
          </a:prstGeom>
          <a:noFill/>
          <a:ln/>
        </p:spPr>
        <p:txBody>
          <a:bodyPr wrap="square" rtlCol="0" anchor="ctr"/>
          <a:lstStyle/>
          <a:p>
            <a:pPr indent="0" marL="0">
              <a:buNone/>
            </a:pPr>
            <a:r>
              <a:rPr lang="en-US" sz="1800" b="1" dirty="0">
                <a:solidFill>
                  <a:srgbClr val="1B2A4A"/>
                </a:solidFill>
                <a:latin typeface="Arial" pitchFamily="34" charset="0"/>
                <a:ea typeface="Arial" pitchFamily="34" charset="-122"/>
                <a:cs typeface="Arial" pitchFamily="34" charset="-120"/>
              </a:rPr>
              <a:t>Step 4 - Compare and plan</a:t>
            </a:r>
            <a:endParaRPr lang="en-US" sz="1800" dirty="0"/>
          </a:p>
        </p:txBody>
      </p:sp>
      <p:sp>
        <p:nvSpPr>
          <p:cNvPr id="24" name="bounded_body"/>
          <p:cNvSpPr/>
          <p:nvPr/>
        </p:nvSpPr>
        <p:spPr>
          <a:xfrm>
            <a:off x="3566160" y="3282696"/>
            <a:ext cx="5257800" cy="804672"/>
          </a:xfrm>
          <a:prstGeom prst="rect">
            <a:avLst/>
          </a:prstGeom>
          <a:noFill/>
          <a:ln/>
        </p:spPr>
        <p:txBody>
          <a:bodyPr wrap="square" rtlCol="0" anchor="ctr"/>
          <a:lstStyle/>
          <a:p>
            <a:pPr indent="0" marL="0">
              <a:buNone/>
            </a:pPr>
            <a:r>
              <a:rPr lang="en-US" sz="1750" dirty="0">
                <a:solidFill>
                  <a:srgbClr val="333333"/>
                </a:solidFill>
                <a:latin typeface="Arial" pitchFamily="34" charset="0"/>
                <a:ea typeface="Arial" pitchFamily="34" charset="-122"/>
                <a:cs typeface="Arial" pitchFamily="34" charset="-120"/>
              </a:rPr>
              <a:t>Compare the cash you need to what you have SAVED; if short, divide the gap by your weekly savings</a:t>
            </a:r>
            <a:endParaRPr lang="en-US" sz="1750" dirty="0"/>
          </a:p>
        </p:txBody>
      </p:sp>
      <p:sp>
        <p:nvSpPr>
          <p:cNvPr id="25" name="Shape 23"/>
          <p:cNvSpPr/>
          <p:nvPr/>
        </p:nvSpPr>
        <p:spPr>
          <a:xfrm>
            <a:off x="274320" y="4142232"/>
            <a:ext cx="8595360" cy="512064"/>
          </a:xfrm>
          <a:prstGeom prst="rect">
            <a:avLst/>
          </a:prstGeom>
          <a:solidFill>
            <a:srgbClr val="FFF8F6"/>
          </a:solidFill>
          <a:ln w="12700">
            <a:solidFill>
              <a:srgbClr val="E8735A"/>
            </a:solidFill>
            <a:prstDash val="solid"/>
          </a:ln>
        </p:spPr>
      </p:sp>
      <p:sp>
        <p:nvSpPr>
          <p:cNvPr id="26" name="Shape 24"/>
          <p:cNvSpPr/>
          <p:nvPr/>
        </p:nvSpPr>
        <p:spPr>
          <a:xfrm>
            <a:off x="274320" y="4142232"/>
            <a:ext cx="64008" cy="512064"/>
          </a:xfrm>
          <a:prstGeom prst="rect">
            <a:avLst/>
          </a:prstGeom>
          <a:solidFill>
            <a:srgbClr val="E8735A"/>
          </a:solidFill>
          <a:ln w="12700">
            <a:solidFill>
              <a:srgbClr val="E8735A"/>
            </a:solidFill>
            <a:prstDash val="solid"/>
          </a:ln>
        </p:spPr>
      </p:sp>
      <p:sp>
        <p:nvSpPr>
          <p:cNvPr id="27" name="bounded_callout"/>
          <p:cNvSpPr/>
          <p:nvPr/>
        </p:nvSpPr>
        <p:spPr>
          <a:xfrm>
            <a:off x="457200" y="4187952"/>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Key Concept: Find the cash to set up, add the monthly total for first-month cash, then compare to savings and plan the gap.</a:t>
            </a:r>
            <a:endParaRPr lang="en-US" sz="14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Key Takeaways</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320040" y="946861"/>
            <a:ext cx="310896" cy="310896"/>
          </a:xfrm>
          <a:prstGeom prst="ellipse">
            <a:avLst/>
          </a:prstGeom>
          <a:solidFill>
            <a:srgbClr val="145F58"/>
          </a:solidFill>
          <a:ln w="12700">
            <a:solidFill>
              <a:srgbClr val="145F58"/>
            </a:solidFill>
            <a:prstDash val="solid"/>
          </a:ln>
        </p:spPr>
      </p:sp>
      <p:sp>
        <p:nvSpPr>
          <p:cNvPr id="6" name="Text 4"/>
          <p:cNvSpPr/>
          <p:nvPr/>
        </p:nvSpPr>
        <p:spPr>
          <a:xfrm>
            <a:off x="320040" y="946861"/>
            <a:ext cx="310896" cy="310896"/>
          </a:xfrm>
          <a:prstGeom prst="rect">
            <a:avLst/>
          </a:prstGeom>
          <a:noFill/>
          <a:ln/>
        </p:spPr>
        <p:txBody>
          <a:bodyPr wrap="square" lIns="0" tIns="0" rIns="0" bIns="0" rtlCol="0" anchor="ctr"/>
          <a:lstStyle/>
          <a:p>
            <a:pPr algn="ctr" indent="0" marL="0">
              <a:buNone/>
            </a:pPr>
            <a:r>
              <a:rPr lang="en-US" sz="1300" b="1" dirty="0">
                <a:solidFill>
                  <a:srgbClr val="FFFFFF"/>
                </a:solidFill>
                <a:latin typeface="Arial" pitchFamily="34" charset="0"/>
                <a:ea typeface="Arial" pitchFamily="34" charset="-122"/>
                <a:cs typeface="Arial" pitchFamily="34" charset="-120"/>
              </a:rPr>
              <a:t>★</a:t>
            </a:r>
            <a:endParaRPr lang="en-US" sz="1300" dirty="0"/>
          </a:p>
        </p:txBody>
      </p:sp>
      <p:sp>
        <p:nvSpPr>
          <p:cNvPr id="7" name="mllp_textfit_body"/>
          <p:cNvSpPr/>
          <p:nvPr/>
        </p:nvSpPr>
        <p:spPr>
          <a:xfrm>
            <a:off x="777240" y="704088"/>
            <a:ext cx="8092440" cy="79644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Turning on UTILITIES takes cash up front - deposits plus setup fees</a:t>
            </a:r>
            <a:endParaRPr lang="en-US" sz="1800" dirty="0"/>
          </a:p>
        </p:txBody>
      </p:sp>
      <p:sp>
        <p:nvSpPr>
          <p:cNvPr id="8" name="Shape 6"/>
          <p:cNvSpPr/>
          <p:nvPr/>
        </p:nvSpPr>
        <p:spPr>
          <a:xfrm>
            <a:off x="320040" y="1798168"/>
            <a:ext cx="310896" cy="310896"/>
          </a:xfrm>
          <a:prstGeom prst="ellipse">
            <a:avLst/>
          </a:prstGeom>
          <a:solidFill>
            <a:srgbClr val="145F58"/>
          </a:solidFill>
          <a:ln w="12700">
            <a:solidFill>
              <a:srgbClr val="145F58"/>
            </a:solidFill>
            <a:prstDash val="solid"/>
          </a:ln>
        </p:spPr>
      </p:sp>
      <p:sp>
        <p:nvSpPr>
          <p:cNvPr id="9" name="Text 7"/>
          <p:cNvSpPr/>
          <p:nvPr/>
        </p:nvSpPr>
        <p:spPr>
          <a:xfrm>
            <a:off x="320040" y="1798168"/>
            <a:ext cx="310896" cy="310896"/>
          </a:xfrm>
          <a:prstGeom prst="rect">
            <a:avLst/>
          </a:prstGeom>
          <a:noFill/>
          <a:ln/>
        </p:spPr>
        <p:txBody>
          <a:bodyPr wrap="square" lIns="0" tIns="0" rIns="0" bIns="0" rtlCol="0" anchor="ctr"/>
          <a:lstStyle/>
          <a:p>
            <a:pPr algn="ctr" indent="0" marL="0">
              <a:buNone/>
            </a:pPr>
            <a:r>
              <a:rPr lang="en-US" sz="1300" b="1" dirty="0">
                <a:solidFill>
                  <a:srgbClr val="FFFFFF"/>
                </a:solidFill>
                <a:latin typeface="Arial" pitchFamily="34" charset="0"/>
                <a:ea typeface="Arial" pitchFamily="34" charset="-122"/>
                <a:cs typeface="Arial" pitchFamily="34" charset="-120"/>
              </a:rPr>
              <a:t>★</a:t>
            </a:r>
            <a:endParaRPr lang="en-US" sz="1300" dirty="0"/>
          </a:p>
        </p:txBody>
      </p:sp>
      <p:sp>
        <p:nvSpPr>
          <p:cNvPr id="10" name="mllp_textfit_body"/>
          <p:cNvSpPr/>
          <p:nvPr/>
        </p:nvSpPr>
        <p:spPr>
          <a:xfrm>
            <a:off x="777240" y="1555394"/>
            <a:ext cx="8092440" cy="79644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CASH TO SET UP = DEPOSITS + SETUP FEES; Priya's is $250 + $150 = $400</a:t>
            </a:r>
            <a:endParaRPr lang="en-US" sz="1800" dirty="0"/>
          </a:p>
        </p:txBody>
      </p:sp>
      <p:sp>
        <p:nvSpPr>
          <p:cNvPr id="11" name="Shape 9"/>
          <p:cNvSpPr/>
          <p:nvPr/>
        </p:nvSpPr>
        <p:spPr>
          <a:xfrm>
            <a:off x="320040" y="2649474"/>
            <a:ext cx="310896" cy="310896"/>
          </a:xfrm>
          <a:prstGeom prst="ellipse">
            <a:avLst/>
          </a:prstGeom>
          <a:solidFill>
            <a:srgbClr val="145F58"/>
          </a:solidFill>
          <a:ln w="12700">
            <a:solidFill>
              <a:srgbClr val="145F58"/>
            </a:solidFill>
            <a:prstDash val="solid"/>
          </a:ln>
        </p:spPr>
      </p:sp>
      <p:sp>
        <p:nvSpPr>
          <p:cNvPr id="12" name="Text 10"/>
          <p:cNvSpPr/>
          <p:nvPr/>
        </p:nvSpPr>
        <p:spPr>
          <a:xfrm>
            <a:off x="320040" y="2649474"/>
            <a:ext cx="310896" cy="310896"/>
          </a:xfrm>
          <a:prstGeom prst="rect">
            <a:avLst/>
          </a:prstGeom>
          <a:noFill/>
          <a:ln/>
        </p:spPr>
        <p:txBody>
          <a:bodyPr wrap="square" lIns="0" tIns="0" rIns="0" bIns="0" rtlCol="0" anchor="ctr"/>
          <a:lstStyle/>
          <a:p>
            <a:pPr algn="ctr" indent="0" marL="0">
              <a:buNone/>
            </a:pPr>
            <a:r>
              <a:rPr lang="en-US" sz="1300" b="1" dirty="0">
                <a:solidFill>
                  <a:srgbClr val="FFFFFF"/>
                </a:solidFill>
                <a:latin typeface="Arial" pitchFamily="34" charset="0"/>
                <a:ea typeface="Arial" pitchFamily="34" charset="-122"/>
                <a:cs typeface="Arial" pitchFamily="34" charset="-120"/>
              </a:rPr>
              <a:t>★</a:t>
            </a:r>
            <a:endParaRPr lang="en-US" sz="1300" dirty="0"/>
          </a:p>
        </p:txBody>
      </p:sp>
      <p:sp>
        <p:nvSpPr>
          <p:cNvPr id="13" name="mllp_textfit_body"/>
          <p:cNvSpPr/>
          <p:nvPr/>
        </p:nvSpPr>
        <p:spPr>
          <a:xfrm>
            <a:off x="777240" y="2406701"/>
            <a:ext cx="8092440" cy="79644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MONTHLY UTILITY TOTAL = the six bills added up; Priya's is $390 a month</a:t>
            </a:r>
            <a:endParaRPr lang="en-US" sz="1800" dirty="0"/>
          </a:p>
        </p:txBody>
      </p:sp>
      <p:sp>
        <p:nvSpPr>
          <p:cNvPr id="14" name="Shape 12"/>
          <p:cNvSpPr/>
          <p:nvPr/>
        </p:nvSpPr>
        <p:spPr>
          <a:xfrm>
            <a:off x="320040" y="3500780"/>
            <a:ext cx="310896" cy="310896"/>
          </a:xfrm>
          <a:prstGeom prst="ellipse">
            <a:avLst/>
          </a:prstGeom>
          <a:solidFill>
            <a:srgbClr val="145F58"/>
          </a:solidFill>
          <a:ln w="12700">
            <a:solidFill>
              <a:srgbClr val="145F58"/>
            </a:solidFill>
            <a:prstDash val="solid"/>
          </a:ln>
        </p:spPr>
      </p:sp>
      <p:sp>
        <p:nvSpPr>
          <p:cNvPr id="15" name="Text 13"/>
          <p:cNvSpPr/>
          <p:nvPr/>
        </p:nvSpPr>
        <p:spPr>
          <a:xfrm>
            <a:off x="320040" y="3500780"/>
            <a:ext cx="310896" cy="310896"/>
          </a:xfrm>
          <a:prstGeom prst="rect">
            <a:avLst/>
          </a:prstGeom>
          <a:noFill/>
          <a:ln/>
        </p:spPr>
        <p:txBody>
          <a:bodyPr wrap="square" lIns="0" tIns="0" rIns="0" bIns="0" rtlCol="0" anchor="ctr"/>
          <a:lstStyle/>
          <a:p>
            <a:pPr algn="ctr" indent="0" marL="0">
              <a:buNone/>
            </a:pPr>
            <a:r>
              <a:rPr lang="en-US" sz="1300" b="1" dirty="0">
                <a:solidFill>
                  <a:srgbClr val="FFFFFF"/>
                </a:solidFill>
                <a:latin typeface="Arial" pitchFamily="34" charset="0"/>
                <a:ea typeface="Arial" pitchFamily="34" charset="-122"/>
                <a:cs typeface="Arial" pitchFamily="34" charset="-120"/>
              </a:rPr>
              <a:t>★</a:t>
            </a:r>
            <a:endParaRPr lang="en-US" sz="1300" dirty="0"/>
          </a:p>
        </p:txBody>
      </p:sp>
      <p:sp>
        <p:nvSpPr>
          <p:cNvPr id="16" name="mllp_textfit_body"/>
          <p:cNvSpPr/>
          <p:nvPr/>
        </p:nvSpPr>
        <p:spPr>
          <a:xfrm>
            <a:off x="777240" y="3258007"/>
            <a:ext cx="8092440" cy="79644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Electric is the biggest bill (variable); trash is the smallest (fixed)</a:t>
            </a:r>
            <a:endParaRPr lang="en-US" sz="1800" dirty="0"/>
          </a:p>
        </p:txBody>
      </p:sp>
      <p:sp>
        <p:nvSpPr>
          <p:cNvPr id="17" name="Shape 15"/>
          <p:cNvSpPr/>
          <p:nvPr/>
        </p:nvSpPr>
        <p:spPr>
          <a:xfrm>
            <a:off x="320040" y="4352087"/>
            <a:ext cx="310896" cy="310896"/>
          </a:xfrm>
          <a:prstGeom prst="ellipse">
            <a:avLst/>
          </a:prstGeom>
          <a:solidFill>
            <a:srgbClr val="145F58"/>
          </a:solidFill>
          <a:ln w="12700">
            <a:solidFill>
              <a:srgbClr val="145F58"/>
            </a:solidFill>
            <a:prstDash val="solid"/>
          </a:ln>
        </p:spPr>
      </p:sp>
      <p:sp>
        <p:nvSpPr>
          <p:cNvPr id="18" name="Text 16"/>
          <p:cNvSpPr/>
          <p:nvPr/>
        </p:nvSpPr>
        <p:spPr>
          <a:xfrm>
            <a:off x="320040" y="4352087"/>
            <a:ext cx="310896" cy="310896"/>
          </a:xfrm>
          <a:prstGeom prst="rect">
            <a:avLst/>
          </a:prstGeom>
          <a:noFill/>
          <a:ln/>
        </p:spPr>
        <p:txBody>
          <a:bodyPr wrap="square" lIns="0" tIns="0" rIns="0" bIns="0" rtlCol="0" anchor="ctr"/>
          <a:lstStyle/>
          <a:p>
            <a:pPr algn="ctr" indent="0" marL="0">
              <a:buNone/>
            </a:pPr>
            <a:r>
              <a:rPr lang="en-US" sz="1300" b="1" dirty="0">
                <a:solidFill>
                  <a:srgbClr val="FFFFFF"/>
                </a:solidFill>
                <a:latin typeface="Arial" pitchFamily="34" charset="0"/>
                <a:ea typeface="Arial" pitchFamily="34" charset="-122"/>
                <a:cs typeface="Arial" pitchFamily="34" charset="-120"/>
              </a:rPr>
              <a:t>★</a:t>
            </a:r>
            <a:endParaRPr lang="en-US" sz="1300" dirty="0"/>
          </a:p>
        </p:txBody>
      </p:sp>
      <p:sp>
        <p:nvSpPr>
          <p:cNvPr id="19" name="mllp_textfit_body"/>
          <p:cNvSpPr/>
          <p:nvPr/>
        </p:nvSpPr>
        <p:spPr>
          <a:xfrm>
            <a:off x="777240" y="4109314"/>
            <a:ext cx="8092440" cy="79644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Lower bills with energy efficiency, budget billing, and shopping providers</a:t>
            </a:r>
            <a:endParaRPr lang="en-US" sz="18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12</Slides>
  <Notes>12</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12</vt:i4>
      </vt:variant>
    </vt:vector>
  </HeadingPairs>
  <TitlesOfParts>
    <vt:vector size="15"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Utilities &amp; Setup: Turning On the Lights</dc:title>
  <dc:subject>PptxGenJS Presentation</dc:subject>
  <dc:creator>More Lessons Less Planning</dc:creator>
  <cp:lastModifiedBy>More Lessons Less Planning</cp:lastModifiedBy>
  <cp:revision>1</cp:revision>
  <dcterms:created xsi:type="dcterms:W3CDTF">2026-07-08T00:18:04Z</dcterms:created>
  <dcterms:modified xsi:type="dcterms:W3CDTF">2026-07-08T00:18:04Z</dcterms:modified>
</cp:coreProperties>
</file>