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question on the title slide. Most students have heard 'free money' but think it's a joke. Tell them: one U.S. state has been doing it for 40 years, a 2020 presidential candidate ran on it, and a California city ran a real pilot. Today they will learn what UBI is, who has tried it, and whether it actually works. The answer is more complicated than either side wants to admit.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Tell students they will leave able to (1) define UBI and explain how it differs from food stamps or unemployment, (2) describe what Stockton ($500/month) and Finland (560 euros/month) actually found, and (3) walk through the math of what a $1,000/month national UBI would cost and how Yang proposed to pay for it. The lesson connects to TK90 (Wealth Inequality) and TK93 (Why Gen Z Can't Buy a House) - UBI is one proposed answer to the inequality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the lesson on these three words: Universal, Basic, Unconditional. Universal means every adult citizen gets it - your billionaire neighbor and your unemployed neighbor get the same check. Basic means enough to cover food and rent (most proposals: $500-$1,500/month). Unconditional means no work requirement and no means-testing. This is the opposite of how the U.S. safety net works: SNAP requires income below ~130% of the federal poverty line, unemployment requires you lost a job, Medicaid requires income verification. UBI eliminates all of that. The argument FOR universality is administrative simplicity (no paperwork) and dignity (no stigma). The argument AGAINST is cost and work disincentives. Both arguments will return in the funding debate. KEY VOCABULARY: Universal basic income (UBI) = a government cash payment given to every adult, no strings attached, regardless of income or employment status. A means-tested benefit = a safety-net program that requires income or asset verification (SNAP, Medicaid, Section 8), the opposite of UBI. A phase-out = when a benefit gets reduced as income rises (SNAP cuts off above 130 percent of the poverty line); UBI eliminates these by giving cash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Andrew Yang ran for the 2020 Democratic presidential nomination on UBI. His proposal: $1,000 per month to every U.S. adult age 18+, funded by a 10 percent value-added tax (VAT) on goods and services. Total cost: ~$2.8 trillion per year for ~235 million adults. The VAT would raise ~$800 billion per year, with the rest funded by economic growth, consolidation of some welfare programs (recipients would choose UBI OR existing benefits), and a financial transactions tax. Yang's central argument was AUTOMATION DISPLACEMENT - he repeatedly pointed to truckers (3.5M jobs at risk), retail clerks (8.5M), and call-center workers as professions about to be eliminated by AI. He polled at low single digits and dropped out before primaries, but he moved UBI from fringe to mainstream Democratic conversation. The chart on the next slide compares his proposal to other UBI cost estimates. KEY VOCABULARY: A value-added tax (VAT) = a consumption tax charged at each stage of production; Yang proposed a 10 percent rate to fund the Freedom Dividend. Automation displacement = the concern that AI and robots will replace human workers faster than new jobs are created, a key driver of Yang's UBI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bars left to right by amount. Yang's $1,000/month Freedom Dividend would cost approximately $2,820B per year (~$2.8 trillion). A $500/month Stockton-scale national UBI would cost about $1,410B (~$1.4 trillion). A $250/month minimum proposal would cost about $705B. A $1,500/month proposal (advocated by some progressive economists) would cost about $4,230B (~$4.2 trillion). For comparison, the entire 2024 federal Social Security budget was about $1.5 trillion and total federal spending was about $6.8 trillion. Even the smallest proposal here ($250/month) is roughly 10 percent of the federal budget. Activity Part 3 Q1 and Q2 ask students to read these values directly off the chart and compare them to the federal budget.
Reference labels (point to these chart features when teaching): Yang $1000/mo ~$2.8T; Stockton-scale ~$1.4T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Alaska Permanent Fund Dividend (PFD) is the closest thing to a real UBI in U.S. history. The Alaska Permanent Fund itself was created in 1976 to invest oil revenues from the Trans-Alaska Pipeline; the first dividend was paid in 1982. Every Alaska resident who lived there 12+ months and intends to stay gets the same check (children included). Payouts have ranged from ~$300 (low-oil years) to ~$3,300 (2022, after a special bonus). The fund is now ~$80 billion in invested assets. Politically, the PFD is bulletproof: every Alaskan governor for 40+ years (Republican and Democratic) has defended it. The PFD is small - usually $1,000-$2,000 per person per year - but it shows that universal cash payments are administratively feasible and politically durable when funded by a sovereign wealth fund. The chart on the next slide shows payouts year-by-year. KEY VOCABULARY: A sovereign wealth fund = a government-owned investment fund (Norway $1.6T, Alaska $80B); the Alaska Permanent Fund Dividend pays from one of these. The Alaska Permanent Fund Dividend = an annual cash payment to every Alaska resident from oil-revenue investments, the closest thing to a real UBI in U.S. history (since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line left to right. The first PFD payment in 1982 was about $1,000. Payouts swung from a low of ~$300 (1984) to a peak of about $3,300 (2022, after a special legislative bonus). The bumpy pattern reflects oil prices and fund returns - high oil years produce bigger dividends. The 40-year average is roughly $1,200 per Alaskan per year. The fund itself has grown from a few billion in 1982 to about $80 billion in 2024, even while paying out tens of billions in dividends. Activity Part 3 Q3 and Q4 ask students to read peak and low values from this chart and calculate average payouts.
Reference labels (point to these chart features when teaching): Peak ~$3,300 (2022); Low ~$300 (1984)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Stockton Economic Empowerment Demonstration (SEED) was the first mayor-led UBI pilot in the U.S. Stockton Mayor Michael Tubbs (then 28, the youngest mayor of a major city) launched it in February 2019. 125 residents in low-income neighborhoods were randomly selected to receive $500 per month for 24 months, no strings attached. Funding was private (Economic Security Project and others); evaluation was led by researchers at the Center for Guaranteed Income Research (UPenn-affiliated). PHASE 1 RESULTS (Year 1, Feb 2019-Feb 2020): full-time employment ROSE from 28 percent to 40 percent among recipients (compared to a roughly flat 32-to-37 percent in the n=200 control group). Anxiety and depression dropped substantially. Most spending categories: food (37 percent), sales/merchandise (22 percent), utilities (11 percent), and auto (10 percent). Less than 1 percent of recipient spending was on alcohol or tobacco - cutting against the 'they will waste it' critique. PHASE 2 (Year 2, Feb 2020-Jan 2021) overlapped with the COVID-19 economic shock; the Phase 1 employment gains did NOT replicate cleanly in Phase 2, and the headline effect attenuated. CAVEATS to flag for students: (a) small sample (n=125 treatment, n=200 control); (b) Phase 2 was COVID-confounded; (c) privately funded with a close program-evaluator relationship; (d) one pilot in one city cannot tell us what a permanent national UBI would do. Skeptical economists (Hoynes &amp; Rothstein; Mankiw; analysts at AEI and Mercatus) argue that 125 people for 24 months is too small to settle the work-disincentive question at national scale. The Stockton pilot inspired ~100 similar mayor-led UBI experiments nationwide. KEY VOCABULARY: Work disincentive = the economic concern that giving people unconditional cash reduces their incentive to take a paid job; it is the central UBI critique, and the Stockton and Finland pilots were designed to test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Finland's 2017-2018 UBI experiment was the first national-government UBI pilot in the modern era. The Finnish social-security agency Kela randomly selected 2,000 unemployed Finns ages 25-58 (the experiment was limited to unemployed people, so it was a partial UBI). Each received 560 euros per month for two years with no work requirement and no job-search requirement - critically, the payments did NOT phase out if recipients found work. Headline finding: recipients worked 6 days more per year on average than the control group - a tiny but statistically positive employment effect. Wellbeing effects were larger and clearer: significantly better self-reported mental health, life satisfaction, trust in institutions, and trust in other people. Finland did NOT scale to a nationwide program - the two-year experiment ended on schedule and the funding was not renewed. The big takeaway: UBI does NOT seem to cause the work disincentive critics feared, but the labor-market effects are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funding question is where most UBI plans break down. Yang's Freedom Dividend ($1,000/month for 235M adults = $2.82 trillion/year) is roughly 40 percent of the entire federal budget. Yang proposed paying with: (1) 10 percent VAT raising ~$800B/year, (2) welfare consolidation - recipients would choose UBI OR existing means-tested benefits; because Yang's plan was OPT-IN, independent scorers (Tax Foundation, UBI Center, Roosevelt Institute) estimate consolidation savings at $200-400B/year, not the $500-600B Yang's campaign claimed (high-benefit recipients like disabled adults or families with large SNAP/Medicaid usage typically would NOT opt in), (3) a financial transactions tax (~$50B/year), (4) carbon fees (~$50B/year), and (5) projected economic growth from increased consumer spending. Even with all those, every independent score of the plan leaves a hole of $1 trillion or more per year. The Alaska model (sovereign wealth fund from oil) only works if you have a giant resource to extract - it doesn't scale to most U.S. states or to the federal level. A wealth tax (Warren proposed 2 percent on wealth over $50M) raises ~$100-200B per year - enough for a partial UBI. The honest answer: the math has never closed for a U.S.-scale UBI.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policy debate is UBI versus targeted welfare. UBI's TWO BIG ADVANTAGES: (1) eliminates phase-outs - means-tested programs cut off as income rises, creating effective marginal tax rates of 50-90 percent for low-income workers (lose SNAP, lose Medicaid, lose Section 8 all at once when you take a job); UBI never phases out, so you keep every dollar you earn. (2) administrative simplicity - no income verification, no caseworkers, no eligibility forms; the IRS could deliver UBI through existing tax infrastructure. TARGETED WELFARE'S TWO BIG ADVANTAGES: (1) money goes to people who need it most; a $1,000 check to a billionaire is wasted; means-testing concentrates aid where it matters. (2) existing programs are mature and effective - Medicaid pays health bills, SNAP buys food, Section 8 pays rent; replacing them with cash leaves recipients to navigate complex insurance and housing markets. The HYBRID option (keep existing programs + add a smaller UBI of $250-500/month) is what many serious economists now propose. KEY VOCABULARY: A negative income tax = a 1960s economist proposal (Milton Friedman) to give cash to households below an income threshold, the intellectual ancestor of modern UBI. The earned income tax credit (EITC) = a refundable U.S. tax credit for low-income workers, the closest existing program to a partial UBI for working households.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Connect back to learning targets. Ask students which of the UBI proposals - Yang's $1,000/month, Stockton's $500/month, or Alaska's PFD model - they would advise the senator to champion in the activity. The activity puts them in the role of Maya Chen, a policy advisor briefing a senator who has to vote on three UBI-related bills in two weeks: a Yang-style federal Freedom Dividend, a smaller hybrid UBI of $400/month layered on existing welfare, and a federal sovereign wealth fund modeled on Alaska.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Universal Basic Income: Free Money for Everyone?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Andrew Yang, Alaska, Stockton, and the $1000 a Month Question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UBI and identify recent U.S. proposals and pilots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Stockton SEED and Finland UBI experiments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UBI to the existing safety net and the funding debate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UBI? The Core Idea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Three Defining Features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Universal: every adult gets it, no exceptions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Basic: enough to cover food, rent, the basics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Unconditional: no work or income requirement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UBI Differs from Welfare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SNAP requires income below 130% of poverty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requires you lost a job</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Medicaid requires income verification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UBI: no test, no phase-out, no paperwork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UBI replaces means-testing with universality - the government just cuts everyone the same check.</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Yang $1000/Month Freedom Dividend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Andrew Yang's 2020 presidential campaign proposed $1,000 per month to every U.S. adult age 18+</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Total cost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$2.8 trillion per year for ~235 million eligible adults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to pay</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10% value-added tax (VAT) on goods and services; estimated to raise about $800B per year</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Job-loss argument</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AI and automation will displace truckers, retail workers, and clerks faster than new jobs replace them</a:t>
            </a:r>
            <a:endParaRPr lang="en-US" sz="16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Political fate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Yang dropped out before primaries; UBI moved from fringe to mainstream Democratic conversation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Yang made UBI the first major national U.S. policy proposal since the 1970s - even after he lost the 2020 race.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UBI Cost Estimates by Proposal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annual cost in billions of dollars for four U.S. UBI proposals to all 235 million adults. The $250 per month proposal costs about $705 billion per year. The $500 per month Stockton-scale proposal costs about $1,410 billion per year. The $1,000 per month Yang Freedom Dividend costs about $2,820 billion per year. The $1,500 per month progressive proposal costs about $4,230 billion per year. The chart shows that cost scales linearly with the monthly amount and that even the smallest proposal is roughly 10 percent of the federal budget.">    </p:cNvPr>
          <p:cNvPicPr>
            <a:picLocks noChangeAspect="1"/>
          </p:cNvPicPr>
          <p:nvPr/>
        </p:nvPicPr>
        <p:blipFill>
          <a:blip r:embed="rId1"/>
          <a:stretch>
            <a:fillRect/>
          </a:stretch>
        </p:blipFill>
        <p:spPr>
          <a:xfrm>
            <a:off x="2523585" y="795528"/>
            <a:ext cx="409683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Annual cost in $billions for major U.S. UBI proposals to all adults.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Alaska's Permanent Fund - The Only Real U.S. UBI</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Started</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1976 (fund); 1982 (first dividend payment)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Funding source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Oil revenue invested in stocks and bonds; the fund holds about $80 billion in 2024</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Annual payout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Alaska resident gets a check; payouts ranged from about $300 to $3300 per person</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Eligibility</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Lived in Alaska 12+ months and intend to stay; including children; no income test</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Political support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Supported by Republicans and Democrats; one of the most popular state programs in U.S. history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Alaska proves a real UBI can be funded and run for 40+ years - if you have a sovereign wealth fund.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Alaska Permanent Fund Payouts 1982-2024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the annual Alaska Permanent Fund Dividend per resident in dollars from 1982 to 2024. The line begins at about $1,000 in 1982, dropped to a low near $300 in 1984, climbed gradually through the 1990s and 2000s with values mostly between $800 and $2,000, peaked at about $3,300 in 2022 after a special legislative bonus, and ended near $1,700 in 2024. The chart shows that PFD payouts vary substantially year to year because they depend on oil prices and fund returns, but have averaged roughly $1,200 per Alaskan over four decades.">    </p:cNvPr>
          <p:cNvPicPr>
            <a:picLocks noChangeAspect="1"/>
          </p:cNvPicPr>
          <p:nvPr/>
        </p:nvPicPr>
        <p:blipFill>
          <a:blip r:embed="rId1"/>
          <a:stretch>
            <a:fillRect/>
          </a:stretch>
        </p:blipFill>
        <p:spPr>
          <a:xfrm>
            <a:off x="2056642" y="795528"/>
            <a:ext cx="503071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Annual dividend per resident; volatile because oil prices swing.</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Stockton SEED - $500/Month Pilot Results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Happened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125 randomly selected Stockton residents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$500 per month for 24 months (2019-2021)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Mayor Michael Tubbs led the pilot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Privately funded; no work requirement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They Found (Phase 1, Year 1)</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Phase 1 full-time employment: 28% to 40% (control ~32-37%, roughly flat)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 spending: food, utilities, transportation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Less than 1% on alcohol or tobacco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Phase 2 (Year 2) hit COVID; gains did not replicate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Stockton SEED Phase 1 found employment ROSE - opposite of critics' prediction. But the pilot was small (n=125) and Phase 2 hit COVID.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Finland's 2017-2018 UBI Experiment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Sample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2000 randomly selected unemployed Finns ages 25-58 (not all citizens)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Amount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560 euros per month, no work or job-search requirements, paid for two years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Employment effect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Tiny but positive: 6 extra days of work per year vs the control group</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Wellbeing effect</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Significantly better mental health, life satisfaction, and trust in institutions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ended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Two-year funding ran out; Finland did not scale it nationwide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Finland did NOT find massive employment gains - but it did NOT find work disincentives either.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Funding Debate - How Do You Pay for UBI?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Cost reality</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$1,000/month UBI for 235M adults = ~$2.8 trillion/year - 40% of the federal budget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Yang's plan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10% VAT (~$800 billion/year) + welfare consolidation + a financial transactions tax</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Sovereign wealth fund</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Alaska's model: invest resource revenue, pay dividends - works for resource-rich states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Wealth tax option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2% tax on wealth over $50M could partially fund a smaller UBI</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Welfare replacement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Most plans make recipients choose UBI OR existing benefits, not both</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funding question is the hardest part of UBI - the math has never closed for a U.S.-scale program.</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UBI vs Targeted Welfare - The Trade-Off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544830"/>
          </a:xfrm>
          <a:prstGeom prst="rect">
            <a:avLst/>
          </a:prstGeom>
          <a:solidFill>
            <a:srgbClr val="FFFFFF"/>
          </a:solidFill>
          <a:ln w="12700">
            <a:solidFill>
              <a:srgbClr val="F2F2F2"/>
            </a:solidFill>
            <a:prstDash val="solid"/>
          </a:ln>
        </p:spPr>
      </p:sp>
      <p:sp>
        <p:nvSpPr>
          <p:cNvPr id="6" name="Shape 4"/>
          <p:cNvSpPr/>
          <p:nvPr/>
        </p:nvSpPr>
        <p:spPr>
          <a:xfrm>
            <a:off x="420624" y="784479"/>
            <a:ext cx="384048" cy="384048"/>
          </a:xfrm>
          <a:prstGeom prst="ellipse">
            <a:avLst/>
          </a:prstGeom>
          <a:solidFill>
            <a:srgbClr val="145F58"/>
          </a:solidFill>
          <a:ln w="12700">
            <a:solidFill>
              <a:srgbClr val="145F58"/>
            </a:solidFill>
            <a:prstDash val="solid"/>
          </a:ln>
        </p:spPr>
      </p:sp>
      <p:sp>
        <p:nvSpPr>
          <p:cNvPr id="7" name="Text 5"/>
          <p:cNvSpPr/>
          <p:nvPr/>
        </p:nvSpPr>
        <p:spPr>
          <a:xfrm>
            <a:off x="420624" y="784479"/>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UBI advantage 1</a:t>
            </a:r>
            <a:endParaRPr lang="en-US" sz="1800" dirty="0"/>
          </a:p>
        </p:txBody>
      </p:sp>
      <p:sp>
        <p:nvSpPr>
          <p:cNvPr id="9" name="bounded_body"/>
          <p:cNvSpPr/>
          <p:nvPr/>
        </p:nvSpPr>
        <p:spPr>
          <a:xfrm>
            <a:off x="3566160" y="704088"/>
            <a:ext cx="5257800" cy="54483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Eliminates phase-outs - SNAP cuts off at 130% of poverty, creating high marginal tax rates</a:t>
            </a:r>
            <a:endParaRPr lang="en-US" sz="1750" dirty="0"/>
          </a:p>
        </p:txBody>
      </p:sp>
      <p:sp>
        <p:nvSpPr>
          <p:cNvPr id="10" name="Shape 8"/>
          <p:cNvSpPr/>
          <p:nvPr/>
        </p:nvSpPr>
        <p:spPr>
          <a:xfrm>
            <a:off x="274320" y="1303782"/>
            <a:ext cx="8595360" cy="544830"/>
          </a:xfrm>
          <a:prstGeom prst="rect">
            <a:avLst/>
          </a:prstGeom>
          <a:solidFill>
            <a:srgbClr val="FFFFFF"/>
          </a:solidFill>
          <a:ln w="12700">
            <a:solidFill>
              <a:srgbClr val="F2F2F2"/>
            </a:solidFill>
            <a:prstDash val="solid"/>
          </a:ln>
        </p:spPr>
      </p:sp>
      <p:sp>
        <p:nvSpPr>
          <p:cNvPr id="11" name="Shape 9"/>
          <p:cNvSpPr/>
          <p:nvPr/>
        </p:nvSpPr>
        <p:spPr>
          <a:xfrm>
            <a:off x="420624" y="1384173"/>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384173"/>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303782"/>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UBI advantage 2</a:t>
            </a:r>
            <a:endParaRPr lang="en-US" sz="1800" dirty="0"/>
          </a:p>
        </p:txBody>
      </p:sp>
      <p:sp>
        <p:nvSpPr>
          <p:cNvPr id="14" name="bounded_body"/>
          <p:cNvSpPr/>
          <p:nvPr/>
        </p:nvSpPr>
        <p:spPr>
          <a:xfrm>
            <a:off x="3566160" y="1303782"/>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Administrative simplicity - no income verification, caseworkers, or fraud checks</a:t>
            </a:r>
            <a:endParaRPr lang="en-US" sz="1800" dirty="0"/>
          </a:p>
        </p:txBody>
      </p:sp>
      <p:sp>
        <p:nvSpPr>
          <p:cNvPr id="15" name="Shape 13"/>
          <p:cNvSpPr/>
          <p:nvPr/>
        </p:nvSpPr>
        <p:spPr>
          <a:xfrm>
            <a:off x="274320" y="1903476"/>
            <a:ext cx="8595360" cy="544830"/>
          </a:xfrm>
          <a:prstGeom prst="rect">
            <a:avLst/>
          </a:prstGeom>
          <a:solidFill>
            <a:srgbClr val="FFFFFF"/>
          </a:solidFill>
          <a:ln w="12700">
            <a:solidFill>
              <a:srgbClr val="F2F2F2"/>
            </a:solidFill>
            <a:prstDash val="solid"/>
          </a:ln>
        </p:spPr>
      </p:sp>
      <p:sp>
        <p:nvSpPr>
          <p:cNvPr id="16" name="Shape 14"/>
          <p:cNvSpPr/>
          <p:nvPr/>
        </p:nvSpPr>
        <p:spPr>
          <a:xfrm>
            <a:off x="420624" y="1983867"/>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198386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1903476"/>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Targeted advantage 1</a:t>
            </a:r>
            <a:endParaRPr lang="en-US" sz="1800" dirty="0"/>
          </a:p>
        </p:txBody>
      </p:sp>
      <p:sp>
        <p:nvSpPr>
          <p:cNvPr id="19" name="bounded_body"/>
          <p:cNvSpPr/>
          <p:nvPr/>
        </p:nvSpPr>
        <p:spPr>
          <a:xfrm>
            <a:off x="3566160" y="1903476"/>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Money goes to those who need it most - $1,000 for a billionaire is wasted</a:t>
            </a:r>
            <a:endParaRPr lang="en-US" sz="1800" dirty="0"/>
          </a:p>
        </p:txBody>
      </p:sp>
      <p:sp>
        <p:nvSpPr>
          <p:cNvPr id="20" name="Shape 18"/>
          <p:cNvSpPr/>
          <p:nvPr/>
        </p:nvSpPr>
        <p:spPr>
          <a:xfrm>
            <a:off x="274320" y="2503170"/>
            <a:ext cx="8595360" cy="544830"/>
          </a:xfrm>
          <a:prstGeom prst="rect">
            <a:avLst/>
          </a:prstGeom>
          <a:solidFill>
            <a:srgbClr val="FFFFFF"/>
          </a:solidFill>
          <a:ln w="12700">
            <a:solidFill>
              <a:srgbClr val="F2F2F2"/>
            </a:solidFill>
            <a:prstDash val="solid"/>
          </a:ln>
        </p:spPr>
      </p:sp>
      <p:sp>
        <p:nvSpPr>
          <p:cNvPr id="21" name="Shape 19"/>
          <p:cNvSpPr/>
          <p:nvPr/>
        </p:nvSpPr>
        <p:spPr>
          <a:xfrm>
            <a:off x="420624" y="2583561"/>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258356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503170"/>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Targeted advantage 2</a:t>
            </a:r>
            <a:endParaRPr lang="en-US" sz="1800" dirty="0"/>
          </a:p>
        </p:txBody>
      </p:sp>
      <p:sp>
        <p:nvSpPr>
          <p:cNvPr id="24" name="bounded_body"/>
          <p:cNvSpPr/>
          <p:nvPr/>
        </p:nvSpPr>
        <p:spPr>
          <a:xfrm>
            <a:off x="3566160" y="2503170"/>
            <a:ext cx="5257800" cy="54483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Existing programs (Medicaid, SNAP) work; UBI replacement could leave the poorest worse off</a:t>
            </a:r>
            <a:endParaRPr lang="en-US" sz="1750" dirty="0"/>
          </a:p>
        </p:txBody>
      </p:sp>
      <p:sp>
        <p:nvSpPr>
          <p:cNvPr id="25" name="Shape 23"/>
          <p:cNvSpPr/>
          <p:nvPr/>
        </p:nvSpPr>
        <p:spPr>
          <a:xfrm>
            <a:off x="274320" y="3102864"/>
            <a:ext cx="8595360" cy="544830"/>
          </a:xfrm>
          <a:prstGeom prst="rect">
            <a:avLst/>
          </a:prstGeom>
          <a:solidFill>
            <a:srgbClr val="FFFFFF"/>
          </a:solidFill>
          <a:ln w="12700">
            <a:solidFill>
              <a:srgbClr val="F2F2F2"/>
            </a:solidFill>
            <a:prstDash val="solid"/>
          </a:ln>
        </p:spPr>
      </p:sp>
      <p:sp>
        <p:nvSpPr>
          <p:cNvPr id="26" name="Shape 24"/>
          <p:cNvSpPr/>
          <p:nvPr/>
        </p:nvSpPr>
        <p:spPr>
          <a:xfrm>
            <a:off x="420624" y="3183255"/>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183255"/>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102864"/>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Closest existing program: EITC</a:t>
            </a:r>
            <a:endParaRPr lang="en-US" sz="1800" dirty="0"/>
          </a:p>
        </p:txBody>
      </p:sp>
      <p:sp>
        <p:nvSpPr>
          <p:cNvPr id="29" name="bounded_body"/>
          <p:cNvSpPr/>
          <p:nvPr/>
        </p:nvSpPr>
        <p:spPr>
          <a:xfrm>
            <a:off x="3566160" y="3102864"/>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EITC - cash refunds to low-income workers; closest partial UBI, work-conditioned</a:t>
            </a:r>
            <a:endParaRPr lang="en-US" sz="1800" dirty="0"/>
          </a:p>
        </p:txBody>
      </p:sp>
      <p:sp>
        <p:nvSpPr>
          <p:cNvPr id="30" name="Shape 28"/>
          <p:cNvSpPr/>
          <p:nvPr/>
        </p:nvSpPr>
        <p:spPr>
          <a:xfrm>
            <a:off x="274320" y="3702558"/>
            <a:ext cx="8595360" cy="544830"/>
          </a:xfrm>
          <a:prstGeom prst="rect">
            <a:avLst/>
          </a:prstGeom>
          <a:solidFill>
            <a:srgbClr val="FFFFFF"/>
          </a:solidFill>
          <a:ln w="12700">
            <a:solidFill>
              <a:srgbClr val="F2F2F2"/>
            </a:solidFill>
            <a:prstDash val="solid"/>
          </a:ln>
        </p:spPr>
      </p:sp>
      <p:sp>
        <p:nvSpPr>
          <p:cNvPr id="31" name="Shape 29"/>
          <p:cNvSpPr/>
          <p:nvPr/>
        </p:nvSpPr>
        <p:spPr>
          <a:xfrm>
            <a:off x="420624" y="3782949"/>
            <a:ext cx="384048" cy="384048"/>
          </a:xfrm>
          <a:prstGeom prst="ellipse">
            <a:avLst/>
          </a:prstGeom>
          <a:solidFill>
            <a:srgbClr val="145F58"/>
          </a:solidFill>
          <a:ln w="12700">
            <a:solidFill>
              <a:srgbClr val="145F58"/>
            </a:solidFill>
            <a:prstDash val="solid"/>
          </a:ln>
        </p:spPr>
      </p:sp>
      <p:sp>
        <p:nvSpPr>
          <p:cNvPr id="32" name="Text 30"/>
          <p:cNvSpPr/>
          <p:nvPr/>
        </p:nvSpPr>
        <p:spPr>
          <a:xfrm>
            <a:off x="420624" y="3782949"/>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33" name="bounded_body"/>
          <p:cNvSpPr/>
          <p:nvPr/>
        </p:nvSpPr>
        <p:spPr>
          <a:xfrm>
            <a:off x="914400" y="3702558"/>
            <a:ext cx="2560320" cy="544830"/>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Historical precedent: NIT</a:t>
            </a:r>
            <a:endParaRPr lang="en-US" sz="1800" dirty="0"/>
          </a:p>
        </p:txBody>
      </p:sp>
      <p:sp>
        <p:nvSpPr>
          <p:cNvPr id="34" name="bounded_body"/>
          <p:cNvSpPr/>
          <p:nvPr/>
        </p:nvSpPr>
        <p:spPr>
          <a:xfrm>
            <a:off x="3566160" y="3702558"/>
            <a:ext cx="5257800" cy="54483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Friedman's 1960s 'negative income tax' - cash below an income line; UBI ancestor</a:t>
            </a:r>
            <a:endParaRPr lang="en-US" sz="1800" dirty="0"/>
          </a:p>
        </p:txBody>
      </p:sp>
      <p:sp>
        <p:nvSpPr>
          <p:cNvPr id="35" name="Shape 33"/>
          <p:cNvSpPr/>
          <p:nvPr/>
        </p:nvSpPr>
        <p:spPr>
          <a:xfrm>
            <a:off x="274320" y="4302252"/>
            <a:ext cx="8595360" cy="512064"/>
          </a:xfrm>
          <a:prstGeom prst="rect">
            <a:avLst/>
          </a:prstGeom>
          <a:solidFill>
            <a:srgbClr val="FFF8F6"/>
          </a:solidFill>
          <a:ln w="12700">
            <a:solidFill>
              <a:srgbClr val="E8735A"/>
            </a:solidFill>
            <a:prstDash val="solid"/>
          </a:ln>
        </p:spPr>
      </p:sp>
      <p:sp>
        <p:nvSpPr>
          <p:cNvPr id="36" name="Shape 34"/>
          <p:cNvSpPr/>
          <p:nvPr/>
        </p:nvSpPr>
        <p:spPr>
          <a:xfrm>
            <a:off x="274320" y="4302252"/>
            <a:ext cx="64008" cy="512064"/>
          </a:xfrm>
          <a:prstGeom prst="rect">
            <a:avLst/>
          </a:prstGeom>
          <a:solidFill>
            <a:srgbClr val="E8735A"/>
          </a:solidFill>
          <a:ln w="12700">
            <a:solidFill>
              <a:srgbClr val="E8735A"/>
            </a:solidFill>
            <a:prstDash val="solid"/>
          </a:ln>
        </p:spPr>
      </p:sp>
      <p:sp>
        <p:nvSpPr>
          <p:cNvPr id="3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UBI vs targeted welfare is the central design question - universal simplicity vs targeted help. The EITC is the closest partial UBI.</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UBI = universal, basic, unconditional cash; opposite of means-tested welfare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Yang's $1000/month Freedom Dividend would cost ~$2.8 trillion/year</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Alaska's Permanent Fund has paid every resident $300-3300/year since 1982</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Stockton and Finland found small or zero work-disincentive effects in pilots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funding math is the hardest part - U.S.-scale UBI has never balanced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Basic Income: Free Money for Everyone?</dc:title>
  <dc:subject>PptxGenJS Presentation</dc:subject>
  <dc:creator>More Lessons Less Planning</dc:creator>
  <cp:lastModifiedBy>More Lessons Less Planning</cp:lastModifiedBy>
  <cp:revision>1</cp:revision>
  <dcterms:created xsi:type="dcterms:W3CDTF">2026-09-07T01:05:17Z</dcterms:created>
  <dcterms:modified xsi:type="dcterms:W3CDTF">2026-09-07T01:05:17Z</dcterms:modified>
</cp:coreProperties>
</file>