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headline number: about 1-in-3 U.S. workers were union members in 1955; today only 1-in-10 are. Then surface the surprise: after decades of decline, NLRB union election filings jumped 53% in FY2022, and high-profile organizing wins landed at Starbucks, Amazon, and the Big 3 automakers.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post-pandemic organizing wave. Starbucks Workers United began with one Buffalo store on Dec 9, 2021. The model spread store-by-store across 400+ locations. After two years of legal fights, the company agreed in Feb 2024 to bargain a framework agreement covering the unionized stores. As of 2025, store-level contracts are still being negotiated.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Independent worker-led union at Amazon's JFK8 warehouse in Staten Island. The NLRB election on April 1, 2022 was the first successful Amazon union vote in U.S. history (2,654-2,131). Amazon contested the result through 2022-2023; the NLRB upheld it. Bargaining has been slow - ALU later affiliated with the Teamsters in mid-2024 to gain resources.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2023 UAW Stand-Up Strike against Ford, GM, and Stellantis. New tactic: instead of pulling out all members at every plant on Day 1, the UAW called targeted strikes at selected plants and expanded as bargaining stalled. Won 25% cumulative wage hikes over the 4.5-year contract, restored cost-of-living adjustments (COLA), and ended the tiered pay schedule that paid new hires less.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2023 Hollywood strikes - Writers Guild of America from May 2 through September 27 (148 days); SAG-AFTRA actors from July 14 through November 9 (118 days). First dual writers + actors strike since 1960. Key wins included guardrails on AI-generated scripts and performances, higher streaming residuals, and minimum staffing rules for TV writers' rooms.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Strikes are the union's biggest source of economic leverage. The basic math: when workers stop working, the employer stops earning. Workers lose pay but receive partial wages from a strike fund (built from member dues over time). Public sympathy and media coverage add pressure. Most contracts settle without a strike; when strikes happen, they end when one side concludes the cost of holding out exceeds the cost of compromise.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Guide terms group 1 - the foundational legal and definitional terms. Tested in Part 2 of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Guide terms group 2 - the process terms covering union creation and removal. Tested in Part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Guide terms group 3 - the tools, data, and policy terms. Completes the 10-term vocabulary tested in Part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Define a union (collective bargaining over a written contract). Recall the historical arc (33% peak in 1955; 9.9% today). Surface BOTH SIDES honestly - the wage premium and worker voice on one side, the dues cost and flexibility concerns on the other. Close with the recent revival as the evidence that the long decline may not be permanent.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all three aloud. Target 1 = vocabulary + definition. Target 2 = chart reading off the line and bar charts in the activity. Target 3 = present BOTH SIDES of the union debate in Activity Part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a labor union concretely. The key shift is from individual to collective: one worker can ask for a raise; a union NEGOTIATES one contract that covers everyone. Federal law (NLRA 1935) gives unions this power and requires the employer to bargain in good faith.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negotiation cycle. The union elects a bargaining committee, meets the employer, exchanges proposals on wages, health insurance, scheduling, discipline, and safety. When both sides reach a tentative deal, the workers vote to ratify. If talks stall, the union can call a strike.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line chart on the next slide. The 1935 NLRA created the legal right to organize; combined with the postwar manufacturing boom, U.S. unions hit a historic peak in the mid-1950s at about 33% of all wage and salary workers. The big industrial unions (steel, auto, mining) were the backbone.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Image-only reference slide. The chart shows the steady decline of U.S. union membership from the 1955 postwar peak (~33%) to today (9.9%). The line drops in every decade with no single break point - structural shift, not one event.
Reference labels (point to these chart features when teaching): 1955 peak: ~33%; Today: 9.9%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main forces: 1981 PATCO signaled to private-sector firms that aggressive anti-union responses were now politically safe; deindustrialization wiped out the heavy-union manufacturing base; right-to-work laws spread to 26 states; the service-sector employers that replaced factories are harder to organize because workers are spread across thousands of small locations.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bar chart on the next slide. National union density is 9.9% but states vary from 2.4% (North Carolina) to 26.5% (Hawaii). The split is partly explained by right-to-work laws - all bottom-5 states are RTW; none of the top-5 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Image-only reference slide. The navy bars on the left are the highest-density states (Hawaii 26.5%, NY 20.6%, WA 19.4%, AK 18.7%, NJ 17.5%); the coral bars on the right are the lowest (NC 2.4%, SD 2.7%, SC 2.8%, AR 3.5%, UT 3.7%). Visual punchline: about a 24-point gap between top and bottom; all bottom-5 are right-to-work.
Reference labels (point to these chart features when teaching): Top 5: 17-27%; Bottom 5: 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Unions: Power in Numbers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From 33% to 10% - and the surprise comeback at Starbucks, Amazon, and the auto plants.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50" b="1" dirty="0">
                <a:solidFill>
                  <a:srgbClr val="FFFFFF"/>
                </a:solidFill>
                <a:latin typeface="Trebuchet MS" pitchFamily="34" charset="0"/>
                <a:ea typeface="Trebuchet MS" pitchFamily="34" charset="-122"/>
                <a:cs typeface="Trebuchet MS" pitchFamily="34" charset="-120"/>
              </a:rPr>
              <a:t>Revival #1: Starbucks Workers United (Dec 2021 -&gt;)</a:t>
            </a:r>
            <a:endParaRPr lang="en-US" sz="25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First store voted yes: BUFFALO, NY - December 9, 2021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Independent worker-led union (not affiliated initially)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Spread to 400+ stores in roughly 3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Feb 2024: Starbucks agreed to bargain a framework deal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2024 about 400 Starbucks stores had organized through Workers United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organizing one Starbucks store doesn't sound huge - but 400+ stores in 3 years is the fastest big-employer wave in decades.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Revival #2: Amazon Labor Union at JFK8 (Apr 2022)</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Historic Election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JFK8: Amazon Staten Island warehouse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Election: April 1, 2022</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Vote: YES 2,654 to NO 2,131</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FIRST successful Amazon union in U.S.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What's Happened Since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Amazon contested through 2022-2023</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NLRB upheld the result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Bargaining has been slow - no contract yet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Mid-2024: ALU affiliated with Teamsters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ALU was an INDEPENDENT union - not affiliated with the AFL-CIO or any major federation at the time of the win.</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Revival #3: UAW Stand-Up Strike (Sept-Oct 2023)</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United Auto Workers vs Ford, GM, and Stellantis (Big 3)</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Dates: September 15 - October 30, 2023 (~6 weeks)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New tactic: STAND-UP STRIKE - selected plants, expanding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Won: 25% wage hikes, COLA restored, ENDED tiered pay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the UAW won the BIGGEST auto contract gain in decades by striking SMART - not by walking out everywhere at once.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Revival #4: Hollywood Double Strike (2023)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WGA (Writers)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May 2 - September 27, 2023 (148 days)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First WGA strike since 2007</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Won AI guardrails on script use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Won minimum TV writers' room staffing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SAG-AFTRA (Actors)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July 14 - November 9, 2023 (118 days)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First dual writers+actors strike since 1960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Won AI-likeness consent rules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Won higher streaming residual pay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the writers and actors went out OVER artificial intelligence - the first major strike to put AI protections in a union contract.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Strikes: How Economic Leverage Actually Works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Workers stop working = employer stops earning revenue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day out: workers lose pay, employer loses production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Strike fund: union pays members reduced wages while out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Public sympathy + media coverage can pressure the company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About 95% of union contracts settle WITHOUT a strike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a strike is a TEST of who can hold out longer - the workers without paychecks, or the employer without production.</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Terms - Group 1 (Foundations)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Labor union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Workers organized to bargain together over wages, benefits, hours, and safety. Certified by NLRB majority vote.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NLRA (Wagner Act)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1935 federal law giving private-sector workers the right to organize, bargain, and strike. Created the NLRB.</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Collective bargaining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 negotiation between a union and the employer to set wages, benefits, and rules in a written contract.</a:t>
            </a:r>
            <a:endParaRPr lang="en-US" sz="16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three terms anchor the whole lesson - what a union IS, the law that makes it legal, and the process it uses.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Terms - Group 2 (Process)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Creating a Union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NLRB ELECTION: secret-ballot vote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Simple majority wins (yes = certified)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BARGAINING UNIT: workers the union represents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Usually one workplace or job type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Removing a Union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DECERTIFICATION: workers vote to REMOVE union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Same election process, opposite direction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Majority yes = union loses bargaining status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Petitions filed in a narrow contract window</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certification creates a union; decertification removes one. Same election process, opposite direction.</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Terms - Group 3 (Tools + Data)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Strike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Coordinated work stoppage by union members to pressure the employer. Leverage = lost production every day workers are out.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Union density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Share of wage and salary workers who are union members. U.S. density was 33.2% in 1955 and 9.9% in 2024.</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Union premium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Wage gap between union and non-union workers in similar jobs. BLS: union workers earn ~10-15% more per hour.</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Right-to-work law</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State law letting workers in a unionized workplace opt out of dues. 26 U.S. states are right-to-work.</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STRIKE is the union's biggest economic tool; UNION DENSITY is the headline data; PREMIUM is the wage payoff; RTW is the policy variable.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Unions bargain COLLECTIVELY - one contract for all workers in the unit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Union density fell from 33% (1955) to 9.9% (2024) - structural shift</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PRO-UNION: ~10-15% wage premium, better benefits, voice in conditions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ANTI-UNION: dues cost, less flexibility, RTW debate over forced representation</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REVIVAL: Starbucks (2021), Amazon JFK8 (2022), UAW (2023), Hollywood (2023)</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a LABOR UNION and explain COLLECTIVE BARGAINING</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U.S. union membership from the 1955 peak (~33%) to today (9.9%)</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Starbucks, Amazon, and UAW organizing - and the pros-and-cons debate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 Labor Union?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group of workers organized to bargain TOGETHER with the employer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Negotiates one written CONTRACT covering wages, benefits, hours, safety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Once certified (majority vote), it represents ALL workers in that unit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Federal law: the employer MUST bargain in good faith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one worker alone has no legal right to bargain. A union turns one worker's complaint into a contract issue.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Collective Bargaining: How It Works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Bargaining Cycle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Union elects a bargaining committee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Committee meets the employer at the table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sides exchange written proposals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Workers VOTE to ratify the deal</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When Bargaining Stalls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Union's biggest leverage: the STRIKE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Threat of lost production pressures employer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~95% of contracts settle WITHOUT a strike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Strike fund pays workers during walkout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the credible THREAT of a strike is what makes the bargaining serious in the first place.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1950s Peak: ~1-in-3 Workers Were Union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1935 NLRA (Wagner Act): legal right to organize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1955 peak: 33.2% of U.S. workers were union members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Strong postwar manufacturing economy = strong unions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Steel, auto, mining, trucking - all heavily unionized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at the 1955 peak, roughly 1 in 3 American wage earners belonged to a union.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U.S. Union Membership Rate, 1955-2024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of the U.S. union membership rate from 1955 to 2024 in a single navy series. The line starts at the 1955 postwar peak of 33.2% (about 1-in-3 wage and salary workers), drifts down through 27.3% in 1970, falls steadily to 23.0% in 1980, drops to 20.1% in 1983 (first year of the modern BLS CPS series), continues down to 16.1% in 1990, 13.5% in 2000, 11.9% in 2010, 11.1% in 2015, 10.8% in 2020, and reaches 9.9% in 2024 - about 1-in-10 workers. Three darkened-coral event markers label '1955 peak: ~33%' at the 1955 high point, '1981: PATCO firings' near 21.7% at 1981, and '2024: 9.9%' at the 2024 endpoint. The visual punchline: U.S. union membership has fallen from roughly 1-in-3 workers to roughly 1-in-10 over seven decades, in a steady decline with no single break poin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BLS: union rate fell from 33.2% in 1955 to 9.9% in 2024.</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Unions Declined Post-1980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PATCO 1981: Reagan fires 11,345 striking air traffic controllers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Deindustrialization: factories shut down or moved overseas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Right-to-work laws spread (now 26 states)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Service-sector growth - retail and fast food HARDER to organize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Total drop from peak: 23.3 percentage points (33.2% in 1955 to 9.9% in 2024)</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no single cause of the decline. It's a structural shift across the whole economy.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Where Unions Still Concentrate: By State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Top 5 States (2024)</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Hawaii: 26.5%</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New York: 20.6%</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Washington: 19.4%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Alaska: 18.7%</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New Jersey: 17.5%</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Bottom 5 States (2024)</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North Carolina: 2.4%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South Dakota: 2.7%</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South Carolina: 2.8%</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Arkansas: 3.5%</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Utah: 3.7%</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a worker in Hawaii is roughly 11 times more likely to be in a union than a worker in North Carolina.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Union Density: Top 5 vs Bottom 5 States (2024)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Vertical bar chart comparing union membership rates across ten U.S. states in 2024 (BLS Table 5, Jan 2025 release). The five navy bars on the left show the highest-density states: Hawaii at 26.5%, New York at 20.6%, Washington at 19.4%, Alaska at 18.7%, and New Jersey at 17.5% - all clustered between 17% and 27%. The five darkened-coral bars on the right show the lowest-density states: Utah at 3.7%, Arkansas at 3.5%, South Carolina at 2.8%, South Dakota at 2.7%, and North Carolina at 2.4% - all clustered between 2% and 4%. The visual punchline: union density varies enormously by state. The top-5 states sit at roughly 7-11x the density of the bottom-5 states, and every bottom-5 state is a right-to-work stat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BLS 2024: Hawaii leads at 26.5%; North Carolina lowest at 2.4%.</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Unions: Power in Numbers</dc:title>
  <dc:subject>PptxGenJS Presentation</dc:subject>
  <dc:creator>More Lessons Less Planning</dc:creator>
  <cp:lastModifiedBy>More Lessons Less Planning</cp:lastModifiedBy>
  <cp:revision>1</cp:revision>
  <dcterms:created xsi:type="dcterms:W3CDTF">2026-06-11T12:36:21Z</dcterms:created>
  <dcterms:modified xsi:type="dcterms:W3CDTF">2026-06-11T12:36:21Z</dcterms:modified>
</cp:coreProperties>
</file>