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naming the research question, not the event itself: how did psychologists study who was affected and why some people recovered faster than others? Documentary tone throughout; this is population-level science, not personal storytelling.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full phrase 'post-traumatic stress disorder' off the timeline slide before this one and the comparison slide after it; use 'the lasting condition' there instead.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only the paraphrases 'the short-term reaction' and 'the lasting condition' on this slide; keep both full vocabulary phrases off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at the population-research level. Do not ask students to speculate about their own reactions to a frightening event.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exact phrase 'risk factor' off the slides immediately before and after this one; use 'predictor' or 'condition' there instead.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print the phrase 'risk factor' on this slide; use 'predictor' and 'condition' consistently to keep the giveaway off this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word 'resilience' off the checklist slide before this one and the recovery slide after it; use 'recovery' or 'bouncing back' there instead.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word 'resilience' off this slide - use 'recover' and 'bouncing back' instead - since that vocabulary term is taught on the previous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that this approach explicitly does not ask survivors to describe what happened; it is about immediate practical stabilization.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the setting is outdoors at the work site, not a clinic - that is the whole point of meeting people where they already are.
Reference labels (point to these chart features when teaching): Protective gear; On-site work setting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exact phrase 'crisis counseling' off the slides immediately before and after this one; the previous image slide already avoids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target 2 aloud twice; the acute-stress/PTSD distinction is the hinge the rest of the lesson turns on and it is graded in the Guided Notes and the quiz.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factual and documentary. No policy commentary or partisan framing; the point is simply that support extended well past the emergency phase.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tying the five takeaways back to the five learning targets in order; each takeaway answers one target directly.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framing-only. No incident narrative, no graphic detail. The goal is to set up the research question the rest of the deck answers.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only slide in the deck where the phrase 'population exposure model' appears - keep it off every other slide so the term stays teachable from this sentence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each row at the mechanism level - who the group was and how they encountered the event - without describing what any group witnessed in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ten seconds with the picture, then point out how many staffed tables it took to process one city's worth of paperwork.
Reference labels (point to these chart features when teaching): Rows of staffed tables; Public filling out forms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both definitions on this slide only in this exact phrasing; the exact term 'traumatic stress' should not reappear on the surrounding timeline or PTSD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pivot the lesson keeps returning to: most reactions fade, a minority persist. Do not name the lasting condition yet - that is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bridges the timeline on the previous slide to the persisting condition on the next: it is usually someone else, or a routine check, that first flags a pattern worth a closer look.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Trauma and Recovery: The Psychology of September 11</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Psychology - September 11 and Its Legacy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When It Does Not Fade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post-traumatic stress disorder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lasting condition in which trauma symptoms continue past a month and disrupt daily life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hyperarousal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keyed-up state in which the body stays braced for danger long after the threat has passed</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This is treatable, not a sign of weakness or a permanent state.</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The Short-Term Reaction or the Lasting Condition?</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short-term reaction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Begins within a day or two of the event.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Usually eases within about a month.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May include trouble sleeping and jumpiness.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lasting condition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Symptoms continue past the one-month mark.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Disrupts school, work, or relationships over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Affects a minority of survivors, not most.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Time course is the key difference - not whether stress reactions happen, but how long they last.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Event, Different Outcomes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 individuals can meet the same event and respond very differently.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SAMHSA, the federal mental health services agency, documented this pattern.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Some recover quickly, others take longer - both patterns are normal.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Researchers asked: what explains the difference between these paths?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rest of this lesson answers that using population-level research.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No single factor decides how a person will respond - researchers study a whole set of conditions together.</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Conditions That Raise Vulnerability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risk factor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condition that raises the chance a survivor will develop long-term difficulties</a:t>
            </a:r>
            <a:endParaRPr lang="en-US" sz="1800" dirty="0"/>
          </a:p>
        </p:txBody>
      </p:sp>
      <p:sp>
        <p:nvSpPr>
          <p:cNvPr id="9" name="Shape 7"/>
          <p:cNvSpPr/>
          <p:nvPr/>
        </p:nvSpPr>
        <p:spPr>
          <a:xfrm>
            <a:off x="274320" y="1472184"/>
            <a:ext cx="8595360" cy="512064"/>
          </a:xfrm>
          <a:prstGeom prst="rect">
            <a:avLst/>
          </a:prstGeom>
          <a:solidFill>
            <a:srgbClr val="FFEBEE"/>
          </a:solidFill>
          <a:ln w="12700">
            <a:solidFill>
              <a:srgbClr val="C0392B"/>
            </a:solidFill>
            <a:prstDash val="solid"/>
          </a:ln>
        </p:spPr>
      </p:sp>
      <p:sp>
        <p:nvSpPr>
          <p:cNvPr id="10" name="Shape 8"/>
          <p:cNvSpPr/>
          <p:nvPr/>
        </p:nvSpPr>
        <p:spPr>
          <a:xfrm>
            <a:off x="274320" y="1472184"/>
            <a:ext cx="64008" cy="512064"/>
          </a:xfrm>
          <a:prstGeom prst="rect">
            <a:avLst/>
          </a:prstGeom>
          <a:solidFill>
            <a:srgbClr val="C0392B"/>
          </a:solidFill>
          <a:ln w="12700">
            <a:solidFill>
              <a:srgbClr val="C0392B"/>
            </a:solidFill>
            <a:prstDash val="solid"/>
          </a:ln>
        </p:spPr>
      </p:sp>
      <p:sp>
        <p:nvSpPr>
          <p:cNvPr id="11" name="bounded_callout"/>
          <p:cNvSpPr/>
          <p:nvPr/>
        </p:nvSpPr>
        <p:spPr>
          <a:xfrm>
            <a:off x="457200" y="151790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Prior traumatization, an earlier psychiatric or substance-abuse history, and a higher degree of exposure are examples researchers tracked.</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Balance Adds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Single Predictor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One condition, such as a previous psychiatric history, nudges vulnerability up or down on its own.</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Accumulated Weight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Having several conditions present at once shifts the balance further than any one condition does.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Both Directions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same set of conditions also includes things that protect a person, not only things that raise exposure to harm.</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Whole Pattern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Researchers look at a survivor's whole pattern of conditions, not one condition in isolation.</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Think of it as a scale - each predictor adds a small weight to one side or the other.</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Helps People Bounce Back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protective factor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condition that lowers the chance a survivor will develop long-term difficulties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resilience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capacity to understand, tolerate, and cope with the aftermath of severe trauma</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Social support is one of the strongest protective factors researchers have identified.</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Most People Recover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A normal response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Most stress and grief reactions after a disaster are normal, not illness.</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They are not a sign of weakness or a mental illness.</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The body and mind are doing what they are built to do.</a:t>
            </a:r>
            <a:endParaRPr lang="en-US" sz="17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Time and support help</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Family, friends, and community support speed up recovery.</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Routines like school and work give people structure to rebuild around.</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Most people report feeling better within weeks to months.</a:t>
            </a:r>
            <a:endParaRPr lang="en-US" sz="165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A minority need more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A smaller group of survivors develops lasting difficulty.</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This group benefits from additional clinical support.</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Researchers use this pattern to plan how many services a community will need.</a:t>
            </a:r>
            <a:endParaRPr lang="en-US" sz="17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Most people recover without needing formal treatment - but a minority group needs it, and services have to be ready for both.</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Designing the Response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psychological first aid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practical early support that meets basic needs and steadies people without forcing them to talk</a:t>
            </a:r>
            <a:endParaRPr lang="en-US" sz="1800" dirty="0"/>
          </a:p>
        </p:txBody>
      </p:sp>
      <p:sp>
        <p:nvSpPr>
          <p:cNvPr id="9" name="Shape 7"/>
          <p:cNvSpPr/>
          <p:nvPr/>
        </p:nvSpPr>
        <p:spPr>
          <a:xfrm>
            <a:off x="274320" y="1472184"/>
            <a:ext cx="8595360" cy="512064"/>
          </a:xfrm>
          <a:prstGeom prst="rect">
            <a:avLst/>
          </a:prstGeom>
          <a:solidFill>
            <a:srgbClr val="FFEBEE"/>
          </a:solidFill>
          <a:ln w="12700">
            <a:solidFill>
              <a:srgbClr val="C0392B"/>
            </a:solidFill>
            <a:prstDash val="solid"/>
          </a:ln>
        </p:spPr>
      </p:sp>
      <p:sp>
        <p:nvSpPr>
          <p:cNvPr id="10" name="Shape 8"/>
          <p:cNvSpPr/>
          <p:nvPr/>
        </p:nvSpPr>
        <p:spPr>
          <a:xfrm>
            <a:off x="274320" y="1472184"/>
            <a:ext cx="64008" cy="512064"/>
          </a:xfrm>
          <a:prstGeom prst="rect">
            <a:avLst/>
          </a:prstGeom>
          <a:solidFill>
            <a:srgbClr val="C0392B"/>
          </a:solidFill>
          <a:ln w="12700">
            <a:solidFill>
              <a:srgbClr val="C0392B"/>
            </a:solidFill>
            <a:prstDash val="solid"/>
          </a:ln>
        </p:spPr>
      </p:sp>
      <p:sp>
        <p:nvSpPr>
          <p:cNvPr id="11" name="bounded_callout"/>
          <p:cNvSpPr/>
          <p:nvPr/>
        </p:nvSpPr>
        <p:spPr>
          <a:xfrm>
            <a:off x="457200" y="151790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guiding rule for providers is to do no harm - never make a survivor's situation worse.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Support Where People Already Are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volunteer crisis counselor in a hard hat with a respirator around her neck stands at the World Trade Center site while a recovery worker walks behind her.">    </p:cNvPr>
          <p:cNvPicPr>
            <a:picLocks noChangeAspect="1"/>
          </p:cNvPicPr>
          <p:nvPr/>
        </p:nvPicPr>
        <p:blipFill>
          <a:blip r:embed="rId1"/>
          <a:stretch>
            <a:fillRect/>
          </a:stretch>
        </p:blipFill>
        <p:spPr>
          <a:xfrm>
            <a:off x="3239941" y="795528"/>
            <a:ext cx="2664119"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volunteer offers support at the WTC site, September 2001. FEMA News Photo.</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Help That Comes to You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crisis counseling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short-term supportive help delivered where survivors already are instead of in a clinic</a:t>
            </a:r>
            <a:endParaRPr lang="en-US" sz="1800" dirty="0"/>
          </a:p>
        </p:txBody>
      </p:sp>
      <p:sp>
        <p:nvSpPr>
          <p:cNvPr id="9" name="Shape 7"/>
          <p:cNvSpPr/>
          <p:nvPr/>
        </p:nvSpPr>
        <p:spPr>
          <a:xfrm>
            <a:off x="274320" y="1472184"/>
            <a:ext cx="8595360" cy="512064"/>
          </a:xfrm>
          <a:prstGeom prst="rect">
            <a:avLst/>
          </a:prstGeom>
          <a:solidFill>
            <a:srgbClr val="FFEBEE"/>
          </a:solidFill>
          <a:ln w="12700">
            <a:solidFill>
              <a:srgbClr val="C0392B"/>
            </a:solidFill>
            <a:prstDash val="solid"/>
          </a:ln>
        </p:spPr>
      </p:sp>
      <p:sp>
        <p:nvSpPr>
          <p:cNvPr id="10" name="Shape 8"/>
          <p:cNvSpPr/>
          <p:nvPr/>
        </p:nvSpPr>
        <p:spPr>
          <a:xfrm>
            <a:off x="274320" y="1472184"/>
            <a:ext cx="64008" cy="512064"/>
          </a:xfrm>
          <a:prstGeom prst="rect">
            <a:avLst/>
          </a:prstGeom>
          <a:solidFill>
            <a:srgbClr val="C0392B"/>
          </a:solidFill>
          <a:ln w="12700">
            <a:solidFill>
              <a:srgbClr val="C0392B"/>
            </a:solidFill>
            <a:prstDash val="solid"/>
          </a:ln>
        </p:spPr>
      </p:sp>
      <p:sp>
        <p:nvSpPr>
          <p:cNvPr id="11" name="bounded_callout"/>
          <p:cNvSpPr/>
          <p:nvPr/>
        </p:nvSpPr>
        <p:spPr>
          <a:xfrm>
            <a:off x="457200" y="151790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This kind of support meets people at shelters, schools, and community centers rather than requiring an office visit.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experts found out who was affected.</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difference between acute stress and PTSD.</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things that raise or lower the risk of lasting harm.</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most people get better after a hard event.</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government set up mental health help.</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Long Term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Federal Funding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Congress and federal agencies funded mental health programs that continued for years afterward.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Schools and Workplaces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Longer-term support reached people through the institutions they already used every day.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Outcome Research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Scientists followed survivors for years to see how their reactions changed and what treatments helped.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Range of Needs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Some survivors needed only a few sessions of support; others needed years of ongoing clinical care.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Recovery support did not end when news coverage did - programs continued for years.</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Researchers grouped survivors by how directly each group met the event.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Most early stress reactions are normal and fade within weeks to a month.</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minority develop a lasting condition, often linked to specific risk factors.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Protective factors and resilience explain why most people recover fully.</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Support ran from practical steadying to short-term help to years of care.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Question Psychologists Had to Answer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9/11, researchers confronted a basic question: who was affected?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Millions saw news coverage, but only some had direct exposure.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Researchers needed a way to study reactions across a whole population.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Federal agencies and universities launched surveys in the years after.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lesson traces that research: exposure, reactions, risk, and response.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This lesson studies patterns in population-level data, not individual survivor accounts.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Counting Who Was Affected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population exposure model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way of grouping an affected population by how directly each group met the event</a:t>
            </a:r>
            <a:endParaRPr lang="en-US" sz="1800" dirty="0"/>
          </a:p>
        </p:txBody>
      </p:sp>
      <p:sp>
        <p:nvSpPr>
          <p:cNvPr id="9" name="Shape 7"/>
          <p:cNvSpPr/>
          <p:nvPr/>
        </p:nvSpPr>
        <p:spPr>
          <a:xfrm>
            <a:off x="274320" y="1472184"/>
            <a:ext cx="8595360" cy="512064"/>
          </a:xfrm>
          <a:prstGeom prst="rect">
            <a:avLst/>
          </a:prstGeom>
          <a:solidFill>
            <a:srgbClr val="FFEBEE"/>
          </a:solidFill>
          <a:ln w="12700">
            <a:solidFill>
              <a:srgbClr val="C0392B"/>
            </a:solidFill>
            <a:prstDash val="solid"/>
          </a:ln>
        </p:spPr>
      </p:sp>
      <p:sp>
        <p:nvSpPr>
          <p:cNvPr id="10" name="Shape 8"/>
          <p:cNvSpPr/>
          <p:nvPr/>
        </p:nvSpPr>
        <p:spPr>
          <a:xfrm>
            <a:off x="274320" y="1472184"/>
            <a:ext cx="64008" cy="512064"/>
          </a:xfrm>
          <a:prstGeom prst="rect">
            <a:avLst/>
          </a:prstGeom>
          <a:solidFill>
            <a:srgbClr val="C0392B"/>
          </a:solidFill>
          <a:ln w="12700">
            <a:solidFill>
              <a:srgbClr val="C0392B"/>
            </a:solidFill>
            <a:prstDash val="solid"/>
          </a:ln>
        </p:spPr>
      </p:sp>
      <p:sp>
        <p:nvSpPr>
          <p:cNvPr id="11" name="bounded_callout"/>
          <p:cNvSpPr/>
          <p:nvPr/>
        </p:nvSpPr>
        <p:spPr>
          <a:xfrm>
            <a:off x="457200" y="151790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systematic grouping let researchers compare very different levels of exposure.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Rings of Exposure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Exposure Group</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They Faced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On-site responders and workers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Direct exposure to the attack sites during rescue, recovery, and cleanup operations.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Evacuated survivors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Present in or near the buildings and evacuated during the attacks.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Nearby residents and students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Lived, worked, or attended school close enough to see or hear the attacks directly.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Bereaved family members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Lost a family member or close friend in the attacks.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watching public</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Followed the events through television and other media, often repeatedly.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 closer a group was to direct exposure, the more intensive the mental health response they typically needed.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Disaster Assistance Service Center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long indoor hall lined with tables where staff members help many seated members of the public fill out assistance paperwork.">    </p:cNvPr>
          <p:cNvPicPr>
            <a:picLocks noChangeAspect="1"/>
          </p:cNvPicPr>
          <p:nvPr/>
        </p:nvPicPr>
        <p:blipFill>
          <a:blip r:embed="rId1"/>
          <a:stretch>
            <a:fillRect/>
          </a:stretch>
        </p:blipFill>
        <p:spPr>
          <a:xfrm>
            <a:off x="3041737" y="795528"/>
            <a:ext cx="306052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Disaster Assistance Service Center, New York City, 2001. FEMA News Photo.</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Normally Happens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traumatic stress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set of physical and emotional reactions that follow a terrifying event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acute stress reaction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intense short-term response that starts within hours or days and usually fades</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Most early reactions are the body's normal alarm system responding to danger, not a sign of lasting harm.</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Usual Course Over Time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Time After the Event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Reactions Typically Look Like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First hours to days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250" dirty="0">
                          <a:solidFill>
                            <a:srgbClr val="333333"/>
                          </a:solidFill>
                          <a:latin typeface="Arial" pitchFamily="34" charset="0"/>
                          <a:ea typeface="Arial" pitchFamily="34" charset="-122"/>
                          <a:cs typeface="Arial" pitchFamily="34" charset="-120"/>
                        </a:rPr>
                        <a:t>Shock, difficulty concentrating, trouble sleeping, and a heightened startle response are common.</a:t>
                      </a:r>
                      <a:endParaRPr lang="en-US" sz="12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First few weeks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Sleep, focus, and mood usually improve as routines return and social support kicks 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After about a month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Most people report their difficulties have faded substantially or resolved.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Beyond a month, for a minority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smaller group continues to struggle and may need clinical support.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For most survivors, reactions ease with time and support - lasting difficulty is the exception, not the rule.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Usually Notices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Family and Friends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People close to a survivor may notice a change in mood or behavior before the survivor names it.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School and Work</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drop in attendance, focus, or performance can be an early signal to a teacher or a supervisor.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Primary Care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routine doctor visit for an unrelated reason is where some survivors are first screened.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Survey Self-Report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Surveys that simply ask survivors how they are doing remain one of the most direct sources.</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Multiple channels - family, school, work, and screening - catch different survivors at different times.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 and Recovery: The Psychology of September 11</dc:title>
  <dc:subject>PptxGenJS Presentation</dc:subject>
  <dc:creator>More Lessons Less Planning</dc:creator>
  <cp:lastModifiedBy>More Lessons Less Planning</cp:lastModifiedBy>
  <cp:revision>1</cp:revision>
  <dcterms:created xsi:type="dcterms:W3CDTF">2026-08-26T17:15:59Z</dcterms:created>
  <dcterms:modified xsi:type="dcterms:W3CDTF">2026-08-26T17:15:59Z</dcterms:modified>
</cp:coreProperties>
</file>