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telling the class that winning the war and building a lasting peace turned out to be two very different jobs, and this lesson covers both.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MacArthur signed the surrender on the Missouri and then ran the occupation for years afterward. That continuity is worth pointing out explicitly.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over-explain the Cold War here; just plant the flag. Slide 19 comes back to this as one of the unresolved tensions of the settlement.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Crimes Against Humanity is the term to slow down on. It was a brand-new legal category in 1945, invented because existing law had no charge that fit what happened.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point students should leave with is precedent: this was the first time an international tribunal put national leaders on trial for atrocities, and it set rules still used today.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that Tokyo's judge panel was broader than Nuremberg's, including nations like the Philippines and China who had suffered under Japanese occupation.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closes out the ten-term vocabulary list. Demobilization is the least dramatic term in the lesson, but it is the term that explains what happened to the tens of millions of people who had been fighting.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quote aloud slowly. It was written the same summer as the surrender ceremonies this lesson covers, by people who had just lived through the deadliest war in history.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same categories return in Activity Part 3 with a fuller country-by-country table. Set the expectation now that every number here is a range, not a precise count.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least dramatic slide in the lesson and that is the point: after the ceremonies and the trials, someone still had to bring millions of people home and rebuild.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resolve this slide for students; let both columns sit side by side. This is the exact tension Activity Part 5 asks them to take a position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at target six, the toll estimate target, and tell students now that every number in this lesson will be given as a range with its source.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connecting these five takeaways to Activity Part 5: did the 1945 settlement build a foundation sturdy enough for a lasting peace?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stage: Germany's surrender did not end World War II. The Pacific war continued for three more months, and that gap is the whole first half of this lesson.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meeting where the occupation of Germany got planned and the ultimatum to Japan got written. Both threads come back later in the deck.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will read MacArthur's own remarks in the Activity's Primary Source Spotlight, so make sure they can name exactly what Potsdam demanded and what it left 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definition aloud once. These four terms cover everything up through the formal signing; the next vocabulary slide picks up with occupation and justice.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broadcast on August 15 is what most people mean by 'Japan surrendered' in casual speech, but the WAR did not legally end until the formal signing two and a half weeks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legal end of World War II. Tell students they will read MacArthur's own opening remarks from this ceremony in the Activity's Primary Source Spotlight.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class a few silent seconds with the photograph before you speak. Then point out that this exact scene, on this exact ship, is the moment World War II legally ended.
Reference labels (point to these chart features when teaching): Signing table on deck; Assembled delegations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War Ends</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V-E Day to the United Nations: Ending the War, Building the Peace</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Allied Occupation of Japan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1997964"/>
          </a:xfrm>
          <a:prstGeom prst="rect">
            <a:avLst/>
          </a:prstGeom>
          <a:solidFill>
            <a:srgbClr val="F5F5F5"/>
          </a:solidFill>
          <a:ln w="12700">
            <a:solidFill>
              <a:srgbClr val="DDDDDD"/>
            </a:solidFill>
            <a:prstDash val="solid"/>
          </a:ln>
        </p:spPr>
      </p:sp>
      <p:sp>
        <p:nvSpPr>
          <p:cNvPr id="6" name="Text 4"/>
          <p:cNvSpPr/>
          <p:nvPr/>
        </p:nvSpPr>
        <p:spPr>
          <a:xfrm>
            <a:off x="274320" y="891357"/>
            <a:ext cx="4206240" cy="1158819"/>
          </a:xfrm>
          <a:prstGeom prst="rect">
            <a:avLst/>
          </a:prstGeom>
          <a:noFill/>
          <a:ln/>
        </p:spPr>
        <p:txBody>
          <a:bodyPr wrap="square" rtlCol="0" anchor="ctr"/>
          <a:lstStyle/>
          <a:p>
            <a:pPr algn="ctr" indent="0" marL="0">
              <a:buNone/>
            </a:pPr>
            <a:r>
              <a:rPr lang="en-US" sz="4000" b="1" dirty="0">
                <a:solidFill>
                  <a:srgbClr val="2A9D8F"/>
                </a:solidFill>
                <a:latin typeface="Arial" pitchFamily="34" charset="0"/>
                <a:ea typeface="Arial" pitchFamily="34" charset="-122"/>
                <a:cs typeface="Arial" pitchFamily="34" charset="-120"/>
              </a:rPr>
              <a:t>1945-1952</a:t>
            </a:r>
            <a:endParaRPr lang="en-US" sz="4000" dirty="0"/>
          </a:p>
        </p:txBody>
      </p:sp>
      <p:sp>
        <p:nvSpPr>
          <p:cNvPr id="7" name="bounded_body"/>
          <p:cNvSpPr/>
          <p:nvPr/>
        </p:nvSpPr>
        <p:spPr>
          <a:xfrm>
            <a:off x="347472" y="2050176"/>
            <a:ext cx="4059936" cy="599389"/>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Length of the occupation</a:t>
            </a:r>
            <a:endParaRPr lang="en-US" sz="1800" dirty="0"/>
          </a:p>
        </p:txBody>
      </p:sp>
      <p:sp>
        <p:nvSpPr>
          <p:cNvPr id="8" name="Shape 6"/>
          <p:cNvSpPr/>
          <p:nvPr/>
        </p:nvSpPr>
        <p:spPr>
          <a:xfrm>
            <a:off x="4663440" y="731520"/>
            <a:ext cx="4206240" cy="1997964"/>
          </a:xfrm>
          <a:prstGeom prst="rect">
            <a:avLst/>
          </a:prstGeom>
          <a:solidFill>
            <a:srgbClr val="F5F5F5"/>
          </a:solidFill>
          <a:ln w="12700">
            <a:solidFill>
              <a:srgbClr val="DDDDDD"/>
            </a:solidFill>
            <a:prstDash val="solid"/>
          </a:ln>
        </p:spPr>
      </p:sp>
      <p:sp>
        <p:nvSpPr>
          <p:cNvPr id="9" name="Text 7"/>
          <p:cNvSpPr/>
          <p:nvPr/>
        </p:nvSpPr>
        <p:spPr>
          <a:xfrm>
            <a:off x="4663440" y="891357"/>
            <a:ext cx="4206240" cy="1158819"/>
          </a:xfrm>
          <a:prstGeom prst="rect">
            <a:avLst/>
          </a:prstGeom>
          <a:noFill/>
          <a:ln/>
        </p:spPr>
        <p:txBody>
          <a:bodyPr wrap="square" rtlCol="0" anchor="ctr"/>
          <a:lstStyle/>
          <a:p>
            <a:pPr algn="ctr" indent="0" marL="0">
              <a:buNone/>
            </a:pPr>
            <a:r>
              <a:rPr lang="en-US" sz="4000" b="1" dirty="0">
                <a:solidFill>
                  <a:srgbClr val="2A9D8F"/>
                </a:solidFill>
                <a:latin typeface="Arial" pitchFamily="34" charset="0"/>
                <a:ea typeface="Arial" pitchFamily="34" charset="-122"/>
                <a:cs typeface="Arial" pitchFamily="34" charset="-120"/>
              </a:rPr>
              <a:t>1947</a:t>
            </a:r>
            <a:endParaRPr lang="en-US" sz="4000" dirty="0"/>
          </a:p>
        </p:txBody>
      </p:sp>
      <p:sp>
        <p:nvSpPr>
          <p:cNvPr id="10" name="bounded_body"/>
          <p:cNvSpPr/>
          <p:nvPr/>
        </p:nvSpPr>
        <p:spPr>
          <a:xfrm>
            <a:off x="4736592" y="2050176"/>
            <a:ext cx="4059936" cy="599389"/>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Year Japan's new constitution took effect</a:t>
            </a:r>
            <a:endParaRPr lang="en-US" sz="1800" dirty="0"/>
          </a:p>
        </p:txBody>
      </p:sp>
      <p:sp>
        <p:nvSpPr>
          <p:cNvPr id="11" name="Shape 9"/>
          <p:cNvSpPr/>
          <p:nvPr/>
        </p:nvSpPr>
        <p:spPr>
          <a:xfrm>
            <a:off x="274320" y="2839212"/>
            <a:ext cx="8595360" cy="1371600"/>
          </a:xfrm>
          <a:prstGeom prst="rect">
            <a:avLst/>
          </a:prstGeom>
          <a:solidFill>
            <a:srgbClr val="F5F5F5"/>
          </a:solidFill>
          <a:ln w="12700">
            <a:solidFill>
              <a:srgbClr val="F2F2F2"/>
            </a:solidFill>
            <a:prstDash val="solid"/>
          </a:ln>
        </p:spPr>
      </p:sp>
      <p:sp>
        <p:nvSpPr>
          <p:cNvPr id="12" name="bounded_body"/>
          <p:cNvSpPr/>
          <p:nvPr/>
        </p:nvSpPr>
        <p:spPr>
          <a:xfrm>
            <a:off x="457200" y="28392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Supreme Commander: General Douglas MacArthur led SCAP</a:t>
            </a:r>
            <a:endParaRPr lang="en-US" sz="1800" dirty="0"/>
          </a:p>
        </p:txBody>
      </p:sp>
      <p:sp>
        <p:nvSpPr>
          <p:cNvPr id="13" name="Shape 11"/>
          <p:cNvSpPr/>
          <p:nvPr/>
        </p:nvSpPr>
        <p:spPr>
          <a:xfrm>
            <a:off x="320040" y="3296412"/>
            <a:ext cx="8503920" cy="0"/>
          </a:xfrm>
          <a:prstGeom prst="line">
            <a:avLst/>
          </a:prstGeom>
          <a:noFill/>
          <a:ln w="6350">
            <a:solidFill>
              <a:srgbClr val="F2F2F2"/>
            </a:solidFill>
            <a:prstDash val="solid"/>
          </a:ln>
        </p:spPr>
      </p:sp>
      <p:sp>
        <p:nvSpPr>
          <p:cNvPr id="14" name="bounded_body"/>
          <p:cNvSpPr/>
          <p:nvPr/>
        </p:nvSpPr>
        <p:spPr>
          <a:xfrm>
            <a:off x="457200" y="32964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Governing style: Indirect rule through Japan's existing government</a:t>
            </a:r>
            <a:endParaRPr lang="en-US" sz="1800" dirty="0"/>
          </a:p>
        </p:txBody>
      </p:sp>
      <p:sp>
        <p:nvSpPr>
          <p:cNvPr id="15" name="Shape 13"/>
          <p:cNvSpPr/>
          <p:nvPr/>
        </p:nvSpPr>
        <p:spPr>
          <a:xfrm>
            <a:off x="320040" y="3753612"/>
            <a:ext cx="8503920" cy="0"/>
          </a:xfrm>
          <a:prstGeom prst="line">
            <a:avLst/>
          </a:prstGeom>
          <a:noFill/>
          <a:ln w="6350">
            <a:solidFill>
              <a:srgbClr val="F2F2F2"/>
            </a:solidFill>
            <a:prstDash val="solid"/>
          </a:ln>
        </p:spPr>
      </p:sp>
      <p:sp>
        <p:nvSpPr>
          <p:cNvPr id="16" name="bounded_body"/>
          <p:cNvSpPr/>
          <p:nvPr/>
        </p:nvSpPr>
        <p:spPr>
          <a:xfrm>
            <a:off x="457200" y="37536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Key reform: Article 9 renounced war as national policy</a:t>
            </a:r>
            <a:endParaRPr lang="en-US" sz="1800" dirty="0"/>
          </a:p>
        </p:txBody>
      </p:sp>
      <p:sp>
        <p:nvSpPr>
          <p:cNvPr id="17" name="Shape 15"/>
          <p:cNvSpPr/>
          <p:nvPr/>
        </p:nvSpPr>
        <p:spPr>
          <a:xfrm>
            <a:off x="274320" y="4302252"/>
            <a:ext cx="8595360" cy="512064"/>
          </a:xfrm>
          <a:prstGeom prst="rect">
            <a:avLst/>
          </a:prstGeom>
          <a:solidFill>
            <a:srgbClr val="FFEBEE"/>
          </a:solidFill>
          <a:ln w="12700">
            <a:solidFill>
              <a:srgbClr val="C0392B"/>
            </a:solidFill>
            <a:prstDash val="solid"/>
          </a:ln>
        </p:spPr>
      </p:sp>
      <p:sp>
        <p:nvSpPr>
          <p:cNvPr id="18" name="Shape 16"/>
          <p:cNvSpPr/>
          <p:nvPr/>
        </p:nvSpPr>
        <p:spPr>
          <a:xfrm>
            <a:off x="274320" y="4302252"/>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SCAP stands for Supreme Commander for the Allied Powers.</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Germany Divided: Four Occupation Zones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Defeated Germany was divided into four occupation zones.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United States, Britain, France, and the Soviet Union each ran one.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Berlin was divided the same way, though it sat inside the Soviet zone.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Allies had planned this division earlier, at Yalta and Potsdam.</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Occupying powers began denazification and rebuilding in their zones.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Berlin's split inside the Soviet zone later fed the Cold War.</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Words to Know: Justice After War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Occupation Zone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One of the four areas Germany was divided into after surrender, each administered by a different Allied power</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Nuremberg Trials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1945-1946 tribunal at Nuremberg, Germany, that prosecuted top Nazi leaders for war crimes</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Crimes Against Humanity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legal charge created at Nuremberg for atrocities committed against civilian populations, separate from ordinary war crimes</a:t>
            </a:r>
            <a:endParaRPr lang="en-US" sz="155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Remember: These three words carry into Activity Part 1 and Part 4.</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Nuremberg Trials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Allied judges tried top Nazi leaders at Nuremberg, 1945 to 1946.</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International Military Tribunal (IMT) heard the main case.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Defendants faced charges including crimes against humanity.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Twelve defendants were sentenced to death; others got prison terms.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trials created a public legal record of Nazi atrocities.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Nuremberg was chosen partly because it had hosted major Nazi rallies.</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Tokyo Tribunal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64769"/>
          </a:xfrm>
          <a:prstGeom prst="rect">
            <a:avLst/>
          </a:prstGeom>
          <a:solidFill>
            <a:srgbClr val="FFFFFF"/>
          </a:solidFill>
          <a:ln w="12700">
            <a:solidFill>
              <a:srgbClr val="F2F2F2"/>
            </a:solidFill>
            <a:prstDash val="solid"/>
          </a:ln>
        </p:spPr>
      </p:sp>
      <p:sp>
        <p:nvSpPr>
          <p:cNvPr id="6" name="Shape 4"/>
          <p:cNvSpPr/>
          <p:nvPr/>
        </p:nvSpPr>
        <p:spPr>
          <a:xfrm>
            <a:off x="420624" y="844448"/>
            <a:ext cx="384048" cy="384048"/>
          </a:xfrm>
          <a:prstGeom prst="ellipse">
            <a:avLst/>
          </a:prstGeom>
          <a:solidFill>
            <a:srgbClr val="145F58"/>
          </a:solidFill>
          <a:ln w="12700">
            <a:solidFill>
              <a:srgbClr val="145F58"/>
            </a:solidFill>
            <a:prstDash val="solid"/>
          </a:ln>
        </p:spPr>
      </p:sp>
      <p:sp>
        <p:nvSpPr>
          <p:cNvPr id="7" name="Text 5"/>
          <p:cNvSpPr/>
          <p:nvPr/>
        </p:nvSpPr>
        <p:spPr>
          <a:xfrm>
            <a:off x="420624" y="84444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When it opened</a:t>
            </a:r>
            <a:endParaRPr lang="en-US" sz="1800" dirty="0"/>
          </a:p>
        </p:txBody>
      </p:sp>
      <p:sp>
        <p:nvSpPr>
          <p:cNvPr id="9" name="bounded_body"/>
          <p:cNvSpPr/>
          <p:nvPr/>
        </p:nvSpPr>
        <p:spPr>
          <a:xfrm>
            <a:off x="3566160" y="704088"/>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1946, in Tokyo, Japan</a:t>
            </a:r>
            <a:endParaRPr lang="en-US" sz="1800" dirty="0"/>
          </a:p>
        </p:txBody>
      </p:sp>
      <p:sp>
        <p:nvSpPr>
          <p:cNvPr id="10" name="Shape 8"/>
          <p:cNvSpPr/>
          <p:nvPr/>
        </p:nvSpPr>
        <p:spPr>
          <a:xfrm>
            <a:off x="274320" y="1423721"/>
            <a:ext cx="8595360" cy="664769"/>
          </a:xfrm>
          <a:prstGeom prst="rect">
            <a:avLst/>
          </a:prstGeom>
          <a:solidFill>
            <a:srgbClr val="FFFFFF"/>
          </a:solidFill>
          <a:ln w="12700">
            <a:solidFill>
              <a:srgbClr val="F2F2F2"/>
            </a:solidFill>
            <a:prstDash val="solid"/>
          </a:ln>
        </p:spPr>
      </p:sp>
      <p:sp>
        <p:nvSpPr>
          <p:cNvPr id="11" name="Shape 9"/>
          <p:cNvSpPr/>
          <p:nvPr/>
        </p:nvSpPr>
        <p:spPr>
          <a:xfrm>
            <a:off x="420624" y="1564081"/>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564081"/>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423721"/>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Who took part</a:t>
            </a:r>
            <a:endParaRPr lang="en-US" sz="1800" dirty="0"/>
          </a:p>
        </p:txBody>
      </p:sp>
      <p:sp>
        <p:nvSpPr>
          <p:cNvPr id="14" name="bounded_body"/>
          <p:cNvSpPr/>
          <p:nvPr/>
        </p:nvSpPr>
        <p:spPr>
          <a:xfrm>
            <a:off x="3566160" y="1423721"/>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Eleven Allied nations, including the Philippines and China</a:t>
            </a:r>
            <a:endParaRPr lang="en-US" sz="1800" dirty="0"/>
          </a:p>
        </p:txBody>
      </p:sp>
      <p:sp>
        <p:nvSpPr>
          <p:cNvPr id="15" name="Shape 13"/>
          <p:cNvSpPr/>
          <p:nvPr/>
        </p:nvSpPr>
        <p:spPr>
          <a:xfrm>
            <a:off x="274320" y="2143354"/>
            <a:ext cx="8595360" cy="664769"/>
          </a:xfrm>
          <a:prstGeom prst="rect">
            <a:avLst/>
          </a:prstGeom>
          <a:solidFill>
            <a:srgbClr val="FFFFFF"/>
          </a:solidFill>
          <a:ln w="12700">
            <a:solidFill>
              <a:srgbClr val="F2F2F2"/>
            </a:solidFill>
            <a:prstDash val="solid"/>
          </a:ln>
        </p:spPr>
      </p:sp>
      <p:sp>
        <p:nvSpPr>
          <p:cNvPr id="16" name="Shape 14"/>
          <p:cNvSpPr/>
          <p:nvPr/>
        </p:nvSpPr>
        <p:spPr>
          <a:xfrm>
            <a:off x="420624" y="2283714"/>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283714"/>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143354"/>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charges</a:t>
            </a:r>
            <a:endParaRPr lang="en-US" sz="1800" dirty="0"/>
          </a:p>
        </p:txBody>
      </p:sp>
      <p:sp>
        <p:nvSpPr>
          <p:cNvPr id="19" name="bounded_body"/>
          <p:cNvSpPr/>
          <p:nvPr/>
        </p:nvSpPr>
        <p:spPr>
          <a:xfrm>
            <a:off x="3566160" y="2143354"/>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Crimes against peace and other war crimes</a:t>
            </a:r>
            <a:endParaRPr lang="en-US" sz="1800" dirty="0"/>
          </a:p>
        </p:txBody>
      </p:sp>
      <p:sp>
        <p:nvSpPr>
          <p:cNvPr id="20" name="Shape 18"/>
          <p:cNvSpPr/>
          <p:nvPr/>
        </p:nvSpPr>
        <p:spPr>
          <a:xfrm>
            <a:off x="274320" y="2862986"/>
            <a:ext cx="8595360" cy="664769"/>
          </a:xfrm>
          <a:prstGeom prst="rect">
            <a:avLst/>
          </a:prstGeom>
          <a:solidFill>
            <a:srgbClr val="FFFFFF"/>
          </a:solidFill>
          <a:ln w="12700">
            <a:solidFill>
              <a:srgbClr val="F2F2F2"/>
            </a:solidFill>
            <a:prstDash val="solid"/>
          </a:ln>
        </p:spPr>
      </p:sp>
      <p:sp>
        <p:nvSpPr>
          <p:cNvPr id="21" name="Shape 19"/>
          <p:cNvSpPr/>
          <p:nvPr/>
        </p:nvSpPr>
        <p:spPr>
          <a:xfrm>
            <a:off x="420624" y="3003347"/>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003347"/>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2862986"/>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key sentence</a:t>
            </a:r>
            <a:endParaRPr lang="en-US" sz="1800" dirty="0"/>
          </a:p>
        </p:txBody>
      </p:sp>
      <p:sp>
        <p:nvSpPr>
          <p:cNvPr id="24" name="bounded_body"/>
          <p:cNvSpPr/>
          <p:nvPr/>
        </p:nvSpPr>
        <p:spPr>
          <a:xfrm>
            <a:off x="3566160" y="2862986"/>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Former Prime Minister Hideki Tojo was sentenced to death</a:t>
            </a:r>
            <a:endParaRPr lang="en-US" sz="1800" dirty="0"/>
          </a:p>
        </p:txBody>
      </p:sp>
      <p:sp>
        <p:nvSpPr>
          <p:cNvPr id="25" name="Shape 23"/>
          <p:cNvSpPr/>
          <p:nvPr/>
        </p:nvSpPr>
        <p:spPr>
          <a:xfrm>
            <a:off x="274320" y="3582619"/>
            <a:ext cx="8595360" cy="664769"/>
          </a:xfrm>
          <a:prstGeom prst="rect">
            <a:avLst/>
          </a:prstGeom>
          <a:solidFill>
            <a:srgbClr val="FFFFFF"/>
          </a:solidFill>
          <a:ln w="12700">
            <a:solidFill>
              <a:srgbClr val="F2F2F2"/>
            </a:solidFill>
            <a:prstDash val="solid"/>
          </a:ln>
        </p:spPr>
      </p:sp>
      <p:sp>
        <p:nvSpPr>
          <p:cNvPr id="26" name="Shape 24"/>
          <p:cNvSpPr/>
          <p:nvPr/>
        </p:nvSpPr>
        <p:spPr>
          <a:xfrm>
            <a:off x="420624" y="3722980"/>
            <a:ext cx="384048" cy="384048"/>
          </a:xfrm>
          <a:prstGeom prst="ellipse">
            <a:avLst/>
          </a:prstGeom>
          <a:solidFill>
            <a:srgbClr val="145F58"/>
          </a:solidFill>
          <a:ln w="12700">
            <a:solidFill>
              <a:srgbClr val="145F58"/>
            </a:solidFill>
            <a:prstDash val="solid"/>
          </a:ln>
        </p:spPr>
      </p:sp>
      <p:sp>
        <p:nvSpPr>
          <p:cNvPr id="27" name="Text 25"/>
          <p:cNvSpPr/>
          <p:nvPr/>
        </p:nvSpPr>
        <p:spPr>
          <a:xfrm>
            <a:off x="420624" y="372298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8" name="bounded_body"/>
          <p:cNvSpPr/>
          <p:nvPr/>
        </p:nvSpPr>
        <p:spPr>
          <a:xfrm>
            <a:off x="914400" y="3582619"/>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When it ended</a:t>
            </a:r>
            <a:endParaRPr lang="en-US" sz="1800" dirty="0"/>
          </a:p>
        </p:txBody>
      </p:sp>
      <p:sp>
        <p:nvSpPr>
          <p:cNvPr id="29" name="bounded_body"/>
          <p:cNvSpPr/>
          <p:nvPr/>
        </p:nvSpPr>
        <p:spPr>
          <a:xfrm>
            <a:off x="3566160" y="3582619"/>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Proceedings continued until November 1948</a:t>
            </a:r>
            <a:endParaRPr lang="en-US" sz="1800" dirty="0"/>
          </a:p>
        </p:txBody>
      </p:sp>
      <p:sp>
        <p:nvSpPr>
          <p:cNvPr id="30" name="Shape 28"/>
          <p:cNvSpPr/>
          <p:nvPr/>
        </p:nvSpPr>
        <p:spPr>
          <a:xfrm>
            <a:off x="274320" y="4302252"/>
            <a:ext cx="8595360" cy="512064"/>
          </a:xfrm>
          <a:prstGeom prst="rect">
            <a:avLst/>
          </a:prstGeom>
          <a:solidFill>
            <a:srgbClr val="FFF8F6"/>
          </a:solidFill>
          <a:ln w="12700">
            <a:solidFill>
              <a:srgbClr val="E8735A"/>
            </a:solidFill>
            <a:prstDash val="solid"/>
          </a:ln>
        </p:spPr>
      </p:sp>
      <p:sp>
        <p:nvSpPr>
          <p:cNvPr id="31" name="Shape 29"/>
          <p:cNvSpPr/>
          <p:nvPr/>
        </p:nvSpPr>
        <p:spPr>
          <a:xfrm>
            <a:off x="274320" y="4302252"/>
            <a:ext cx="64008" cy="512064"/>
          </a:xfrm>
          <a:prstGeom prst="rect">
            <a:avLst/>
          </a:prstGeom>
          <a:solidFill>
            <a:srgbClr val="E8735A"/>
          </a:solidFill>
          <a:ln w="12700">
            <a:solidFill>
              <a:srgbClr val="E8735A"/>
            </a:solidFill>
            <a:prstDash val="solid"/>
          </a:ln>
        </p:spPr>
      </p:sp>
      <p:sp>
        <p:nvSpPr>
          <p:cNvPr id="32"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Nuremberg and Tokyo together shaped modern international law.</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Words to Know: Building the Postwar World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Tokyo Tribunal</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1946-1948 International Military Tribunal for the Far East, which prosecuted Japan's wartime leaders in Tokyo</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United Nations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international organization founded in 1945 to prevent future wars and promote cooperation among nations</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Demobilization</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process of releasing millions of soldiers from military service and returning them to civilian life after the war</a:t>
            </a:r>
            <a:endParaRPr lang="en-US" sz="155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Remember: These three words carry into Activity Part 1 and Part 5.</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Founding the United Nations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868680"/>
            <a:ext cx="8229600" cy="2049170"/>
          </a:xfrm>
          <a:prstGeom prst="rect">
            <a:avLst/>
          </a:prstGeom>
          <a:solidFill>
            <a:srgbClr val="145F58"/>
          </a:solidFill>
          <a:ln w="12700">
            <a:solidFill>
              <a:srgbClr val="145F58"/>
            </a:solidFill>
            <a:prstDash val="solid"/>
          </a:ln>
        </p:spPr>
      </p:sp>
      <p:sp>
        <p:nvSpPr>
          <p:cNvPr id="6" name="Shape 4"/>
          <p:cNvSpPr/>
          <p:nvPr/>
        </p:nvSpPr>
        <p:spPr>
          <a:xfrm>
            <a:off x="457200" y="868680"/>
            <a:ext cx="73152" cy="2049170"/>
          </a:xfrm>
          <a:prstGeom prst="rect">
            <a:avLst/>
          </a:prstGeom>
          <a:solidFill>
            <a:srgbClr val="E8735A"/>
          </a:solidFill>
          <a:ln w="12700">
            <a:solidFill>
              <a:srgbClr val="E8735A"/>
            </a:solidFill>
            <a:prstDash val="solid"/>
          </a:ln>
        </p:spPr>
      </p:sp>
      <p:sp>
        <p:nvSpPr>
          <p:cNvPr id="7" name="emphasis_text"/>
          <p:cNvSpPr/>
          <p:nvPr/>
        </p:nvSpPr>
        <p:spPr>
          <a:xfrm>
            <a:off x="731520" y="1005840"/>
            <a:ext cx="7680960" cy="1774850"/>
          </a:xfrm>
          <a:prstGeom prst="rect">
            <a:avLst/>
          </a:prstGeom>
          <a:noFill/>
          <a:ln/>
        </p:spPr>
        <p:txBody>
          <a:bodyPr wrap="square" rtlCol="0" anchor="ctr"/>
          <a:lstStyle/>
          <a:p>
            <a:pPr algn="ctr" indent="0" marL="0">
              <a:buNone/>
            </a:pPr>
            <a:r>
              <a:rPr lang="en-US" sz="1800" b="1" i="1" dirty="0">
                <a:solidFill>
                  <a:srgbClr val="FFFFFF"/>
                </a:solidFill>
                <a:latin typeface="Arial" pitchFamily="34" charset="0"/>
                <a:ea typeface="Arial" pitchFamily="34" charset="-122"/>
                <a:cs typeface="Arial" pitchFamily="34" charset="-120"/>
              </a:rPr>
              <a:t>We the peoples of the United Nations determined to save succeeding generations from the scourge of war...</a:t>
            </a:r>
            <a:endParaRPr lang="en-US" sz="1800" dirty="0"/>
          </a:p>
        </p:txBody>
      </p:sp>
      <p:sp>
        <p:nvSpPr>
          <p:cNvPr id="8" name="Text 6"/>
          <p:cNvSpPr/>
          <p:nvPr/>
        </p:nvSpPr>
        <p:spPr>
          <a:xfrm>
            <a:off x="457200" y="3055010"/>
            <a:ext cx="8229600" cy="274320"/>
          </a:xfrm>
          <a:prstGeom prst="rect">
            <a:avLst/>
          </a:prstGeom>
          <a:noFill/>
          <a:ln/>
        </p:spPr>
        <p:txBody>
          <a:bodyPr wrap="square" rtlCol="0" anchor="ctr"/>
          <a:lstStyle/>
          <a:p>
            <a:pPr algn="r" indent="0" marL="0">
              <a:buNone/>
            </a:pPr>
            <a:r>
              <a:rPr lang="en-US" sz="1200" i="1" dirty="0">
                <a:solidFill>
                  <a:srgbClr val="595959"/>
                </a:solidFill>
                <a:latin typeface="Arial" pitchFamily="34" charset="0"/>
                <a:ea typeface="Arial" pitchFamily="34" charset="-122"/>
                <a:cs typeface="Arial" pitchFamily="34" charset="-120"/>
              </a:rPr>
              <a:t>— Preamble, Charter of the United Nations, signed June 26, 1945</a:t>
            </a:r>
            <a:endParaRPr lang="en-US" sz="1200" dirty="0"/>
          </a:p>
        </p:txBody>
      </p:sp>
      <p:sp>
        <p:nvSpPr>
          <p:cNvPr id="9" name="emphasis_text"/>
          <p:cNvSpPr/>
          <p:nvPr/>
        </p:nvSpPr>
        <p:spPr>
          <a:xfrm>
            <a:off x="457200" y="3375050"/>
            <a:ext cx="8229600" cy="817474"/>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Fifty nations signed the Charter in San Francisco; the United Nations officially began operating on October 24, 1945.</a:t>
            </a:r>
            <a:endParaRPr lang="en-US" sz="1800" dirty="0"/>
          </a:p>
        </p:txBody>
      </p:sp>
      <p:sp>
        <p:nvSpPr>
          <p:cNvPr id="10" name="Shape 8"/>
          <p:cNvSpPr/>
          <p:nvPr/>
        </p:nvSpPr>
        <p:spPr>
          <a:xfrm>
            <a:off x="274320" y="4384548"/>
            <a:ext cx="8595360" cy="512064"/>
          </a:xfrm>
          <a:prstGeom prst="rect">
            <a:avLst/>
          </a:prstGeom>
          <a:solidFill>
            <a:srgbClr val="FFF8F6"/>
          </a:solidFill>
          <a:ln w="12700">
            <a:solidFill>
              <a:srgbClr val="E8735A"/>
            </a:solidFill>
            <a:prstDash val="solid"/>
          </a:ln>
        </p:spPr>
      </p:sp>
      <p:sp>
        <p:nvSpPr>
          <p:cNvPr id="11" name="Shape 9"/>
          <p:cNvSpPr/>
          <p:nvPr/>
        </p:nvSpPr>
        <p:spPr>
          <a:xfrm>
            <a:off x="274320" y="4384548"/>
            <a:ext cx="64008" cy="512064"/>
          </a:xfrm>
          <a:prstGeom prst="rect">
            <a:avLst/>
          </a:prstGeom>
          <a:solidFill>
            <a:srgbClr val="E8735A"/>
          </a:solidFill>
          <a:ln w="12700">
            <a:solidFill>
              <a:srgbClr val="E8735A"/>
            </a:solidFill>
            <a:prstDash val="solid"/>
          </a:ln>
        </p:spPr>
      </p:sp>
      <p:sp>
        <p:nvSpPr>
          <p:cNvPr id="12"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Did You Know? October 24 is marked each year as United Nations Day.</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Counting the War's Toll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8"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4297680"/>
                <a:gridCol w="429768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Category</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Estimated Toll</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Global deaths, all causes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70 to 85 million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Soldiers killed worldwide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21 to 25 million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Civilians killed worldwide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40 to 55 million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Displaced persons in Europe alone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40 million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Note: These are scholarly estimate ranges, not exact counts.</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Coming Home: Demobilization and Rebuilding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Demobilization sent millions of soldiers back to civilian life.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United States discharged over ten million troops by 1946.</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Rebuilding Europe's cities, farms, and economies took years.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U.S. later funded reconstruction through the Marshall Plan of 1948.</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Rationing and shortages continued in many countries after the fighting.</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Demobilization means releasing soldiers from military service.</a:t>
            </a:r>
            <a:endParaRPr lang="en-US"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Postwar Balance Sheet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the Settlement Achieved</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War-crimes tribunals set precedents used today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United Nations gave nations a forum short of war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Millions of soldiers safely returned home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It Left Unresolved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Germany's zones hardened into a Cold War divide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Allies disagreed sharply over Eastern Europe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Exact death tolls remain estimates, not settled facts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550" dirty="0">
                <a:solidFill>
                  <a:srgbClr val="1B2A4A"/>
                </a:solidFill>
                <a:latin typeface="Arial" pitchFamily="34" charset="0"/>
                <a:ea typeface="Arial" pitchFamily="34" charset="-122"/>
                <a:cs typeface="Arial" pitchFamily="34" charset="-120"/>
              </a:rPr>
              <a:t>Think About It: Ending a war and building a lasting peace are not the same task.</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40842"/>
          </a:xfrm>
          <a:prstGeom prst="rect">
            <a:avLst/>
          </a:prstGeom>
          <a:solidFill>
            <a:srgbClr val="FFFFFF"/>
          </a:solidFill>
          <a:ln w="12700">
            <a:solidFill>
              <a:srgbClr val="F2F2F2"/>
            </a:solidFill>
            <a:prstDash val="solid"/>
          </a:ln>
        </p:spPr>
      </p:sp>
      <p:sp>
        <p:nvSpPr>
          <p:cNvPr id="6" name="Shape 4"/>
          <p:cNvSpPr/>
          <p:nvPr/>
        </p:nvSpPr>
        <p:spPr>
          <a:xfrm>
            <a:off x="438912" y="841629"/>
            <a:ext cx="365760" cy="365760"/>
          </a:xfrm>
          <a:prstGeom prst="ellipse">
            <a:avLst/>
          </a:prstGeom>
          <a:solidFill>
            <a:srgbClr val="145F58"/>
          </a:solidFill>
          <a:ln w="12700">
            <a:solidFill>
              <a:srgbClr val="145F58"/>
            </a:solidFill>
            <a:prstDash val="solid"/>
          </a:ln>
        </p:spPr>
      </p:sp>
      <p:sp>
        <p:nvSpPr>
          <p:cNvPr id="7" name="Text 5"/>
          <p:cNvSpPr/>
          <p:nvPr/>
        </p:nvSpPr>
        <p:spPr>
          <a:xfrm>
            <a:off x="438912" y="841629"/>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6408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Sequence the events from V-E Day through Japan's formal surrender.</a:t>
            </a:r>
            <a:endParaRPr lang="en-US" sz="1800" dirty="0"/>
          </a:p>
        </p:txBody>
      </p:sp>
      <p:sp>
        <p:nvSpPr>
          <p:cNvPr id="9" name="Shape 7"/>
          <p:cNvSpPr/>
          <p:nvPr/>
        </p:nvSpPr>
        <p:spPr>
          <a:xfrm>
            <a:off x="274320" y="1408938"/>
            <a:ext cx="8595360" cy="640842"/>
          </a:xfrm>
          <a:prstGeom prst="rect">
            <a:avLst/>
          </a:prstGeom>
          <a:solidFill>
            <a:srgbClr val="FFFFFF"/>
          </a:solidFill>
          <a:ln w="12700">
            <a:solidFill>
              <a:srgbClr val="F2F2F2"/>
            </a:solidFill>
            <a:prstDash val="solid"/>
          </a:ln>
        </p:spPr>
      </p:sp>
      <p:sp>
        <p:nvSpPr>
          <p:cNvPr id="10" name="Shape 8"/>
          <p:cNvSpPr/>
          <p:nvPr/>
        </p:nvSpPr>
        <p:spPr>
          <a:xfrm>
            <a:off x="438912" y="1546479"/>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546479"/>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408938"/>
            <a:ext cx="7882128" cy="6408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the Potsdam Conference and Declaration decided and demanded.</a:t>
            </a:r>
            <a:endParaRPr lang="en-US" sz="1800" dirty="0"/>
          </a:p>
        </p:txBody>
      </p:sp>
      <p:sp>
        <p:nvSpPr>
          <p:cNvPr id="13" name="Shape 11"/>
          <p:cNvSpPr/>
          <p:nvPr/>
        </p:nvSpPr>
        <p:spPr>
          <a:xfrm>
            <a:off x="274320" y="2113788"/>
            <a:ext cx="8595360" cy="640842"/>
          </a:xfrm>
          <a:prstGeom prst="rect">
            <a:avLst/>
          </a:prstGeom>
          <a:solidFill>
            <a:srgbClr val="FFFFFF"/>
          </a:solidFill>
          <a:ln w="12700">
            <a:solidFill>
              <a:srgbClr val="F2F2F2"/>
            </a:solidFill>
            <a:prstDash val="solid"/>
          </a:ln>
        </p:spPr>
      </p:sp>
      <p:sp>
        <p:nvSpPr>
          <p:cNvPr id="14" name="Shape 12"/>
          <p:cNvSpPr/>
          <p:nvPr/>
        </p:nvSpPr>
        <p:spPr>
          <a:xfrm>
            <a:off x="438912" y="2251329"/>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251329"/>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113788"/>
            <a:ext cx="7882128" cy="6408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Germany and Japan were occupied after their surrenders.</a:t>
            </a:r>
            <a:endParaRPr lang="en-US" sz="1800" dirty="0"/>
          </a:p>
        </p:txBody>
      </p:sp>
      <p:sp>
        <p:nvSpPr>
          <p:cNvPr id="17" name="Shape 15"/>
          <p:cNvSpPr/>
          <p:nvPr/>
        </p:nvSpPr>
        <p:spPr>
          <a:xfrm>
            <a:off x="274320" y="2818638"/>
            <a:ext cx="8595360" cy="640842"/>
          </a:xfrm>
          <a:prstGeom prst="rect">
            <a:avLst/>
          </a:prstGeom>
          <a:solidFill>
            <a:srgbClr val="FFFFFF"/>
          </a:solidFill>
          <a:ln w="12700">
            <a:solidFill>
              <a:srgbClr val="F2F2F2"/>
            </a:solidFill>
            <a:prstDash val="solid"/>
          </a:ln>
        </p:spPr>
      </p:sp>
      <p:sp>
        <p:nvSpPr>
          <p:cNvPr id="18" name="Shape 16"/>
          <p:cNvSpPr/>
          <p:nvPr/>
        </p:nvSpPr>
        <p:spPr>
          <a:xfrm>
            <a:off x="438912" y="2956179"/>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2956179"/>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2818638"/>
            <a:ext cx="7882128" cy="6408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the Nuremberg and Tokyo trials shaped modern international law.</a:t>
            </a:r>
            <a:endParaRPr lang="en-US" sz="1800" dirty="0"/>
          </a:p>
        </p:txBody>
      </p:sp>
      <p:sp>
        <p:nvSpPr>
          <p:cNvPr id="21" name="Shape 19"/>
          <p:cNvSpPr/>
          <p:nvPr/>
        </p:nvSpPr>
        <p:spPr>
          <a:xfrm>
            <a:off x="274320" y="3523488"/>
            <a:ext cx="8595360" cy="640842"/>
          </a:xfrm>
          <a:prstGeom prst="rect">
            <a:avLst/>
          </a:prstGeom>
          <a:solidFill>
            <a:srgbClr val="FFFFFF"/>
          </a:solidFill>
          <a:ln w="12700">
            <a:solidFill>
              <a:srgbClr val="F2F2F2"/>
            </a:solidFill>
            <a:prstDash val="solid"/>
          </a:ln>
        </p:spPr>
      </p:sp>
      <p:sp>
        <p:nvSpPr>
          <p:cNvPr id="22" name="Shape 20"/>
          <p:cNvSpPr/>
          <p:nvPr/>
        </p:nvSpPr>
        <p:spPr>
          <a:xfrm>
            <a:off x="438912" y="3661029"/>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3661029"/>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3523488"/>
            <a:ext cx="7882128" cy="6408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the founding and purpose of the United Nations.</a:t>
            </a:r>
            <a:endParaRPr lang="en-US" sz="1800" dirty="0"/>
          </a:p>
        </p:txBody>
      </p:sp>
      <p:sp>
        <p:nvSpPr>
          <p:cNvPr id="25" name="Shape 23"/>
          <p:cNvSpPr/>
          <p:nvPr/>
        </p:nvSpPr>
        <p:spPr>
          <a:xfrm>
            <a:off x="274320" y="4228338"/>
            <a:ext cx="8595360" cy="640842"/>
          </a:xfrm>
          <a:prstGeom prst="rect">
            <a:avLst/>
          </a:prstGeom>
          <a:solidFill>
            <a:srgbClr val="FFFFFF"/>
          </a:solidFill>
          <a:ln w="12700">
            <a:solidFill>
              <a:srgbClr val="F2F2F2"/>
            </a:solidFill>
            <a:prstDash val="solid"/>
          </a:ln>
        </p:spPr>
      </p:sp>
      <p:sp>
        <p:nvSpPr>
          <p:cNvPr id="26" name="Shape 24"/>
          <p:cNvSpPr/>
          <p:nvPr/>
        </p:nvSpPr>
        <p:spPr>
          <a:xfrm>
            <a:off x="438912" y="4365879"/>
            <a:ext cx="365760" cy="365760"/>
          </a:xfrm>
          <a:prstGeom prst="ellipse">
            <a:avLst/>
          </a:prstGeom>
          <a:solidFill>
            <a:srgbClr val="145F58"/>
          </a:solidFill>
          <a:ln w="12700">
            <a:solidFill>
              <a:srgbClr val="145F58"/>
            </a:solidFill>
            <a:prstDash val="solid"/>
          </a:ln>
        </p:spPr>
      </p:sp>
      <p:sp>
        <p:nvSpPr>
          <p:cNvPr id="27" name="Text 25"/>
          <p:cNvSpPr/>
          <p:nvPr/>
        </p:nvSpPr>
        <p:spPr>
          <a:xfrm>
            <a:off x="438912" y="4365879"/>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8" name="mllp_textfit_body"/>
          <p:cNvSpPr/>
          <p:nvPr/>
        </p:nvSpPr>
        <p:spPr>
          <a:xfrm>
            <a:off x="941832" y="4228338"/>
            <a:ext cx="7882128" cy="6408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the war's human toll using sourced estimate ranges.</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V-E Day, May 8, ended the war in Europe; Japan fought on three more months.</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Potsdam Conference and Declaration set the terms for ending the war.</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Japan formally surrendered aboard the USS Missouri on September 2, 1945.</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Occupation, Nuremberg, and Tokyo reshaped Germany, Japan, and international law.</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United Nations was founded in 1945 to help prevent a third world war.</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V-E Day and the War That Continued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Germany signed its surrender on May 7-8, 1945, ending fighting in Europe.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Western Allies mark May 8 as V-E Day, Victory in Europe Day.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Crowds celebrated in London, Paris, and New York within hours.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Japan kept fighting for three more months after Germany's surrender.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American planners were already weighing an invasion of Japan.</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V-E Day ended the war in Europe, not the whole war.</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Potsdam Conference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Who attended</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Truman, Churchill (later Attlee), and Stalin</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When</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July 17 to August 2, 1945</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Where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Potsdam, near Berlin, Germany</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they planned</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How to occupy and govern defeated Germany</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500" dirty="0">
                <a:solidFill>
                  <a:srgbClr val="1B2A4A"/>
                </a:solidFill>
                <a:latin typeface="Arial" pitchFamily="34" charset="0"/>
                <a:ea typeface="Arial" pitchFamily="34" charset="-122"/>
                <a:cs typeface="Arial" pitchFamily="34" charset="-120"/>
              </a:rPr>
              <a:t>Fact: Churchill lost the British election mid-conference and was replaced by Attlee.</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Potsdam Declaration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On July 26, 1945 the Allies issued a public ultimatum to Japan.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demanded the unconditional surrender of Japan's armed forces.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warned of prompt and utter destruction if Japan refused.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said nothing about the atomic bomb or the emperor's future.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Japan's government publicly rejected the declaration's terms.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An ultimatum is a final demand that leaves no room to negotiate.</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Words to Know: The Path to Surrender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V-E Day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Victory in Europe Day, May 8, 1945, marking Germany's surrender to the Allies</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Potsdam Conference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July-August 1945 meeting near Berlin where Truman, Churchill/Attlee, and Stalin planned the postwar treatment of Germany</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Potsdam Declaration</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July 26, 1945 Allied ultimatum demanding Japan's unconditional surrender or face prompt and utter destruction</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Instrument of Surrender</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document Japanese and Allied representatives signed aboard the USS Missouri on September 2, 1945, formally ending World War II</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Remember: You will use all four of these words again in the Activity packet.</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Japan Announces Surrender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Emperor Hirohito recorded a surrender message on August 14, 1945.</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recording was broadcast to the Japanese public on August 15.</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was the first time most citizens had ever heard the emperor's voice.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Hirohito called on the Japanese people to endure the unendurable.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Scattered fighting by holdouts continued for days after the broadcast.</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Did You Know? August 15 is still marked in Japan as the end of the war.</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September 2, 1945: The Formal Surrender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Where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Aboard the USS Missouri, anchored in Tokyo Bay</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Japan's signer</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Foreign Minister Mamoru Shigemitsu</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Allied signer</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General Douglas MacArthur</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was signed</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Instrument of Surrender</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September 2, 1945 is the internationally recognized end of WWII.</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Surrender Ceremony, September 2, 1945</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and-white 1945 photograph taken from an elevated angle on the deck of the USS Missouri: a Japanese officer bends over a cloth-draped signing table holding several document folders, another officer stands facing him, and General Douglas MacArthur stands just behind at a microphone. Rows of Allied officers in dress uniforms line the deck to the right, and photographers crowd an elevated platform in the upper left. The battleship's deck fittings and railings are visible throughout; no injuries or combat imagery appear.">    </p:cNvPr>
          <p:cNvPicPr>
            <a:picLocks noChangeAspect="1"/>
          </p:cNvPicPr>
          <p:nvPr/>
        </p:nvPicPr>
        <p:blipFill>
          <a:blip r:embed="rId1"/>
          <a:stretch>
            <a:fillRect/>
          </a:stretch>
        </p:blipFill>
        <p:spPr>
          <a:xfrm>
            <a:off x="1471613" y="795528"/>
            <a:ext cx="6200775"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U.S. Navy photograph.</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War Ends</dc:title>
  <dc:subject>PptxGenJS Presentation</dc:subject>
  <dc:creator>More Lessons Less Planning</dc:creator>
  <cp:lastModifiedBy>More Lessons Less Planning</cp:lastModifiedBy>
  <cp:revision>1</cp:revision>
  <dcterms:created xsi:type="dcterms:W3CDTF">2026-08-01T03:30:28Z</dcterms:created>
  <dcterms:modified xsi:type="dcterms:W3CDTF">2026-08-01T03:30:28Z</dcterms:modified>
</cp:coreProperties>
</file>