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framing question: how much power should Congress give a President based on a single reported incident? Focus on causes, decisions, and consequences as the story unfolds.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 Johnson signing the Gulf of Tonkin Resolution into law on August 10, 1964, three days after Congress passed it. A quiet signing photograph is the moment a reported incident became binding law.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payoff of the evidence-weighing slide: the resolution's vague, sweeping wording is exactly why it mattered that Congress voted so fast on uncertain evidence. Every later escalation traces its legal authority back to this text.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Rolling Thunder - the sustained U.S. bombing campaign against North Vietnam that began in 1965. escalation - each step of U.S. involvement growing larger, with its legal authority traced back to the Gulf of Tonkin Resolution. Focus on the policy decisions and troop numbers that mark each stage of escalation.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Marine landing craft approaching Red Beach 2 near Da Nang, with a member of the beach party signaling with a flag, March 1965. A calm, procedural landing photograph - use it to mark the shift from advisors to ground troops, not to depict combat.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credibility gap - the widening distance between what the government said about the war and what was actually happening. Tie this directly back to the evidence-weighing slide: contested reporting is part of why the credibility gap became a defining feature of the war's politics.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policy and dates: Vietnamization, the Paris Peace Accords, the 1973 withdrawal timetable, and the 1975 end. Name the date and outcome of the fall of Saigon plainly.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 Secretary of State William Rogers signing the Paris Peace Accords, January 27, 1973, ending direct U.S. combat involvement in Vietnam. A formal signing photograph - use it to mark the legal end of U.S. combat involvement, not the end of the war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content arc by connecting back to the Essential Question: the war did not just end in 1975, it changed how Congress writes and limits authorizations for military 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question: how much power should Congress give a President based on one reported incident? Push students toward the Essential Question with evidence, which is exactly what Activity Part 5 asks them to write.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three is the one the evidence-weighing slide addresses directly, and target four is what the Activity's Primary Source Spotlight assesses.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containment - the Cold War strategy of stopping the spread of communism without full-scale war. domino theory - the idea that if one country fell to communism, neighboring countries would fall too. Keep the framing on policy: these two ideas are the lens U.S. leaders used for every Vietnam decision that follows.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Geneva Accords - the 1954 agreement that ended the French war in Vietnam and temporarily divided the country at the 17th parallel. 17th parallel - the line that divided Vietnam into a communist North and a non-communist South after 1954. Note for accuracy: national elections meant to reunify the country under the Accords were never held.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military advisors - U.S. personnel sent to train and assist South Vietnam's army without serving in direct combat roles. This is the last slide before the Gulf of Tonkin incident; the advisor buildup is the bridge between the 1954 division and the events of August 1964.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Gulf of Tonkin incident - the reported August 1964 naval encounters between U.S. and North Vietnamese forces that became the basis for congressional action. The August 2 encounter is well documented. What is reported here about August 4 is exactly that: a report. The next slide is dedicated to weighing what was reported against what was later concluded - do not resolve that question on this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USS Maddox (DD-731), photographed in 1963, one year before the reported Gulf of Tonkin incident. An ordinary destroyer photograph - use it to put a real ship to the name, not to illustrate the incident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this slide as evidence-weighing, not as a settled fact in either direction. Do not say the August 4 attack 'never happened' and do not say North Vietnam 'attacked twice' as flat fact. Teach exactly three things: what was reported at the time, what Congress acted on, and what was later concluded from declassified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Gulf of Tonkin Resolution - the law that authorized the President to take 'all necessary measures' to respond in Vietnam. Johnson signed it into law on August 10, 1964. This is the hinge point of the whole causal chain: an evidence-uncertain incident produced a near-unanimous, broad authorization within days.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Vietnam War</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reported incident at sea authorized an expanding war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Signing the Gulf of Tonkin Resolution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President Lyndon B. Johnson seated at a desk in the White House signing the Gulf of Tonkin Resolution on August 10, 1964.">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the White House, August 10, 1964</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Inside the Resolution: What the Law Said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"All necessary measures"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Broad wording that did not name a specific action or set a limit.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 declaration of war</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Congress did not formally declare war on North Vietnam.</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Commander in Chief</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Backed the President's power to act without further votes.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Used for years afterward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Johnson and Nixon both cited it to expand military action.</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resolution's broad wording is what let it authorize so much.</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Escalation Begins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Rolling Thunder - sustained U.S. bombing campaign starting in 1965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March 1965: first U.S. combat troops landed at Da Nang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1968 more than 500,000 U.S. troops were serving in Vietnam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Escalation - each step growing larger, traced back to the resolution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every escalation after 1964 traced its authority to this resolution.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U.S. Marines Land at Da Nang, March 1965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of a Marine landing craft in shallow water near Red Beach 2 at Da Nang, Vietnam, with a member of the beach party signaling with a flag, March 1965.">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Red Beach 2, near Da Nang, March 1965</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Draft and the Credibility Gap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Draft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Selective Service draft supplied troops for the growing war; draft calls rose sharply after 1965.</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Credibility Gap</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Credibility gap - the widening distance between what the government said about the war and what was actually happening.</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On Television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Nightly television coverage brought the war into American homes.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the credibility gap grew directly from contested reports like this 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Vietnamization, Withdrawal, and the End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Nixon's Vietnamization shifted combat back to South Vietnam's army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 North Vietnam, South Vietnam, and the Viet Cong signed, Jan. 1973</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Accords ended direct U.S. combat and set a withdrawal timetable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North Vietnamese forces took Saigon in April 1975, ending the war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Fact: the last U.S. combat troops left Vietnam in 1973, two years before the war ended.</a:t>
            </a:r>
            <a:endParaRPr lang="en-US" sz="14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Signing the Paris Peace Accords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U.S. Secretary of State William Rogers signing the Paris Peace Accords at a conference table in Paris, January 27, 1973, surrounded by other official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Paris, January 27, 1973</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Changed After the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Congress Responds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1973 Congress passed the War Powers Resolution to limit a President's power to commit troops without approval.</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Cost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More than 58,000 U.S. service members died in the war.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Vietnam Reunified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North and South Vietnam were reunified as one communist country in 1976.</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Lasting Lesson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Gulf of Tonkin Resolution became a case study in how much power Congress gives a President based on limited evidence.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the war changed how much Congress trusts a single incident report.</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Containment and the domino theory drove U.S. policy toward a divided Vietnam</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reported incident, not a declared war, triggered congressional authorization</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Congress acted fast on contested evidence and gave broad, lasting power</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That authorization enabled years of escalation before the war ended in 1975</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containment and the domino theory in early Vietnam policy</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1954 Geneva Accords divided Vietnam</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was reported about the 1964 Tonkin incident</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the Gulf of Tonkin Resolution as a primary source</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resolution led to escalation and the war's end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Cold War Containment and the Domino Theory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1945, U.S. policy aimed to contain communism, not defeat the USSR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Containment - the strategy of stopping communism without full-scale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Domino theory - if one country fell to communism, neighbors would too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U.S. leaders applied both ideas to Vietnam, a French colony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Key Concept: containment shaped nearly every Cold War decision, Vietnam included.</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France Leaves, Vietnam Divides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29100" cy="3515868"/>
          </a:xfrm>
          <a:prstGeom prst="rect">
            <a:avLst/>
          </a:prstGeom>
          <a:solidFill>
            <a:srgbClr val="F0FAF8"/>
          </a:solidFill>
          <a:ln w="12700">
            <a:solidFill>
              <a:srgbClr val="DDDDDD"/>
            </a:solidFill>
            <a:prstDash val="solid"/>
          </a:ln>
        </p:spPr>
      </p:sp>
      <p:sp>
        <p:nvSpPr>
          <p:cNvPr id="6" name="Shape 4"/>
          <p:cNvSpPr/>
          <p:nvPr/>
        </p:nvSpPr>
        <p:spPr>
          <a:xfrm>
            <a:off x="274320" y="731520"/>
            <a:ext cx="4229100" cy="438912"/>
          </a:xfrm>
          <a:prstGeom prst="rect">
            <a:avLst/>
          </a:prstGeom>
          <a:solidFill>
            <a:srgbClr val="2A9D8F"/>
          </a:solidFill>
          <a:ln w="12700">
            <a:solidFill>
              <a:srgbClr val="2A9D8F"/>
            </a:solidFill>
            <a:prstDash val="solid"/>
          </a:ln>
        </p:spPr>
      </p:sp>
      <p:sp>
        <p:nvSpPr>
          <p:cNvPr id="7" name="Text 5"/>
          <p:cNvSpPr/>
          <p:nvPr/>
        </p:nvSpPr>
        <p:spPr>
          <a:xfrm>
            <a:off x="274320" y="731520"/>
            <a:ext cx="4229100" cy="438912"/>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French Defeat</a:t>
            </a:r>
            <a:endParaRPr lang="en-US" sz="1600" dirty="0"/>
          </a:p>
        </p:txBody>
      </p:sp>
      <p:sp>
        <p:nvSpPr>
          <p:cNvPr id="8" name="bounded_body"/>
          <p:cNvSpPr/>
          <p:nvPr/>
        </p:nvSpPr>
        <p:spPr>
          <a:xfrm>
            <a:off x="365760" y="1261872"/>
            <a:ext cx="404622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Vietnamese forces defeated the French at Dien Bien Phu in 1954</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battle ended nearly a century of French colonial rule</a:t>
            </a:r>
            <a:endParaRPr lang="en-US" sz="1800" dirty="0"/>
          </a:p>
        </p:txBody>
      </p:sp>
      <p:sp>
        <p:nvSpPr>
          <p:cNvPr id="9" name="Shape 7"/>
          <p:cNvSpPr/>
          <p:nvPr/>
        </p:nvSpPr>
        <p:spPr>
          <a:xfrm>
            <a:off x="4640580" y="731520"/>
            <a:ext cx="4229100" cy="3515868"/>
          </a:xfrm>
          <a:prstGeom prst="rect">
            <a:avLst/>
          </a:prstGeom>
          <a:solidFill>
            <a:srgbClr val="E8EDF4"/>
          </a:solidFill>
          <a:ln w="12700">
            <a:solidFill>
              <a:srgbClr val="DDDDDD"/>
            </a:solidFill>
            <a:prstDash val="solid"/>
          </a:ln>
        </p:spPr>
      </p:sp>
      <p:sp>
        <p:nvSpPr>
          <p:cNvPr id="10" name="Shape 8"/>
          <p:cNvSpPr/>
          <p:nvPr/>
        </p:nvSpPr>
        <p:spPr>
          <a:xfrm>
            <a:off x="4640580" y="731520"/>
            <a:ext cx="4229100" cy="438912"/>
          </a:xfrm>
          <a:prstGeom prst="rect">
            <a:avLst/>
          </a:prstGeom>
          <a:solidFill>
            <a:srgbClr val="1B2A4A"/>
          </a:solidFill>
          <a:ln w="12700">
            <a:solidFill>
              <a:srgbClr val="1B2A4A"/>
            </a:solidFill>
            <a:prstDash val="solid"/>
          </a:ln>
        </p:spPr>
      </p:sp>
      <p:sp>
        <p:nvSpPr>
          <p:cNvPr id="11" name="Text 9"/>
          <p:cNvSpPr/>
          <p:nvPr/>
        </p:nvSpPr>
        <p:spPr>
          <a:xfrm>
            <a:off x="4640580" y="731520"/>
            <a:ext cx="4229100"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Geneva Accords</a:t>
            </a:r>
            <a:endParaRPr lang="en-US" sz="1600" dirty="0"/>
          </a:p>
        </p:txBody>
      </p:sp>
      <p:sp>
        <p:nvSpPr>
          <p:cNvPr id="12" name="bounded_body"/>
          <p:cNvSpPr/>
          <p:nvPr/>
        </p:nvSpPr>
        <p:spPr>
          <a:xfrm>
            <a:off x="4732020" y="1261872"/>
            <a:ext cx="404622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Geneva Accords - the 1954 deal ending the war, dividing Vietnam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17th parallel - dividing line: communist North, non-communist South</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North was led by communist Ho Chi Minh</a:t>
            </a:r>
            <a:endParaRPr lang="en-US" sz="1800" dirty="0"/>
          </a:p>
        </p:txBody>
      </p:sp>
      <p:sp>
        <p:nvSpPr>
          <p:cNvPr id="13" name="Shape 11"/>
          <p:cNvSpPr/>
          <p:nvPr/>
        </p:nvSpPr>
        <p:spPr>
          <a:xfrm>
            <a:off x="274320" y="4302252"/>
            <a:ext cx="8595360" cy="512064"/>
          </a:xfrm>
          <a:prstGeom prst="rect">
            <a:avLst/>
          </a:prstGeom>
          <a:solidFill>
            <a:srgbClr val="FFF8F6"/>
          </a:solidFill>
          <a:ln w="12700">
            <a:solidFill>
              <a:srgbClr val="E8735A"/>
            </a:solidFill>
            <a:prstDash val="solid"/>
          </a:ln>
        </p:spPr>
      </p:sp>
      <p:sp>
        <p:nvSpPr>
          <p:cNvPr id="14" name="Shape 12"/>
          <p:cNvSpPr/>
          <p:nvPr/>
        </p:nvSpPr>
        <p:spPr>
          <a:xfrm>
            <a:off x="274320" y="4302252"/>
            <a:ext cx="64008" cy="512064"/>
          </a:xfrm>
          <a:prstGeom prst="rect">
            <a:avLst/>
          </a:prstGeom>
          <a:solidFill>
            <a:srgbClr val="E8735A"/>
          </a:solidFill>
          <a:ln w="12700">
            <a:solidFill>
              <a:srgbClr val="E8735A"/>
            </a:solidFill>
            <a:prstDash val="solid"/>
          </a:ln>
        </p:spPr>
      </p:sp>
      <p:sp>
        <p:nvSpPr>
          <p:cNvPr id="15"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division at the 17th parallel was meant to be temporary.</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Sending Military Advisors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Sent Them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Presidents Eisenhower and Kennedy sent U.S. military advisors to South Vietnam.</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They Did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Military advisors - U.S. personnel who trained South Vietnam's army without serving in direct combat roles.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How Many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1963 more than 16,000 U.S. advisors were serving in South Vietnam.</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Key Point: advisors, not combat troops, were the first stage of U.S. involvement.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Gulf of Tonkin Incident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Aug. 2, 1964: USS Maddox reported fired on by North Vietnamese boats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Gulf of Tonkin incident - the reported August 1964 naval encounters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Aug. 4: the Maddox reported a second attack in darkness, stormy seas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President Johnson ordered retaliatory air strikes based on the reports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USS Maddox was on an intelligence patrol in the Gulf of Tonkin.</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50" b="1" dirty="0">
                <a:solidFill>
                  <a:srgbClr val="FFFFFF"/>
                </a:solidFill>
                <a:latin typeface="Trebuchet MS" pitchFamily="34" charset="0"/>
                <a:ea typeface="Trebuchet MS" pitchFamily="34" charset="-122"/>
                <a:cs typeface="Trebuchet MS" pitchFamily="34" charset="-120"/>
              </a:rPr>
              <a:t>USS Maddox, the Ship at the Center of the Incident</a:t>
            </a:r>
            <a:endParaRPr lang="en-US" sz="25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of the U.S. Navy destroyer USS Maddox (DD-731) underway at sea, photographed in 1963, one year before the ship was involved in the reported Gulf of Tonkin incident.">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the Maddox, photographed the year before the incident</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Reported, and What Was Concluded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Congress Knew in 1964</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Navy commanders reported a second attack on August 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public and Congress were told ships were attacked twice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Congress voted based on the information they had at the time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Was Concluded Later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Declassified National Security Agency (NSA) records later raised doubts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August 4 events remain debated among historians today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August 2 encounter is well documented and not in dispute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what Congress acted on and what was later concluded are two different questions.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Congress Acts: The Gulf of Tonkin Resolution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Johnson asked Congress for authority to respond to the reports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House voted 416-0 and the Senate voted 88-2 in favor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Congress passed the resolution on August 7, 1964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Gulf of Tonkin Resolution - authorized 'all necessary measures'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Fact: only two members of Congress, both senators, voted against the resolution.</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Vietnam War</dc:title>
  <dc:subject>PptxGenJS Presentation</dc:subject>
  <dc:creator>More Lessons Less Planning</dc:creator>
  <cp:lastModifiedBy>More Lessons Less Planning</cp:lastModifiedBy>
  <cp:revision>1</cp:revision>
  <dcterms:created xsi:type="dcterms:W3CDTF">2026-08-04T03:36:02Z</dcterms:created>
  <dcterms:modified xsi:type="dcterms:W3CDTF">2026-08-04T03:36:02Z</dcterms:modified>
</cp:coreProperties>
</file>