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separating the armistice from the treaty. Tell students the closing task is an argument, not a summary.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Article 231 is one clause inside a document of 440 articles.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Saint-Germain Article 177 and Trianon Article 161 carry near-identical wording for Austria and Hungary.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that fixes the most common misconception in the unit. Say the words no number appears in the treaty out loud.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time a student cites 132 billion, ask them for the date. The answer is 1921, not 1919.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Marks calls the C bonds chimerical. Other historians, including Ferguson, argue they retained real coercive force. Present it as a live argument.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Foch's line is the standard attribution, recorded by Paul Reynaud. Keynes published The Economic Consequences of the Peace in 1919.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Grade the Part 5 verdict on evidence quality, not on which side the student picks.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takeaway 3 and 4 as the exit-ticket preview. Those are the two facts most often mixed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target 3 aloud. It is the target students most often get wrong on the quiz.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Write the two dates on the board side by side: signed 28 June 1919, in force 10 January 1920. Students confuse them constantly.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German delegation under Brockdorff-Rantzau filed written observations on 29 May 1919. Almost every one was rejected.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1871 proclamation and the 1919 signature happened in the same room, 48 years apart, with the roles reversed.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fifteen seconds to look at the size of the room and the number of people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Alsace-Lorraine was taken by Germany in 1871 and restored to France as of the armistice date, 11 November 1918.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Germany's army in 1914 was over 800,000 men. The 100,000 cap was roughly an eighth of that.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article aloud slowly. Students should hear that it never uses the word guilt.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Treaty of Versailles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Peace Terms and the Argument Over the Next War</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Treaty as Published in English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ged printed cover of the 1919 English edition of the Treaty of Peace between the Allied and Associated Powers and Germany, headed 'Signed at Versailles, June 28th, 1919' and published by His Majesty's Stationery Office.">    </p:cNvPr>
          <p:cNvPicPr>
            <a:picLocks noChangeAspect="1"/>
          </p:cNvPicPr>
          <p:nvPr/>
        </p:nvPicPr>
        <p:blipFill>
          <a:blip r:embed="rId1"/>
          <a:stretch>
            <a:fillRect/>
          </a:stretch>
        </p:blipFill>
        <p:spPr>
          <a:xfrm>
            <a:off x="3559629" y="795528"/>
            <a:ext cx="2024743"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English edition, 1919</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Responsibility vs. Guilt: Why the Nickname Stuck</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the Article Does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Sets up legal liability so bills can be sent.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Article 232 limits the bill to civilian damage.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Near-identical clauses went into the Austrian and Hungarian treaties.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Germans Heard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forced confession that Germany started the war.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Nationalists called it the "war guilt lie."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Attacking the clause became a way to attack the republic.</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War Guilt Clause is the popular nickname for Article 231; the phrase war guilt never appears in the treaty.</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Reparations: The Treaty Named No Number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Reparations are payments a defeated nation makes for war damage.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Article 232 admits Germany's resources are not adequate to pay it all.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bill covers damage done to civilians and their property.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Article 233 created the Inter-Allied Reparation Commission.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That Commission was to set the total Germany owed by May 1, 1921.</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The 132 billion gold marks figure is NOT in the treaty. No sum appears in the 1919 text; Germany signed not knowing.</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Where 132 Billion Gold Marks Came From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Date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Happened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June 28, 1919</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Treaty signed - liability accepted, no amount set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April 27, 1921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Reparation Commission fixes the total at 132 billion gold marks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May 5, 1921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Allied Supreme Council issues the London Schedule of Payments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May 11, 1921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Germany accepts under threat of occupation of the Ruhr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1924 and 1929</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Dawes and Young Plans cut and restructure the payments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1932</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Lausanne Conference effectively ends reparations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132 billion figure was set in 1921 by the Reparation Commission, almost two years after the treaty was signed.</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 B, and C Bonds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bonds - 12 billion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Set by the London Schedule in May 1921; mostly a balance Germany already owed.</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 bonds - 38 billion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new demand beyond the A bonds. A and B together came to 50 billion gold marks.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 bonds - 82 billion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Historians such as Sally Marks argue these were never meant to be collected.</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Think about it: If only 50 of the 132 billion was realistically expected, why announce the larger number in public?</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People Reacted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In Germany</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Called a Diktat and a peace of shame.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Public mourning and flags at half-mast.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clause became a weapon against the republic.</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In France</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Many thought the terms were far too soft.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Foch: not peace but an armistice for twenty years.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France wanted stronger security guarantees.</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In Britain and the U.S.</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Keynes attacked it as economically ruinous.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U.S. Senate refused to ratify the treaty.</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America made a separate peace with Germany in 1921.</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Almost nobody was happy. Germans thought it was too harsh and the French thought it was too soft.</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Did the Treaty Cause World War II?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Yes - the case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Reparations and the 1923 Ruhr crisis wrecked the German economy.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war guilt nickname gave extremists a ready-made grievance.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Germans abroad were denied the self-determination Wilson promised.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No - the case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Germany paid far less than the treaty demanded.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Depression, not the treaty, destroyed the republic.</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Nations chose not to enforce the treaty in the 1930s.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Historians still argue this. Your job is not to pick the popular answer; it is to defend one answer with evidence.</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Signed June 28, 1919; entered into force January 10, 1920.</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Germany was shown the terms, not allowed to negotiate them.</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Article 231 assigns responsibility - it never says war guilt.</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treaty set no reparations total; 1921 set 132 billion marks.</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Whether it caused World War II is a live historical debate.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the Treaty of Versailles required Germany to give up.</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what Article 231 actually says and what it was nicknamed.</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treaty set no reparations total in 1919.</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evidence to debate whether the treaty caused the next war.</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Paris, 1919: The Winners Write the Peace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armistice of November 11, 1918 stopped the fighting.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Delegates from 32 nations met in Paris beginning January 1919.</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Big Four led: Wilson, Lloyd George, Clemenceau, and Orlando.</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Versailles was the 1919 peace treaty with Germany that ended World War I.</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was signed June 28, 1919 and entered into force January 10, 1920.</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 armistice is only a cease-fire. The war ended legally when the treaty entered into force in January 1920.</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Germany Was Not Invited to Negotiate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Germany Expected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peace built on Wilson's Fourteen Points.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Self-determination: a people should choose its own government.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seat at the table to argue Germany's case.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Germany Got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Terms handed over on May 7, 1919 with no debate.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Objections in writing only; nearly all were refused.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Sign by late June or Allied armies would advance.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Germans called it a Diktat - the German word for a dictated peace imposed without negotiation.</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June 28, 1919: The Hall of Mirrors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Signed at the Palace of Versailles, outside Paris.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France chose the Hall of Mirrors on purpose.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Germany had proclaimed its empire in that room in 1871.</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Germany's foreign minister and transport minister signed.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date was exactly five years after Sarajevo.</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Germany crowned its new empire in the Hall of Mirrors in 1871 after beating France. France picked the same room in 1919.</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Signing, June 28, 1919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photograph of the Hall of Mirrors at the Palace of Versailles on 28 June 1919, packed with seated and standing delegates around a long signing table beneath the arched mirrored windows.">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Hall of Mirrors, 1919</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Germany Lost: Territory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Territory</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Happened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Alsace-Lorraine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Back to France (Article 51)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Saar Basin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League rule 15 years; coal mines to France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Polish Corridor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strip of former German land given to Poland to reach the Baltic Sea</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Danzig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Free City under League protection (Article 102)</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North Schleswig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To Denmark after a plebiscite in 1920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Colonies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All overseas colonies taken away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Total loss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13 percent of territory, 10 percent of people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A plebiscite is a direct public vote in which residents choose which country will govern them.</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Germany Lost: Military Power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Army capped at 100,000</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Article 160: 100,000 men including officers; General Staff dissolved.</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 draft</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Article 173 abolished compulsory service - volunteers only.</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 air force</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Article 198 banned all military and naval air forces.</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Navy cut to a coast guard</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Article 181: 6 battleships, 6 cruisers, 12 destroyers, no submarines.</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Rhineland demilitarized</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Articles 42-43: no troops or forts west of the Rhine or 50 km east.</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A demilitarized zone is an area where a country may not keep troops or fortifications.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Article 231: What It Actually Says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Germany accepts responsibility for causing loss and damage.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words war guilt and guilty appear nowhere in the article.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article carries no title in the treaty at all.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Its legal job is to establish who must pay for damages.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Two Americans drafted it: Norman Davis and John Foster Dulles.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Article 231 assigns responsibility for loss and damage and names German aggression as the cause. War Guilt Clause is still a nickname.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TheTreatyOfVersailles</dc:title>
  <dc:subject>PptxGenJS Presentation</dc:subject>
  <dc:creator>More Lessons Less Planning</dc:creator>
  <cp:lastModifiedBy>More Lessons Less Planning</cp:lastModifiedBy>
  <cp:revision>1</cp:revision>
  <dcterms:created xsi:type="dcterms:W3CDTF">2026-08-01T17:54:36Z</dcterms:created>
  <dcterms:modified xsi:type="dcterms:W3CDTF">2026-08-01T17:54:37Z</dcterms:modified>
</cp:coreProperties>
</file>