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notesMasterIdLst>
    <p:notesMasterId r:id="rId23"/>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notesMaster" Target="notesMasters/notesMaster1.xml"/><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with the headline: in May 2024 the U.S. Department of Justice and 30 state attorneys general filed an antitrust lawsuit against Live Nation Entertainment, the parent company of Ticketmaster. This is the biggest U.S. monopoly case since the 1990s Microsoft case - and you can read the actual complaint online. Today we apply everything we learned about monopoly in TK 22 to a real, live case.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three targets aloud. Target 1 connects TK 22 model to a real case. Target 2 introduces the new concept (vertical integration + foreclosure + tying). Target 3 is the synthesis - the Final Investigation Memo at the end of the activity.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the four quick facts on the left. Walk the four backstory beats on the right. Most students will connect the 2022 Eras Tour meltdown - frame it as the moment when consumer-facing monopoly pricing became impossible to ignore.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One-slide recap of the Monopoly definition. The next slide drills the four features.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One-slide recap of TK 22 four features. The next four slides walk each feature against Ticketmaster.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Ticketmaster's ~75% share. Stress that MARKET DEFINITION is the core fight: the DOJ wants a narrow market (primary major-venue concert ticketing); Ticketmaster wants a broad market (all live entertainment ticketing including resale).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Display the chart full-bleed. Have students read the bar heights aloud. Anchor the 75% figure - this is the market-share evidence the DOJ uses to argue Feature 1 (one seller) is satisfied.
Reference labels (point to these chart features when teaching): Chart 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the substitution problem. The legal fight over Feature 2 is: is the relevant 'product' Taylor Swift Eras Tour tickets (no substitutes) or 'live entertainment' broadly (many substitutes)? Same market-definition fight as feature 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the three barriers. Stress that the venue-exclusivity contract is the CRITICAL one - it directly forecloses any competing ticketer from selling at that venue. The DOJ complaint allegedly documents specific instances of Live Nation threatening venues that consider switching.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the fee structure. Stress that the consumer cannot avoid fees - the venue has signed exclusivity, so there is no other platform to buy from. THIS is what Feature 4 (price-maker) looks like in this market.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Display the chart. Walk the four bars: Face Value $100, Service Fee $24, Processing Fee $5, Facility Fee $6, Total $135. Stress that the $35 in fees is what Feature 4 (price-maker) looks like in dollar terms.
Reference labels (point to these chart features when teaching): Chart 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Define vertical integration. Walk the four-business stack. Stress that integration itself is legal - many firms are vertically integrated (Apple owns hardware + software + the App Store). But when integration is used to BLOCK competitors (foreclosure), antitrust kicks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Display the chart. Walk the four columns showing market share or count in each business. This is the evidence backing the vertical integration allegation in the DOJ complaint.
Reference labels (point to these chart features when teaching): Chart 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Define tying. Define foreclosure. Stress that these are the two specific anticompetitive practices the DOJ is alleging - not just 'monopoly bad' but specific conduct that violates antitrust law.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the four laws/concepts. Stress that this case is built on 130+ year old antitrust statutes. Big Tech / modern monopoly cases all run through Sherman + Clayton.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the 2010 decree. Walk the alleged violations. Stress that this is the policy logic for the 2024 case: the lighter-touch remedy did not work, so the DOJ is reaching for a heavier remedy (divestiture).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the four remedy options. Stress that the DOJ has reportedly indicated structural breakup is the goal. The activity Final Memo asks students to pick a remedy and justify.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Drill these two terms. The next slide has foreclosure and consent decree.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Drill these two terms. Foreclosure is the central anticompetitive mechanism in the case.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the four evidence terms. These appear in the Final Memo - students must use them when writing their recommendation.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Synthesize the lesson. The model from TK 22 explained a real case. The Final Memo asks students to use the model to recommend a remedy.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The Ticketmaster Monopoly Investigation</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The U.S. Department of Justice vs Live Nation-Ticketmaster - a real monopoly investigation you can read yourself.</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1345692"/>
          </a:xfrm>
          <a:prstGeom prst="rect">
            <a:avLst/>
          </a:prstGeom>
          <a:solidFill>
            <a:srgbClr val="FFFFFF"/>
          </a:solidFill>
          <a:ln w="12700">
            <a:solidFill>
              <a:srgbClr val="F2F2F2"/>
            </a:solidFill>
            <a:prstDash val="solid"/>
          </a:ln>
        </p:spPr>
      </p:sp>
      <p:sp>
        <p:nvSpPr>
          <p:cNvPr id="6" name="Shape 4"/>
          <p:cNvSpPr/>
          <p:nvPr/>
        </p:nvSpPr>
        <p:spPr>
          <a:xfrm>
            <a:off x="438912" y="1194054"/>
            <a:ext cx="365760" cy="365760"/>
          </a:xfrm>
          <a:prstGeom prst="ellipse">
            <a:avLst/>
          </a:prstGeom>
          <a:solidFill>
            <a:srgbClr val="145F58"/>
          </a:solidFill>
          <a:ln w="12700">
            <a:solidFill>
              <a:srgbClr val="145F58"/>
            </a:solidFill>
            <a:prstDash val="solid"/>
          </a:ln>
        </p:spPr>
      </p:sp>
      <p:sp>
        <p:nvSpPr>
          <p:cNvPr id="7" name="Text 5"/>
          <p:cNvSpPr/>
          <p:nvPr/>
        </p:nvSpPr>
        <p:spPr>
          <a:xfrm>
            <a:off x="438912" y="11940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Apply MONOPOLY four features to Live Nation-Ticketmaster and explain DOJ's case</a:t>
            </a:r>
            <a:endParaRPr lang="en-US" sz="1800" dirty="0"/>
          </a:p>
        </p:txBody>
      </p:sp>
      <p:sp>
        <p:nvSpPr>
          <p:cNvPr id="9" name="Shape 7"/>
          <p:cNvSpPr/>
          <p:nvPr/>
        </p:nvSpPr>
        <p:spPr>
          <a:xfrm>
            <a:off x="274320" y="2113788"/>
            <a:ext cx="8595360" cy="1345692"/>
          </a:xfrm>
          <a:prstGeom prst="rect">
            <a:avLst/>
          </a:prstGeom>
          <a:solidFill>
            <a:srgbClr val="FFFFFF"/>
          </a:solidFill>
          <a:ln w="12700">
            <a:solidFill>
              <a:srgbClr val="F2F2F2"/>
            </a:solidFill>
            <a:prstDash val="solid"/>
          </a:ln>
        </p:spPr>
      </p:sp>
      <p:sp>
        <p:nvSpPr>
          <p:cNvPr id="10" name="Shape 8"/>
          <p:cNvSpPr/>
          <p:nvPr/>
        </p:nvSpPr>
        <p:spPr>
          <a:xfrm>
            <a:off x="438912" y="2603754"/>
            <a:ext cx="365760" cy="365760"/>
          </a:xfrm>
          <a:prstGeom prst="ellipse">
            <a:avLst/>
          </a:prstGeom>
          <a:solidFill>
            <a:srgbClr val="145F58"/>
          </a:solidFill>
          <a:ln w="12700">
            <a:solidFill>
              <a:srgbClr val="145F58"/>
            </a:solidFill>
            <a:prstDash val="solid"/>
          </a:ln>
        </p:spPr>
      </p:sp>
      <p:sp>
        <p:nvSpPr>
          <p:cNvPr id="11" name="Text 9"/>
          <p:cNvSpPr/>
          <p:nvPr/>
        </p:nvSpPr>
        <p:spPr>
          <a:xfrm>
            <a:off x="438912" y="26037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21137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Define VERTICAL INTEGRATION and how four businesses can foreclose competition</a:t>
            </a:r>
            <a:endParaRPr lang="en-US" sz="1800" dirty="0"/>
          </a:p>
        </p:txBody>
      </p:sp>
      <p:sp>
        <p:nvSpPr>
          <p:cNvPr id="13" name="Shape 11"/>
          <p:cNvSpPr/>
          <p:nvPr/>
        </p:nvSpPr>
        <p:spPr>
          <a:xfrm>
            <a:off x="274320" y="3523488"/>
            <a:ext cx="8595360" cy="1345692"/>
          </a:xfrm>
          <a:prstGeom prst="rect">
            <a:avLst/>
          </a:prstGeom>
          <a:solidFill>
            <a:srgbClr val="FFFFFF"/>
          </a:solidFill>
          <a:ln w="12700">
            <a:solidFill>
              <a:srgbClr val="F2F2F2"/>
            </a:solidFill>
            <a:prstDash val="solid"/>
          </a:ln>
        </p:spPr>
      </p:sp>
      <p:sp>
        <p:nvSpPr>
          <p:cNvPr id="14" name="Shape 12"/>
          <p:cNvSpPr/>
          <p:nvPr/>
        </p:nvSpPr>
        <p:spPr>
          <a:xfrm>
            <a:off x="438912" y="4013454"/>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40134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35234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Read real charts; write a Final Investigation Memo recommending a remedy</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What Is This Case?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The 2024 DOJ Suit (Quick Facts)</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FILED: May 23, 2024 - Southern District of New York</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WHO SUED: U.S. DOJ + 30 state attorneys general</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TARGET: Live Nation Entertainment (parent of Ticketmaster)</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CHARGE: Monopolization under Sherman Act Section 2</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The Backstory</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2010: Live Nation + Ticketmaster merger approved under consent decree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2019: DOJ accused Live Nation of repeatedly violating the decree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2022: Taylor Swift Eras Tour ticket meltdown - national outrage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2024: Full antitrust suit filed - the consent decree was not enough</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the 2024 case is the U.S. arguing that the 2010 consent decree failed - and structural breakup is the only fix left.</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Recap - What Is a Monopoly?</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MONOPOLY (from TK 22)</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A market structure with ONE seller, no close substitutes for the product, and high barriers preventing new firms from entering</a:t>
            </a:r>
            <a:endParaRPr lang="en-US" sz="15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Why it matters here</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The DOJ argues Live Nation-Ticketmaster meets the monopoly definition AND used vertical integration to lock in the position</a:t>
            </a:r>
            <a:endParaRPr lang="en-US" sz="1550" dirty="0"/>
          </a:p>
        </p:txBody>
      </p:sp>
      <p:sp>
        <p:nvSpPr>
          <p:cNvPr id="13" name="Shape 11"/>
          <p:cNvSpPr/>
          <p:nvPr/>
        </p:nvSpPr>
        <p:spPr>
          <a:xfrm>
            <a:off x="274320" y="2249424"/>
            <a:ext cx="8595360" cy="512064"/>
          </a:xfrm>
          <a:prstGeom prst="rect">
            <a:avLst/>
          </a:prstGeom>
          <a:solidFill>
            <a:srgbClr val="FFEBEE"/>
          </a:solidFill>
          <a:ln w="12700">
            <a:solidFill>
              <a:srgbClr val="C0392B"/>
            </a:solidFill>
            <a:prstDash val="solid"/>
          </a:ln>
        </p:spPr>
      </p:sp>
      <p:sp>
        <p:nvSpPr>
          <p:cNvPr id="14" name="Shape 12"/>
          <p:cNvSpPr/>
          <p:nvPr/>
        </p:nvSpPr>
        <p:spPr>
          <a:xfrm>
            <a:off x="274320" y="2249424"/>
            <a:ext cx="64008" cy="512064"/>
          </a:xfrm>
          <a:prstGeom prst="rect">
            <a:avLst/>
          </a:prstGeom>
          <a:solidFill>
            <a:srgbClr val="C0392B"/>
          </a:solidFill>
          <a:ln w="12700">
            <a:solidFill>
              <a:srgbClr val="C0392B"/>
            </a:solidFill>
            <a:prstDash val="solid"/>
          </a:ln>
        </p:spPr>
      </p:sp>
      <p:sp>
        <p:nvSpPr>
          <p:cNvPr id="15" name="bounded_callout"/>
          <p:cNvSpPr/>
          <p:nvPr/>
        </p:nvSpPr>
        <p:spPr>
          <a:xfrm>
            <a:off x="457200" y="229514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today we test the DOJ's monopoly claim against the four-features model from TK 22.</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Recap - The Four Features of Monopoly</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1. One seller</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Exactly ONE firm dominates the market - or close to one (no real competition)</a:t>
            </a:r>
            <a:endParaRPr lang="en-US" sz="18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2. No close substitutes</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Buyers have no realistic alternative - they MUST buy from this firm</a:t>
            </a:r>
            <a:endParaRPr lang="en-US" sz="180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3. High barriers to entry</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Legal, financial, or technological obstacles prevent new firms from entering</a:t>
            </a:r>
            <a:endParaRPr lang="en-US" sz="180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4. Price-maker firm</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firm SETS its own price without competitive pressure - tied to features 1-3</a:t>
            </a:r>
            <a:endParaRPr lang="en-US" sz="180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the DOJ complaint argues all four features of monopoly are present in the primary concert-ticketing market.</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Feature 1: One Seller? Look at Market Share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Ticketmaster's Share of U.S. Primary Concert Ticketing</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DOJ complaint estimate: roughly 70-80% market share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Major venues: above 90% of NBA, NHL, top amphitheaters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Competitors (AXS, SeatGeek, Eventbrite) split the rest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Image on next slide shows the breakdown</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What Counts as the Market?</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DOJ defines: 'primary ticketing for major concert venues'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Ticketmaster argues: include resale + small venues - share is lower</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MARKET DEFINITION is half the antitrust fight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Both sides spend millions on expert economists</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how the relevant market is defined determines whether market share is monopoly-level (75%+) or competitive.</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Ticketmaster Market Share - The Picture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Bar chart showing estimated 2024 market share of U.S. primary concert-ticketing platforms for major venues. Ticketmaster dominates at 75 percent, AXS holds 10 percent, SeatGeek holds 7 percent, Eventbrite holds 5 percent, and Other platforms hold 3 percent. The Ticketmaster bar is roughly seven times taller than the next-largest competitor, illustrating the dominant share the DOJ cites as evidence of monopoly-level concentration.">    </p:cNvPr>
          <p:cNvPicPr>
            <a:picLocks noChangeAspect="1"/>
          </p:cNvPicPr>
          <p:nvPr/>
        </p:nvPicPr>
        <p:blipFill>
          <a:blip r:embed="rId1"/>
          <a:stretch>
            <a:fillRect/>
          </a:stretch>
        </p:blipFill>
        <p:spPr>
          <a:xfrm>
            <a:off x="493776" y="795528"/>
            <a:ext cx="8156448"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U.S. primary concert-ticketing share - Ticketmaster dominates at ~75%.</a:t>
            </a:r>
            <a:endParaRPr lang="en-US" sz="16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700" b="1" dirty="0">
                <a:solidFill>
                  <a:srgbClr val="FFFFFF"/>
                </a:solidFill>
                <a:latin typeface="Trebuchet MS" pitchFamily="34" charset="0"/>
                <a:ea typeface="Trebuchet MS" pitchFamily="34" charset="-122"/>
                <a:cs typeface="Trebuchet MS" pitchFamily="34" charset="-120"/>
              </a:rPr>
              <a:t>Feature 2: No Close Substitutes? Try It Yourself</a:t>
            </a:r>
            <a:endParaRPr lang="en-US" sz="27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Tour-specific product</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A Drake ticket is not a substitute for a Taylor ticket - each tour is a UNIQUE product fans cannot shop elsewhere</a:t>
            </a:r>
            <a:endParaRPr lang="en-US" sz="15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Resale is a different market</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StubHub and SeatGeek RESELL - they buy inventory from Ticketmaster primary; they are not real competitors for the first sale</a:t>
            </a:r>
            <a:endParaRPr lang="en-US" sz="155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Smaller venues do not count</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Tickets at smaller venues exist but not for the major artists fans want - so smaller venues are not real substitutes either</a:t>
            </a:r>
            <a:endParaRPr lang="en-US" sz="155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DOJ vs defense framing</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DOJ argues no close substitutes for major tours; defense argues 'live entertainment' broadly has many substitutes (sports, movies, theater)</a:t>
            </a:r>
            <a:endParaRPr lang="en-US" sz="155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when consumers face ZERO substitution for the artist they want, the monopoly platform has full pricing power.</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400" b="1" dirty="0">
                <a:solidFill>
                  <a:srgbClr val="FFFFFF"/>
                </a:solidFill>
                <a:latin typeface="Trebuchet MS" pitchFamily="34" charset="0"/>
                <a:ea typeface="Trebuchet MS" pitchFamily="34" charset="-122"/>
                <a:cs typeface="Trebuchet MS" pitchFamily="34" charset="-120"/>
              </a:rPr>
              <a:t>Feature 3: High Barriers? Venue Exclusivity Contracts</a:t>
            </a:r>
            <a:endParaRPr lang="en-US" sz="24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The Three Big Barriers in Ticketing</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1. VENUE EXCLUSIVITY contracts (5-10 year locks)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2. INSTALLED software at every major arena</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3. NETWORK EFFECTS - artists go where the buyers are</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How Exclusivity Forecloses Competition</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Madison Square Garden, T-Mobile Arena - signed exclusively with Ticketmaster</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Means ZERO other ticketing platform can sell that venue's tickets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Locks competitors out for years at a time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DOJ alleges retaliatory threats against venues that switch</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venue exclusivity contracts ARE the legal barrier - a startup ticketer cannot reach customers even with better software.</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Feature 4: Price-Maker? Look at the Fees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The Service-Fee Story</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FACE VALUE = the ticket price the artist sets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FEES = added by Ticketmaster on top</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Service fee + processing fee + facility fee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Often 30-40% on top of face value</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Why This Looks Like Price-Making</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Fees are not chosen by the artist or the venue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 typical $100 ticket has a $24 service fee added</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Plus $5 processing fee + $6 facility fee = $35 in fees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TOTAL PAID = $135 on a $100 face-value ticket</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the service fee is the clearest visible evidence of monopoly pricing power - no competition forces it down.</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$100 Ticket Actually Costs $135</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Bar chart breaking down the actual consumer cost of a typical $100 face-value concert ticket purchased through Ticketmaster. Face Value bar at $100. Service Fee bar at $24. Processing Fee bar at $5. Facility Fee bar at $6. Total Paid bar at $135. The fees together add $35 - a 35 percent markup over face value with no competitive pressure on the platform to lower them.">    </p:cNvPr>
          <p:cNvPicPr>
            <a:picLocks noChangeAspect="1"/>
          </p:cNvPicPr>
          <p:nvPr/>
        </p:nvPicPr>
        <p:blipFill>
          <a:blip r:embed="rId1"/>
          <a:stretch>
            <a:fillRect/>
          </a:stretch>
        </p:blipFill>
        <p:spPr>
          <a:xfrm>
            <a:off x="493776" y="795528"/>
            <a:ext cx="8156448"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$100 face-value ticket actually costs $135 - fees add ~35%.</a:t>
            </a:r>
            <a:endParaRPr lang="en-US" sz="16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Vertical Integration - The Four-Business Stack</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Concert Promotion (~70%)</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Live Nation promotes 70% of major U.S. tours - it controls which artists tour where</a:t>
            </a:r>
            <a:endParaRPr lang="en-US" sz="18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Venue Ownership (~60%)</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Owns or manages 60% of top 100 U.S. amphitheaters - the contracts that lock in ticketing</a:t>
            </a:r>
            <a:endParaRPr lang="en-US" sz="180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Ticketing (~75%)</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Ticketmaster controls 75% of primary major-venue concert ticketing</a:t>
            </a:r>
            <a:endParaRPr lang="en-US" sz="180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Artist Management</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Roc Nation-style relationships - influence over which artists tour with Live Nation venues</a:t>
            </a:r>
            <a:endParaRPr lang="en-US" sz="180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VERTICAL INTEGRATION = one firm owning multiple supply-chain stages; illegal when used to foreclose competitors.</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Live Nation Stack - Visualized</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Bar chart showing Live Nation Entertainment's market share or scale in each of its four connected businesses. Concert Promotion bar at 70 percent of major U.S. tours. Venue Ownership and Management bar at 60 percent of top 100 U.S. amphitheaters. Ticketing bar at 75 percent of the U.S. primary concert-ticketing market. Artist Management bar at 35 percent (representative figure for managed roster reach). The four bars together show that no single business is at 100 percent, but the cumulative effect of dominant share across all four creates the vertical integration the DOJ cites as the foreclosure mechanism.">    </p:cNvPr>
          <p:cNvPicPr>
            <a:picLocks noChangeAspect="1"/>
          </p:cNvPicPr>
          <p:nvPr/>
        </p:nvPicPr>
        <p:blipFill>
          <a:blip r:embed="rId1"/>
          <a:stretch>
            <a:fillRect/>
          </a:stretch>
        </p:blipFill>
        <p:spPr>
          <a:xfrm>
            <a:off x="493776" y="795528"/>
            <a:ext cx="8156448"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Live Nation owns four major businesses - each reinforces the others.</a:t>
            </a:r>
            <a:endParaRPr lang="en-US" sz="16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550" b="1" dirty="0">
                <a:solidFill>
                  <a:srgbClr val="FFFFFF"/>
                </a:solidFill>
                <a:latin typeface="Trebuchet MS" pitchFamily="34" charset="0"/>
                <a:ea typeface="Trebuchet MS" pitchFamily="34" charset="-122"/>
                <a:cs typeface="Trebuchet MS" pitchFamily="34" charset="-120"/>
              </a:rPr>
              <a:t>The DOJ's Two Big Allegations: Tying + Foreclosure</a:t>
            </a:r>
            <a:endParaRPr lang="en-US" sz="255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Tying (Sherman Act Section 1)</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Conditioning the sale of one product on the buyer also taking another - 'take Ticketmaster or lose Live Nation concerts'</a:t>
            </a:r>
            <a:endParaRPr lang="en-US" sz="15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Foreclosure</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600" dirty="0">
                <a:solidFill>
                  <a:srgbClr val="333333"/>
                </a:solidFill>
                <a:latin typeface="Arial" pitchFamily="34" charset="0"/>
                <a:ea typeface="Arial" pitchFamily="34" charset="-122"/>
                <a:cs typeface="Arial" pitchFamily="34" charset="-120"/>
              </a:rPr>
              <a:t>Using one market position (venues) to BLOCK competitors from reaching customers in another market (ticketing)</a:t>
            </a:r>
            <a:endParaRPr lang="en-US" sz="160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DOJ tying allegation</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Live Nation reportedly threatened venues that considered switching ticketers - threats documented in the 2024 complaint</a:t>
            </a:r>
            <a:endParaRPr lang="en-US" sz="155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Foreclosure stakes</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600" dirty="0">
                <a:solidFill>
                  <a:srgbClr val="333333"/>
                </a:solidFill>
                <a:latin typeface="Arial" pitchFamily="34" charset="0"/>
                <a:ea typeface="Arial" pitchFamily="34" charset="-122"/>
                <a:cs typeface="Arial" pitchFamily="34" charset="-120"/>
              </a:rPr>
              <a:t>Even better technology cannot reach customers; competitors never get to scale; innovation in ticketing stalls</a:t>
            </a:r>
            <a:endParaRPr lang="en-US" sz="160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tying forces a second product on buyers; foreclosure blocks competitors from reaching customers.</a:t>
            </a:r>
            <a:endParaRPr lang="en-US" sz="1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Antitrust Laws Behind the Case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The Two Sherman Sections</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Section 1 (1890): bans contracts in restraint of trade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Tying + venue exclusivity fall here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Section 2 (1890): bans monopolization</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CORE charge against Live Nation-Ticketmaster</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The Other Antitrust Tools</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Clayton Act (1914): blocks anti-competitive mergers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Approved the 2010 Live Nation-Ticketmaster merger with conditions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Consent decree: court-enforced settlement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DOJ says this decree was violated repeatedly</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U.S. monopoly law dates to 1890 - the Sherman Act broke up Standard Oil (1911) and AT&amp;T (1984).</a:t>
            </a:r>
            <a:endParaRPr lang="en-US" sz="1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2010 Consent Decree - And What Went Wrong</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What the 2010 Decree Said</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Approved the Live Nation + Ticketmaster merger; forbade retaliation against venues that left Ticketmaster; required arm's-length conduct between the businesses</a:t>
            </a:r>
            <a:endParaRPr lang="en-US" sz="15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2019 Violations Alleged</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DOJ accused Live Nation of repeated retaliation against switching venues; decree was extended an extra 5 years as penalty</a:t>
            </a:r>
            <a:endParaRPr lang="en-US" sz="155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Why the 2024 Complaint Followed</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Violations continued even after the extension; conclusion: the conduct remedy failed, so a structural remedy (divestiture) is now needed</a:t>
            </a:r>
            <a:endParaRPr lang="en-US" sz="1550" dirty="0"/>
          </a:p>
        </p:txBody>
      </p:sp>
      <p:sp>
        <p:nvSpPr>
          <p:cNvPr id="17" name="Shape 15"/>
          <p:cNvSpPr/>
          <p:nvPr/>
        </p:nvSpPr>
        <p:spPr>
          <a:xfrm>
            <a:off x="274320" y="3026664"/>
            <a:ext cx="8595360" cy="512064"/>
          </a:xfrm>
          <a:prstGeom prst="rect">
            <a:avLst/>
          </a:prstGeom>
          <a:solidFill>
            <a:srgbClr val="FFEBEE"/>
          </a:solidFill>
          <a:ln w="12700">
            <a:solidFill>
              <a:srgbClr val="C0392B"/>
            </a:solidFill>
            <a:prstDash val="solid"/>
          </a:ln>
        </p:spPr>
      </p:sp>
      <p:sp>
        <p:nvSpPr>
          <p:cNvPr id="18" name="Shape 16"/>
          <p:cNvSpPr/>
          <p:nvPr/>
        </p:nvSpPr>
        <p:spPr>
          <a:xfrm>
            <a:off x="274320" y="3026664"/>
            <a:ext cx="64008" cy="512064"/>
          </a:xfrm>
          <a:prstGeom prst="rect">
            <a:avLst/>
          </a:prstGeom>
          <a:solidFill>
            <a:srgbClr val="C0392B"/>
          </a:solidFill>
          <a:ln w="12700">
            <a:solidFill>
              <a:srgbClr val="C0392B"/>
            </a:solidFill>
            <a:prstDash val="solid"/>
          </a:ln>
        </p:spPr>
      </p:sp>
      <p:sp>
        <p:nvSpPr>
          <p:cNvPr id="19" name="bounded_callout"/>
          <p:cNvSpPr/>
          <p:nvPr/>
        </p:nvSpPr>
        <p:spPr>
          <a:xfrm>
            <a:off x="457200" y="307238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when a conduct remedy fails because market power remains, enforcers reach for structural remedies (breakup).</a:t>
            </a:r>
            <a:endParaRPr lang="en-US" sz="1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Possible Remedies the DOJ Could Seek</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Structural Remedies (Breakup)</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DIVESTITURE - force Live Nation to SELL Ticketmaster</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FULL BREAKUP - separate all four businesses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Stickier than conduct rules - permanent change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DOJ has reportedly signaled it will seek STRUCTURAL</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Conduct Remedies or Status Quo</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CONDUCT RULES - rules of behavior (ban exclusivity + retaliation)</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Leaves the company intact - easier to win</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STATUS QUO - defendant argues market is competitive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2010 consent decree was this type of remedy</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the DOJ has reportedly signaled it will seek STRUCTURAL remedies - most likely forcing Live Nation to divest Ticketmaster.</a:t>
            </a:r>
            <a:endParaRPr lang="en-US" sz="14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050" b="1" dirty="0">
                <a:solidFill>
                  <a:srgbClr val="FFFFFF"/>
                </a:solidFill>
                <a:latin typeface="Trebuchet MS" pitchFamily="34" charset="0"/>
                <a:ea typeface="Trebuchet MS" pitchFamily="34" charset="-122"/>
                <a:cs typeface="Trebuchet MS" pitchFamily="34" charset="-120"/>
              </a:rPr>
              <a:t>Investigation Vocabulary (1 of 3): Vertical Integration + Tying</a:t>
            </a:r>
            <a:endParaRPr lang="en-US" sz="205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Vertical integration</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650" dirty="0">
                <a:solidFill>
                  <a:srgbClr val="333333"/>
                </a:solidFill>
                <a:latin typeface="Arial" pitchFamily="34" charset="0"/>
                <a:ea typeface="Arial" pitchFamily="34" charset="-122"/>
                <a:cs typeface="Arial" pitchFamily="34" charset="-120"/>
              </a:rPr>
              <a:t>ONE firm owns multiple supply-chain stages - Live Nation owns promoter + venues + ticketing + artist mgmt</a:t>
            </a:r>
            <a:endParaRPr lang="en-US" sz="16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Tying</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Conditioning sale of one product on the buyer also taking another - illegal under Sherman Section 1</a:t>
            </a:r>
            <a:endParaRPr lang="en-US" sz="1750" dirty="0"/>
          </a:p>
        </p:txBody>
      </p:sp>
      <p:sp>
        <p:nvSpPr>
          <p:cNvPr id="13" name="Shape 11"/>
          <p:cNvSpPr/>
          <p:nvPr/>
        </p:nvSpPr>
        <p:spPr>
          <a:xfrm>
            <a:off x="274320" y="2249424"/>
            <a:ext cx="8595360" cy="512064"/>
          </a:xfrm>
          <a:prstGeom prst="rect">
            <a:avLst/>
          </a:prstGeom>
          <a:solidFill>
            <a:srgbClr val="FFEBEE"/>
          </a:solidFill>
          <a:ln w="12700">
            <a:solidFill>
              <a:srgbClr val="C0392B"/>
            </a:solidFill>
            <a:prstDash val="solid"/>
          </a:ln>
        </p:spPr>
      </p:sp>
      <p:sp>
        <p:nvSpPr>
          <p:cNvPr id="14" name="Shape 12"/>
          <p:cNvSpPr/>
          <p:nvPr/>
        </p:nvSpPr>
        <p:spPr>
          <a:xfrm>
            <a:off x="274320" y="2249424"/>
            <a:ext cx="64008" cy="512064"/>
          </a:xfrm>
          <a:prstGeom prst="rect">
            <a:avLst/>
          </a:prstGeom>
          <a:solidFill>
            <a:srgbClr val="C0392B"/>
          </a:solidFill>
          <a:ln w="12700">
            <a:solidFill>
              <a:srgbClr val="C0392B"/>
            </a:solidFill>
            <a:prstDash val="solid"/>
          </a:ln>
        </p:spPr>
      </p:sp>
      <p:sp>
        <p:nvSpPr>
          <p:cNvPr id="15" name="bounded_callout"/>
          <p:cNvSpPr/>
          <p:nvPr/>
        </p:nvSpPr>
        <p:spPr>
          <a:xfrm>
            <a:off x="457200" y="229514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Point: vertical integration is not automatically illegal - tying is what makes it illegal.</a:t>
            </a:r>
            <a:endParaRPr lang="en-US" sz="14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050" b="1" dirty="0">
                <a:solidFill>
                  <a:srgbClr val="FFFFFF"/>
                </a:solidFill>
                <a:latin typeface="Trebuchet MS" pitchFamily="34" charset="0"/>
                <a:ea typeface="Trebuchet MS" pitchFamily="34" charset="-122"/>
                <a:cs typeface="Trebuchet MS" pitchFamily="34" charset="-120"/>
              </a:rPr>
              <a:t>Investigation Vocabulary (2 of 3): Foreclosure + Consent Decree</a:t>
            </a:r>
            <a:endParaRPr lang="en-US" sz="205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Foreclosure</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Using one market position to BLOCK competitors from reaching customers - venue owner refuses non-Ticketmaster concerts</a:t>
            </a:r>
            <a:endParaRPr lang="en-US" sz="15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Consent decree</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Court-enforced settlement governing future conduct - the 2010 Live Nation-Ticketmaster decree was allegedly violated</a:t>
            </a:r>
            <a:endParaRPr lang="en-US" sz="1550" dirty="0"/>
          </a:p>
        </p:txBody>
      </p:sp>
      <p:sp>
        <p:nvSpPr>
          <p:cNvPr id="13" name="Shape 11"/>
          <p:cNvSpPr/>
          <p:nvPr/>
        </p:nvSpPr>
        <p:spPr>
          <a:xfrm>
            <a:off x="274320" y="2249424"/>
            <a:ext cx="8595360" cy="512064"/>
          </a:xfrm>
          <a:prstGeom prst="rect">
            <a:avLst/>
          </a:prstGeom>
          <a:solidFill>
            <a:srgbClr val="FFEBEE"/>
          </a:solidFill>
          <a:ln w="12700">
            <a:solidFill>
              <a:srgbClr val="C0392B"/>
            </a:solidFill>
            <a:prstDash val="solid"/>
          </a:ln>
        </p:spPr>
      </p:sp>
      <p:sp>
        <p:nvSpPr>
          <p:cNvPr id="14" name="Shape 12"/>
          <p:cNvSpPr/>
          <p:nvPr/>
        </p:nvSpPr>
        <p:spPr>
          <a:xfrm>
            <a:off x="274320" y="2249424"/>
            <a:ext cx="64008" cy="512064"/>
          </a:xfrm>
          <a:prstGeom prst="rect">
            <a:avLst/>
          </a:prstGeom>
          <a:solidFill>
            <a:srgbClr val="C0392B"/>
          </a:solidFill>
          <a:ln w="12700">
            <a:solidFill>
              <a:srgbClr val="C0392B"/>
            </a:solidFill>
            <a:prstDash val="solid"/>
          </a:ln>
        </p:spPr>
      </p:sp>
      <p:sp>
        <p:nvSpPr>
          <p:cNvPr id="15" name="bounded_callout"/>
          <p:cNvSpPr/>
          <p:nvPr/>
        </p:nvSpPr>
        <p:spPr>
          <a:xfrm>
            <a:off x="457200" y="229514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Point: the 2010 consent decree allegedly failed - that failure is what justifies a structural remedy in 2024.</a:t>
            </a:r>
            <a:endParaRPr lang="en-US" sz="14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Investigation Vocabulary (3 of 3)</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MARKET SHARE - percent of market sales one firm controls (Ticketmaster ~75%)</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SERVICE FEE - per-ticket platform charge on face value (often $15-$40)</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VENUE EXCLUSIVITY CONTRACT - all tickets through one platform</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Legal barrier to entry locking competing ticketers out of major arenas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DIVESTITURE - antitrust remedy forcing sale of part of the business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Principal structural remedy the DOJ is seeking in the 2024 case</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Point: market share = dominance; service fees = consumer harm; exclusivity contracts = barriers.</a:t>
            </a:r>
            <a:endParaRPr lang="en-US" sz="14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Monopoly is REAL, not just textbook theory</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Vertical integration creates monopolies without 100% share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Tying + foreclosure are specific illegal antitrust conducts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Consent decrees often fail - structural remedies follow</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Case proceeds in SDNY; trial likely 2026-2027; outcomes uncertain</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the TK 22 model (four features of monopoly) explains a real $20+ billion company and a live DOJ case.</a:t>
            </a:r>
            <a:endParaRPr lang="en-US" sz="14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21</Slides>
  <Notes>21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Ticketmaster Monopoly Investigation</dc:title>
  <dc:subject>PptxGenJS Presentation</dc:subject>
  <dc:creator>More Lessons Less Planning</dc:creator>
  <cp:lastModifiedBy>More Lessons Less Planning</cp:lastModifiedBy>
  <cp:revision>1</cp:revision>
  <dcterms:created xsi:type="dcterms:W3CDTF">2026-06-11T12:17:58Z</dcterms:created>
  <dcterms:modified xsi:type="dcterms:W3CDTF">2026-06-11T12:17:58Z</dcterms:modified>
</cp:coreProperties>
</file>