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notesMasterIdLst>
    <p:notesMasterId r:id="rId15"/>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notesMaster" Target="notesMasters/notesMaster1.xml"/><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Opening slide. Along the East African coast, cities like Kilwa grew wealthy on Indian Ocean trade and blended African, Arab, and Indian Ocean cultures into a distinctive Swahili civilization. Students will use a written primary source (Duarte Barbosa's description of Kilwa) plus archaeology to reconstruct what these cities were like.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Duarte Barbosa was a Portuguese official who traveled the Indian Ocean and described the wealthy city of Kilwa around 1500, shortly before Portugal attacked it. His written description is a PRIMARY SOURCE - a record of an event or place made by someone who witnessed or lived through it. Because Barbosa was a contemporary eyewitness who described Kilwa as he traveled the Indian Ocean world, his account gives details about the houses, clothing, and trade that ruins alone cannot show. Like all sources, though, it must be read with care.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reconstruct the Swahili Coast, historians combine two kinds of evidence. Barbosa's written PRIMARY SOURCE describes the clothing, houses, and trade of a living city. ARCHAEOLOGY - the coral ruins, copper coins, and traded goods dug up at the sites - shows what physically survived. The two confirm each other: Barbosa says Kilwa traded for foreign goods, and archaeologists find Chinese porcelain and Indian beads in the ruins. Neither source alone is enough; together they give the fullest, most reliable picture.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Swahili Coast matters because it makes East Africa a full partner in one of history's great trade networks, not a place cut off from the world. It shows a wealthy, city-building African civilization that minted coins and traded across an ocean. Its blended culture still lives on: Swahili is spoken by tens of millions of people today. In the 1500s, Portuguese fleets attacked and disrupted Kilwa and the other trade cities, shifting the balance of Indian Ocean commerce toward Europe.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Recap the four takeaways. The Swahili Coast was a chain of wealthy trading city-states, powered by monsoon-driven Indian Ocean trade, that blended African, Arab, and Indian Ocean cultures. Kilwa grew rich on gold and built in coral stone. The big skill: a written primary source plus archaeology together reconstruct the past.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four learning targets. Today combines a geography story (monsoon winds and Indian Ocean trade) with a history skill (using a primary source and archaeology together to reconstruct a civilization).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SWAHILI COAST was the chain of East African trading cities that lined the Indian Ocean shore, stretching from Somalia in the north to Mozambique in the south. These were not one empire but many independent CITY-STATES - each a self-governing city and its surrounding land, such as Kilwa, Mombasa, and Zanzibar. Every city ran its own trade, so the coast held dozens of rival, richly connected port cities rather than a single kingdom.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INDIAN OCEAN TRADE was the vast network of sea routes that linked East Africa with Arabia, Persia, India, and China. What made it work were the MONSOON WINDS - seasonal winds that reversed direction each year. From about November the winds blew ships toward Africa; months later they reversed and carried the ships home. Because sailors could count on this yearly cycle, merchants from across the ocean visited the Swahili Coast again and again.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SWAHILI is the coastal language and culture that blended African roots with Arab and Indian Ocean influences. Swahili began as a Bantu African language but absorbed many Arabic words through centuries of trade. As Arab and Persian traders settled and married into coastal families, the merchant families became Muslim, and Islam became the common faith of the coastal cities. The result was one blended coastal civilization - African at its core, but connected to the wider Muslim and Indian Ocean world.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KILWA was the wealthiest Swahili city-state, built on an island off present-day Tanzania, and it grew rich by controlling the southern gold trade. Its merchants were rich enough to build in permanent stone. The GREAT MOSQUE OF KILWA was a large coral-stone mosque whose ruins still stand today and show the city's wealth and Islamic faith. CORAL STONE was building material cut from ocean reefs and used for the mosques, palaces, and stone houses of the wealthy. The next slide shows the ruins of the Great Mosque.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Real public-domain photograph of the Great Mosque ruins at Kilwa Kisiwani, Tanzania. Give students a quiet moment to observe the coral-stone arches and domed construction before discussing what the ruins reveal about Kilwa's wealth and Islamic faith.
Reference labels (point to these chart features when teaching): Coral-stone arches; Domed roof structure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MERCHANT was a trader who bought and sold goods, and Swahili merchants grew rich by exchanging African gold and ivory for foreign cloth, glass beads, and Chinese porcelain. Much of the gold came from the African interior, near Great Zimbabwe, and reached the coast through SOFALA - a southern port that funneled that gold into the Indian Ocean trade. From Kilwa and Sofala the gold and ivory sailed north to Arabia and east to India, making the Swahili merchants some of the wealthiest people in the medieval world.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wealth of the Swahili Coast shows in its stone towns. Wealthy merchant families lived in multi-story coral-stone houses, and each major city had mosques, palaces, and busy harbor markets. Kilwa was rich enough to mint its own copper coins. Archaeologists find imported Chinese porcelain, Indian cloth, and glass beads inside these homes - direct proof of how far the trade reached. Poorer people still lived in simpler mud-and-thatch houses, but the stone core of each city displayed its merchant wealth.</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457200" y="1371600"/>
            <a:ext cx="8229600" cy="1463040"/>
          </a:xfrm>
          <a:prstGeom prst="rect">
            <a:avLst/>
          </a:prstGeom>
          <a:noFill/>
          <a:ln/>
        </p:spPr>
        <p:txBody>
          <a:bodyPr wrap="square" rtlCol="0" anchor="ctr"/>
          <a:lstStyle/>
          <a:p>
            <a:pPr algn="ctr" indent="0" marL="0">
              <a:buNone/>
            </a:pPr>
            <a:r>
              <a:rPr lang="en-US" sz="3800" b="1" dirty="0">
                <a:solidFill>
                  <a:srgbClr val="FFFFFF"/>
                </a:solidFill>
                <a:latin typeface="Trebuchet MS" pitchFamily="34" charset="0"/>
                <a:ea typeface="Trebuchet MS" pitchFamily="34" charset="-122"/>
                <a:cs typeface="Trebuchet MS" pitchFamily="34" charset="-120"/>
              </a:rPr>
              <a:t>The Swahili Coast Trade Cities</a:t>
            </a:r>
            <a:endParaRPr lang="en-US" sz="3800" dirty="0"/>
          </a:p>
        </p:txBody>
      </p:sp>
      <p:sp>
        <p:nvSpPr>
          <p:cNvPr id="3" name="Text 1"/>
          <p:cNvSpPr/>
          <p:nvPr/>
        </p:nvSpPr>
        <p:spPr>
          <a:xfrm>
            <a:off x="457200" y="2926080"/>
            <a:ext cx="8229600" cy="457200"/>
          </a:xfrm>
          <a:prstGeom prst="rect">
            <a:avLst/>
          </a:prstGeom>
          <a:noFill/>
          <a:ln/>
        </p:spPr>
        <p:txBody>
          <a:bodyPr wrap="square" rtlCol="0" anchor="ctr"/>
          <a:lstStyle/>
          <a:p>
            <a:pPr algn="ctr" indent="0" marL="0">
              <a:buNone/>
            </a:pPr>
            <a:r>
              <a:rPr lang="en-US" sz="1800" i="1" dirty="0">
                <a:solidFill>
                  <a:srgbClr val="FFFFFF"/>
                </a:solidFill>
                <a:latin typeface="Arial" pitchFamily="34" charset="0"/>
                <a:ea typeface="Arial" pitchFamily="34" charset="-122"/>
                <a:cs typeface="Arial" pitchFamily="34" charset="-120"/>
              </a:rPr>
              <a:t>Use an eyewitness account and the coral-stone ruins to reconstruct how Kilwa blended African, Arab, and Indian Ocean cultures.</a:t>
            </a:r>
            <a:endParaRPr lang="en-US" sz="1800" dirty="0"/>
          </a:p>
        </p:txBody>
      </p:sp>
      <p:sp>
        <p:nvSpPr>
          <p:cNvPr id="4" name="Shape 2"/>
          <p:cNvSpPr/>
          <p:nvPr/>
        </p:nvSpPr>
        <p:spPr>
          <a:xfrm>
            <a:off x="0" y="4942332"/>
            <a:ext cx="9144000" cy="109728"/>
          </a:xfrm>
          <a:prstGeom prst="rect">
            <a:avLst/>
          </a:prstGeom>
          <a:solidFill>
            <a:srgbClr val="2A9D8F"/>
          </a:solidFill>
          <a:ln w="12700">
            <a:solidFill>
              <a:srgbClr val="2A9D8F"/>
            </a:solidFill>
            <a:prstDash val="solid"/>
          </a:ln>
        </p:spPr>
      </p:sp>
      <p:sp>
        <p:nvSpPr>
          <p:cNvPr id="5" name="Shape 3"/>
          <p:cNvSpPr/>
          <p:nvPr/>
        </p:nvSpPr>
        <p:spPr>
          <a:xfrm>
            <a:off x="0" y="5052060"/>
            <a:ext cx="9144000" cy="91440"/>
          </a:xfrm>
          <a:prstGeom prst="rect">
            <a:avLst/>
          </a:prstGeom>
          <a:solidFill>
            <a:srgbClr val="E8735A"/>
          </a:solidFill>
          <a:ln w="12700">
            <a:solidFill>
              <a:srgbClr val="E8735A"/>
            </a:solidFill>
            <a:prstDash val="solid"/>
          </a:ln>
        </p:spPr>
      </p:sp>
      <p:sp>
        <p:nvSpPr>
          <p:cNvPr id="6" name="Text 4"/>
          <p:cNvSpPr/>
          <p:nvPr/>
        </p:nvSpPr>
        <p:spPr>
          <a:xfrm>
            <a:off x="0" y="4741164"/>
            <a:ext cx="9144000" cy="219456"/>
          </a:xfrm>
          <a:prstGeom prst="rect">
            <a:avLst/>
          </a:prstGeom>
          <a:noFill/>
          <a:ln/>
        </p:spPr>
        <p:txBody>
          <a:bodyPr wrap="square" rtlCol="0" anchor="ctr"/>
          <a:lstStyle/>
          <a:p>
            <a:pPr algn="ctr" indent="0" marL="0">
              <a:buNone/>
            </a:pPr>
            <a:r>
              <a:rPr lang="en-US" sz="900" dirty="0">
                <a:solidFill>
                  <a:srgbClr val="FFFFFF"/>
                </a:solidFill>
                <a:latin typeface="Arial" pitchFamily="34" charset="0"/>
                <a:ea typeface="Arial" pitchFamily="34" charset="-122"/>
                <a:cs typeface="Arial" pitchFamily="34" charset="-120"/>
              </a:rPr>
              <a:t>© More Lessons Less Planning  |  morelessonslessplanning.com</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An Eyewitness: Duarte Barbosa</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Duarte Barbosa</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Portuguese official who described the wealthy city of Kilwa around 1500.</a:t>
            </a:r>
            <a:endParaRPr lang="en-US" sz="18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Primary source</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record of an event made by someone who witnessed or lived through it.</a:t>
            </a:r>
            <a:endParaRPr lang="en-US" sz="1800" dirty="0"/>
          </a:p>
        </p:txBody>
      </p:sp>
      <p:sp>
        <p:nvSpPr>
          <p:cNvPr id="13" name="Shape 11"/>
          <p:cNvSpPr/>
          <p:nvPr/>
        </p:nvSpPr>
        <p:spPr>
          <a:xfrm>
            <a:off x="274320" y="2249424"/>
            <a:ext cx="8595360" cy="512064"/>
          </a:xfrm>
          <a:prstGeom prst="rect">
            <a:avLst/>
          </a:prstGeom>
          <a:solidFill>
            <a:srgbClr val="FFEBEE"/>
          </a:solidFill>
          <a:ln w="12700">
            <a:solidFill>
              <a:srgbClr val="C0392B"/>
            </a:solidFill>
            <a:prstDash val="solid"/>
          </a:ln>
        </p:spPr>
      </p:sp>
      <p:sp>
        <p:nvSpPr>
          <p:cNvPr id="14" name="Shape 12"/>
          <p:cNvSpPr/>
          <p:nvPr/>
        </p:nvSpPr>
        <p:spPr>
          <a:xfrm>
            <a:off x="274320" y="2249424"/>
            <a:ext cx="64008" cy="512064"/>
          </a:xfrm>
          <a:prstGeom prst="rect">
            <a:avLst/>
          </a:prstGeom>
          <a:solidFill>
            <a:srgbClr val="C0392B"/>
          </a:solidFill>
          <a:ln w="12700">
            <a:solidFill>
              <a:srgbClr val="C0392B"/>
            </a:solidFill>
            <a:prstDash val="solid"/>
          </a:ln>
        </p:spPr>
      </p:sp>
      <p:sp>
        <p:nvSpPr>
          <p:cNvPr id="15" name="bounded_callout"/>
          <p:cNvSpPr/>
          <p:nvPr/>
        </p:nvSpPr>
        <p:spPr>
          <a:xfrm>
            <a:off x="457200" y="229514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A PRIMARY SOURCE is a record by an eyewitness; Barbosa described Kilwa around 1500.</a:t>
            </a: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Reconstructing the Swahili Coast</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Written primary source</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Barbosa's description gives the city's clothing, trade, and daily wealth.</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Archaeology</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coral ruins and traded goods dug up show what really survived.</a:t>
            </a:r>
            <a:endParaRPr lang="en-US" sz="1800" dirty="0"/>
          </a:p>
        </p:txBody>
      </p:sp>
      <p:sp>
        <p:nvSpPr>
          <p:cNvPr id="15" name="Shape 13"/>
          <p:cNvSpPr/>
          <p:nvPr/>
        </p:nvSpPr>
        <p:spPr>
          <a:xfrm>
            <a:off x="274320" y="2423160"/>
            <a:ext cx="8595360" cy="512064"/>
          </a:xfrm>
          <a:prstGeom prst="rect">
            <a:avLst/>
          </a:prstGeom>
          <a:solidFill>
            <a:srgbClr val="FFF8F6"/>
          </a:solidFill>
          <a:ln w="12700">
            <a:solidFill>
              <a:srgbClr val="E8735A"/>
            </a:solidFill>
            <a:prstDash val="solid"/>
          </a:ln>
        </p:spPr>
      </p:sp>
      <p:sp>
        <p:nvSpPr>
          <p:cNvPr id="16" name="Shape 14"/>
          <p:cNvSpPr/>
          <p:nvPr/>
        </p:nvSpPr>
        <p:spPr>
          <a:xfrm>
            <a:off x="274320" y="2423160"/>
            <a:ext cx="64008" cy="512064"/>
          </a:xfrm>
          <a:prstGeom prst="rect">
            <a:avLst/>
          </a:prstGeom>
          <a:solidFill>
            <a:srgbClr val="E8735A"/>
          </a:solidFill>
          <a:ln w="12700">
            <a:solidFill>
              <a:srgbClr val="E8735A"/>
            </a:solidFill>
            <a:prstDash val="solid"/>
          </a:ln>
        </p:spPr>
      </p:sp>
      <p:sp>
        <p:nvSpPr>
          <p:cNvPr id="17" name="bounded_callout"/>
          <p:cNvSpPr/>
          <p:nvPr/>
        </p:nvSpPr>
        <p:spPr>
          <a:xfrm>
            <a:off x="457200" y="2468880"/>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Historians combine Barbosa's PRIMARY SOURCE with ARCHAEOLOGY to reconstruct the coast.</a:t>
            </a:r>
            <a:endParaRPr lang="en-US" sz="1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Why the Swahili Coast Mattered</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It made East Africa a full partner in Indian Ocean trade.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It shows a rich, city-building African civilization.</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Its blended culture still shapes the Swahili language today.</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Portugal's 1500s attacks later disrupted these trade cities.</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Swahili Coast made Africa a wealthy, connected partner in world trade.</a:t>
            </a:r>
            <a:endParaRPr lang="en-US" sz="1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Key Takeaways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320040" y="1053275"/>
            <a:ext cx="310896" cy="310896"/>
          </a:xfrm>
          <a:prstGeom prst="ellipse">
            <a:avLst/>
          </a:prstGeom>
          <a:solidFill>
            <a:srgbClr val="145F58"/>
          </a:solidFill>
          <a:ln w="12700">
            <a:solidFill>
              <a:srgbClr val="145F58"/>
            </a:solidFill>
            <a:prstDash val="solid"/>
          </a:ln>
        </p:spPr>
      </p:sp>
      <p:sp>
        <p:nvSpPr>
          <p:cNvPr id="6" name="Text 4"/>
          <p:cNvSpPr/>
          <p:nvPr/>
        </p:nvSpPr>
        <p:spPr>
          <a:xfrm>
            <a:off x="320040" y="1053275"/>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7" name="mllp_textfit_body"/>
          <p:cNvSpPr/>
          <p:nvPr/>
        </p:nvSpPr>
        <p:spPr>
          <a:xfrm>
            <a:off x="777240" y="704088"/>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Swahili Coast was a chain of wealthy East African trading city-states.</a:t>
            </a:r>
            <a:endParaRPr lang="en-US" sz="1800" dirty="0"/>
          </a:p>
        </p:txBody>
      </p:sp>
      <p:sp>
        <p:nvSpPr>
          <p:cNvPr id="8" name="Shape 6"/>
          <p:cNvSpPr/>
          <p:nvPr/>
        </p:nvSpPr>
        <p:spPr>
          <a:xfrm>
            <a:off x="320040" y="2117408"/>
            <a:ext cx="310896" cy="310896"/>
          </a:xfrm>
          <a:prstGeom prst="ellipse">
            <a:avLst/>
          </a:prstGeom>
          <a:solidFill>
            <a:srgbClr val="145F58"/>
          </a:solidFill>
          <a:ln w="12700">
            <a:solidFill>
              <a:srgbClr val="145F58"/>
            </a:solidFill>
            <a:prstDash val="solid"/>
          </a:ln>
        </p:spPr>
      </p:sp>
      <p:sp>
        <p:nvSpPr>
          <p:cNvPr id="9" name="Text 7"/>
          <p:cNvSpPr/>
          <p:nvPr/>
        </p:nvSpPr>
        <p:spPr>
          <a:xfrm>
            <a:off x="320040" y="2117408"/>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0" name="mllp_textfit_body"/>
          <p:cNvSpPr/>
          <p:nvPr/>
        </p:nvSpPr>
        <p:spPr>
          <a:xfrm>
            <a:off x="777240" y="1768221"/>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Monsoon winds powered Indian Ocean trade linking Africa, Arabia, and Asia.</a:t>
            </a:r>
            <a:endParaRPr lang="en-US" sz="1800" dirty="0"/>
          </a:p>
        </p:txBody>
      </p:sp>
      <p:sp>
        <p:nvSpPr>
          <p:cNvPr id="11" name="Shape 9"/>
          <p:cNvSpPr/>
          <p:nvPr/>
        </p:nvSpPr>
        <p:spPr>
          <a:xfrm>
            <a:off x="320040" y="3181541"/>
            <a:ext cx="310896" cy="310896"/>
          </a:xfrm>
          <a:prstGeom prst="ellipse">
            <a:avLst/>
          </a:prstGeom>
          <a:solidFill>
            <a:srgbClr val="145F58"/>
          </a:solidFill>
          <a:ln w="12700">
            <a:solidFill>
              <a:srgbClr val="145F58"/>
            </a:solidFill>
            <a:prstDash val="solid"/>
          </a:ln>
        </p:spPr>
      </p:sp>
      <p:sp>
        <p:nvSpPr>
          <p:cNvPr id="12" name="Text 10"/>
          <p:cNvSpPr/>
          <p:nvPr/>
        </p:nvSpPr>
        <p:spPr>
          <a:xfrm>
            <a:off x="320040" y="3181541"/>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3" name="mllp_textfit_body"/>
          <p:cNvSpPr/>
          <p:nvPr/>
        </p:nvSpPr>
        <p:spPr>
          <a:xfrm>
            <a:off x="777240" y="2832354"/>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Kilwa grew rich on gold and built the Great Mosque from coral stone.</a:t>
            </a:r>
            <a:endParaRPr lang="en-US" sz="1800" dirty="0"/>
          </a:p>
        </p:txBody>
      </p:sp>
      <p:sp>
        <p:nvSpPr>
          <p:cNvPr id="14" name="Shape 12"/>
          <p:cNvSpPr/>
          <p:nvPr/>
        </p:nvSpPr>
        <p:spPr>
          <a:xfrm>
            <a:off x="320040" y="4245674"/>
            <a:ext cx="310896" cy="310896"/>
          </a:xfrm>
          <a:prstGeom prst="ellipse">
            <a:avLst/>
          </a:prstGeom>
          <a:solidFill>
            <a:srgbClr val="145F58"/>
          </a:solidFill>
          <a:ln w="12700">
            <a:solidFill>
              <a:srgbClr val="145F58"/>
            </a:solidFill>
            <a:prstDash val="solid"/>
          </a:ln>
        </p:spPr>
      </p:sp>
      <p:sp>
        <p:nvSpPr>
          <p:cNvPr id="15" name="Text 13"/>
          <p:cNvSpPr/>
          <p:nvPr/>
        </p:nvSpPr>
        <p:spPr>
          <a:xfrm>
            <a:off x="320040" y="4245674"/>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6" name="mllp_textfit_body"/>
          <p:cNvSpPr/>
          <p:nvPr/>
        </p:nvSpPr>
        <p:spPr>
          <a:xfrm>
            <a:off x="777240" y="3896487"/>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Historians reconstruct the coast: Barbosa's primary source + archaeology.</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Learning Targets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993267"/>
          </a:xfrm>
          <a:prstGeom prst="rect">
            <a:avLst/>
          </a:prstGeom>
          <a:solidFill>
            <a:srgbClr val="FFFFFF"/>
          </a:solidFill>
          <a:ln w="12700">
            <a:solidFill>
              <a:srgbClr val="F2F2F2"/>
            </a:solidFill>
            <a:prstDash val="solid"/>
          </a:ln>
        </p:spPr>
      </p:sp>
      <p:sp>
        <p:nvSpPr>
          <p:cNvPr id="6" name="Shape 4"/>
          <p:cNvSpPr/>
          <p:nvPr/>
        </p:nvSpPr>
        <p:spPr>
          <a:xfrm>
            <a:off x="438912" y="1017841"/>
            <a:ext cx="365760" cy="365760"/>
          </a:xfrm>
          <a:prstGeom prst="ellipse">
            <a:avLst/>
          </a:prstGeom>
          <a:solidFill>
            <a:srgbClr val="145F58"/>
          </a:solidFill>
          <a:ln w="12700">
            <a:solidFill>
              <a:srgbClr val="145F58"/>
            </a:solidFill>
            <a:prstDash val="solid"/>
          </a:ln>
        </p:spPr>
      </p:sp>
      <p:sp>
        <p:nvSpPr>
          <p:cNvPr id="7" name="Text 5"/>
          <p:cNvSpPr/>
          <p:nvPr/>
        </p:nvSpPr>
        <p:spPr>
          <a:xfrm>
            <a:off x="438912" y="1017841"/>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mllp_textfit_body"/>
          <p:cNvSpPr/>
          <p:nvPr/>
        </p:nvSpPr>
        <p:spPr>
          <a:xfrm>
            <a:off x="941832" y="704088"/>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Locate the Swahili Coast and explain why its cities grew wealthy.</a:t>
            </a:r>
            <a:endParaRPr lang="en-US" sz="1800" dirty="0"/>
          </a:p>
        </p:txBody>
      </p:sp>
      <p:sp>
        <p:nvSpPr>
          <p:cNvPr id="9" name="Shape 7"/>
          <p:cNvSpPr/>
          <p:nvPr/>
        </p:nvSpPr>
        <p:spPr>
          <a:xfrm>
            <a:off x="274320" y="1761363"/>
            <a:ext cx="8595360" cy="993267"/>
          </a:xfrm>
          <a:prstGeom prst="rect">
            <a:avLst/>
          </a:prstGeom>
          <a:solidFill>
            <a:srgbClr val="FFFFFF"/>
          </a:solidFill>
          <a:ln w="12700">
            <a:solidFill>
              <a:srgbClr val="F2F2F2"/>
            </a:solidFill>
            <a:prstDash val="solid"/>
          </a:ln>
        </p:spPr>
      </p:sp>
      <p:sp>
        <p:nvSpPr>
          <p:cNvPr id="10" name="Shape 8"/>
          <p:cNvSpPr/>
          <p:nvPr/>
        </p:nvSpPr>
        <p:spPr>
          <a:xfrm>
            <a:off x="438912" y="2075117"/>
            <a:ext cx="365760" cy="365760"/>
          </a:xfrm>
          <a:prstGeom prst="ellipse">
            <a:avLst/>
          </a:prstGeom>
          <a:solidFill>
            <a:srgbClr val="145F58"/>
          </a:solidFill>
          <a:ln w="12700">
            <a:solidFill>
              <a:srgbClr val="145F58"/>
            </a:solidFill>
            <a:prstDash val="solid"/>
          </a:ln>
        </p:spPr>
      </p:sp>
      <p:sp>
        <p:nvSpPr>
          <p:cNvPr id="11" name="Text 9"/>
          <p:cNvSpPr/>
          <p:nvPr/>
        </p:nvSpPr>
        <p:spPr>
          <a:xfrm>
            <a:off x="438912" y="2075117"/>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2" name="mllp_textfit_body"/>
          <p:cNvSpPr/>
          <p:nvPr/>
        </p:nvSpPr>
        <p:spPr>
          <a:xfrm>
            <a:off x="941832" y="1761363"/>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how monsoon winds linked East Africa to Arabia, India, and China.</a:t>
            </a:r>
            <a:endParaRPr lang="en-US" sz="1800" dirty="0"/>
          </a:p>
        </p:txBody>
      </p:sp>
      <p:sp>
        <p:nvSpPr>
          <p:cNvPr id="13" name="Shape 11"/>
          <p:cNvSpPr/>
          <p:nvPr/>
        </p:nvSpPr>
        <p:spPr>
          <a:xfrm>
            <a:off x="274320" y="2818638"/>
            <a:ext cx="8595360" cy="993267"/>
          </a:xfrm>
          <a:prstGeom prst="rect">
            <a:avLst/>
          </a:prstGeom>
          <a:solidFill>
            <a:srgbClr val="FFFFFF"/>
          </a:solidFill>
          <a:ln w="12700">
            <a:solidFill>
              <a:srgbClr val="F2F2F2"/>
            </a:solidFill>
            <a:prstDash val="solid"/>
          </a:ln>
        </p:spPr>
      </p:sp>
      <p:sp>
        <p:nvSpPr>
          <p:cNvPr id="14" name="Shape 12"/>
          <p:cNvSpPr/>
          <p:nvPr/>
        </p:nvSpPr>
        <p:spPr>
          <a:xfrm>
            <a:off x="438912" y="3132392"/>
            <a:ext cx="365760" cy="365760"/>
          </a:xfrm>
          <a:prstGeom prst="ellipse">
            <a:avLst/>
          </a:prstGeom>
          <a:solidFill>
            <a:srgbClr val="145F58"/>
          </a:solidFill>
          <a:ln w="12700">
            <a:solidFill>
              <a:srgbClr val="145F58"/>
            </a:solidFill>
            <a:prstDash val="solid"/>
          </a:ln>
        </p:spPr>
      </p:sp>
      <p:sp>
        <p:nvSpPr>
          <p:cNvPr id="15" name="Text 13"/>
          <p:cNvSpPr/>
          <p:nvPr/>
        </p:nvSpPr>
        <p:spPr>
          <a:xfrm>
            <a:off x="438912" y="3132392"/>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6" name="mllp_textfit_body"/>
          <p:cNvSpPr/>
          <p:nvPr/>
        </p:nvSpPr>
        <p:spPr>
          <a:xfrm>
            <a:off x="941832" y="2818638"/>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Describe how Swahili culture blended African, Arab, and Indian influences.</a:t>
            </a:r>
            <a:endParaRPr lang="en-US" sz="1800" dirty="0"/>
          </a:p>
        </p:txBody>
      </p:sp>
      <p:sp>
        <p:nvSpPr>
          <p:cNvPr id="17" name="Shape 15"/>
          <p:cNvSpPr/>
          <p:nvPr/>
        </p:nvSpPr>
        <p:spPr>
          <a:xfrm>
            <a:off x="274320" y="3875913"/>
            <a:ext cx="8595360" cy="993267"/>
          </a:xfrm>
          <a:prstGeom prst="rect">
            <a:avLst/>
          </a:prstGeom>
          <a:solidFill>
            <a:srgbClr val="FFFFFF"/>
          </a:solidFill>
          <a:ln w="12700">
            <a:solidFill>
              <a:srgbClr val="F2F2F2"/>
            </a:solidFill>
            <a:prstDash val="solid"/>
          </a:ln>
        </p:spPr>
      </p:sp>
      <p:sp>
        <p:nvSpPr>
          <p:cNvPr id="18" name="Shape 16"/>
          <p:cNvSpPr/>
          <p:nvPr/>
        </p:nvSpPr>
        <p:spPr>
          <a:xfrm>
            <a:off x="438912" y="4189666"/>
            <a:ext cx="365760" cy="365760"/>
          </a:xfrm>
          <a:prstGeom prst="ellipse">
            <a:avLst/>
          </a:prstGeom>
          <a:solidFill>
            <a:srgbClr val="145F58"/>
          </a:solidFill>
          <a:ln w="12700">
            <a:solidFill>
              <a:srgbClr val="145F58"/>
            </a:solidFill>
            <a:prstDash val="solid"/>
          </a:ln>
        </p:spPr>
      </p:sp>
      <p:sp>
        <p:nvSpPr>
          <p:cNvPr id="19" name="Text 17"/>
          <p:cNvSpPr/>
          <p:nvPr/>
        </p:nvSpPr>
        <p:spPr>
          <a:xfrm>
            <a:off x="438912" y="4189666"/>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0" name="mllp_textfit_body"/>
          <p:cNvSpPr/>
          <p:nvPr/>
        </p:nvSpPr>
        <p:spPr>
          <a:xfrm>
            <a:off x="941832" y="3875913"/>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Combine a written primary source with archaeology to reconstruct the coast.</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Swahili Coast</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Swahili Coast</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chain of East African trading cities along the Indian Ocean, from Somalia to Mozambique.</a:t>
            </a:r>
            <a:endParaRPr lang="en-US" sz="18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City-state</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An independent, self-governing city and its surrounding land, like Kilwa or Mombasa.</a:t>
            </a:r>
            <a:endParaRPr lang="en-US" sz="1800" dirty="0"/>
          </a:p>
        </p:txBody>
      </p:sp>
      <p:sp>
        <p:nvSpPr>
          <p:cNvPr id="13" name="Shape 11"/>
          <p:cNvSpPr/>
          <p:nvPr/>
        </p:nvSpPr>
        <p:spPr>
          <a:xfrm>
            <a:off x="274320" y="2249424"/>
            <a:ext cx="8595360" cy="512064"/>
          </a:xfrm>
          <a:prstGeom prst="rect">
            <a:avLst/>
          </a:prstGeom>
          <a:solidFill>
            <a:srgbClr val="FFEBEE"/>
          </a:solidFill>
          <a:ln w="12700">
            <a:solidFill>
              <a:srgbClr val="C0392B"/>
            </a:solidFill>
            <a:prstDash val="solid"/>
          </a:ln>
        </p:spPr>
      </p:sp>
      <p:sp>
        <p:nvSpPr>
          <p:cNvPr id="14" name="Shape 12"/>
          <p:cNvSpPr/>
          <p:nvPr/>
        </p:nvSpPr>
        <p:spPr>
          <a:xfrm>
            <a:off x="274320" y="2249424"/>
            <a:ext cx="64008" cy="512064"/>
          </a:xfrm>
          <a:prstGeom prst="rect">
            <a:avLst/>
          </a:prstGeom>
          <a:solidFill>
            <a:srgbClr val="C0392B"/>
          </a:solidFill>
          <a:ln w="12700">
            <a:solidFill>
              <a:srgbClr val="C0392B"/>
            </a:solidFill>
            <a:prstDash val="solid"/>
          </a:ln>
        </p:spPr>
      </p:sp>
      <p:sp>
        <p:nvSpPr>
          <p:cNvPr id="15" name="bounded_callout"/>
          <p:cNvSpPr/>
          <p:nvPr/>
        </p:nvSpPr>
        <p:spPr>
          <a:xfrm>
            <a:off x="457200" y="229514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SWAHILI COAST was a chain of independent trading CITY-STATES along the Indian Ocean.</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 World Connected by Monsoon Winds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Indian Ocean trade</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network of sea routes linking East Africa with Arabia, Persia, India, and China.</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Monsoon winds</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Seasonal winds that reversed direction each year, carrying ships to and from the coast.</a:t>
            </a:r>
            <a:endParaRPr lang="en-US" sz="1800" dirty="0"/>
          </a:p>
        </p:txBody>
      </p:sp>
      <p:sp>
        <p:nvSpPr>
          <p:cNvPr id="15" name="Shape 13"/>
          <p:cNvSpPr/>
          <p:nvPr/>
        </p:nvSpPr>
        <p:spPr>
          <a:xfrm>
            <a:off x="274320" y="2423160"/>
            <a:ext cx="8595360" cy="512064"/>
          </a:xfrm>
          <a:prstGeom prst="rect">
            <a:avLst/>
          </a:prstGeom>
          <a:solidFill>
            <a:srgbClr val="FFF8F6"/>
          </a:solidFill>
          <a:ln w="12700">
            <a:solidFill>
              <a:srgbClr val="E8735A"/>
            </a:solidFill>
            <a:prstDash val="solid"/>
          </a:ln>
        </p:spPr>
      </p:sp>
      <p:sp>
        <p:nvSpPr>
          <p:cNvPr id="16" name="Shape 14"/>
          <p:cNvSpPr/>
          <p:nvPr/>
        </p:nvSpPr>
        <p:spPr>
          <a:xfrm>
            <a:off x="274320" y="2423160"/>
            <a:ext cx="64008" cy="512064"/>
          </a:xfrm>
          <a:prstGeom prst="rect">
            <a:avLst/>
          </a:prstGeom>
          <a:solidFill>
            <a:srgbClr val="E8735A"/>
          </a:solidFill>
          <a:ln w="12700">
            <a:solidFill>
              <a:srgbClr val="E8735A"/>
            </a:solidFill>
            <a:prstDash val="solid"/>
          </a:ln>
        </p:spPr>
      </p:sp>
      <p:sp>
        <p:nvSpPr>
          <p:cNvPr id="17" name="bounded_callout"/>
          <p:cNvSpPr/>
          <p:nvPr/>
        </p:nvSpPr>
        <p:spPr>
          <a:xfrm>
            <a:off x="457200" y="2468880"/>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MONSOON WINDS reversed direction each year, powering the INDIAN OCEAN TRADE routes.</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 Blended Coastal Culture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Swahili</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700" dirty="0">
                <a:solidFill>
                  <a:srgbClr val="333333"/>
                </a:solidFill>
                <a:latin typeface="Arial" pitchFamily="34" charset="0"/>
                <a:ea typeface="Arial" pitchFamily="34" charset="-122"/>
                <a:cs typeface="Arial" pitchFamily="34" charset="-120"/>
              </a:rPr>
              <a:t>The Bantu-based coastal language and culture that blended African, Arab, and Indian Ocean influences.</a:t>
            </a:r>
            <a:endParaRPr lang="en-US" sz="17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A shared faith</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Islam became the common religion of the merchant class along the coast.</a:t>
            </a:r>
            <a:endParaRPr lang="en-US" sz="1800" dirty="0"/>
          </a:p>
        </p:txBody>
      </p:sp>
      <p:sp>
        <p:nvSpPr>
          <p:cNvPr id="13" name="Shape 11"/>
          <p:cNvSpPr/>
          <p:nvPr/>
        </p:nvSpPr>
        <p:spPr>
          <a:xfrm>
            <a:off x="274320" y="2249424"/>
            <a:ext cx="8595360" cy="512064"/>
          </a:xfrm>
          <a:prstGeom prst="rect">
            <a:avLst/>
          </a:prstGeom>
          <a:solidFill>
            <a:srgbClr val="FFEBEE"/>
          </a:solidFill>
          <a:ln w="12700">
            <a:solidFill>
              <a:srgbClr val="C0392B"/>
            </a:solidFill>
            <a:prstDash val="solid"/>
          </a:ln>
        </p:spPr>
      </p:sp>
      <p:sp>
        <p:nvSpPr>
          <p:cNvPr id="14" name="Shape 12"/>
          <p:cNvSpPr/>
          <p:nvPr/>
        </p:nvSpPr>
        <p:spPr>
          <a:xfrm>
            <a:off x="274320" y="2249424"/>
            <a:ext cx="64008" cy="512064"/>
          </a:xfrm>
          <a:prstGeom prst="rect">
            <a:avLst/>
          </a:prstGeom>
          <a:solidFill>
            <a:srgbClr val="C0392B"/>
          </a:solidFill>
          <a:ln w="12700">
            <a:solidFill>
              <a:srgbClr val="C0392B"/>
            </a:solidFill>
            <a:prstDash val="solid"/>
          </a:ln>
        </p:spPr>
      </p:sp>
      <p:sp>
        <p:nvSpPr>
          <p:cNvPr id="15" name="bounded_callout"/>
          <p:cNvSpPr/>
          <p:nvPr/>
        </p:nvSpPr>
        <p:spPr>
          <a:xfrm>
            <a:off x="457200" y="229514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SWAHILI culture blended African roots with Arab and Indian Ocean influences.</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Kilwa: A City of Coral and Gold</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Great Mosque of Kilwa</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large coral-stone mosque whose ruins show the city's wealth and Islamic faith.</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Coral stone</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Building material cut from ocean reefs, used for mosques, palaces, and homes.</a:t>
            </a:r>
            <a:endParaRPr lang="en-US" sz="1800" dirty="0"/>
          </a:p>
        </p:txBody>
      </p:sp>
      <p:sp>
        <p:nvSpPr>
          <p:cNvPr id="15" name="Shape 13"/>
          <p:cNvSpPr/>
          <p:nvPr/>
        </p:nvSpPr>
        <p:spPr>
          <a:xfrm>
            <a:off x="274320" y="2423160"/>
            <a:ext cx="8595360" cy="512064"/>
          </a:xfrm>
          <a:prstGeom prst="rect">
            <a:avLst/>
          </a:prstGeom>
          <a:solidFill>
            <a:srgbClr val="FFF8F6"/>
          </a:solidFill>
          <a:ln w="12700">
            <a:solidFill>
              <a:srgbClr val="E8735A"/>
            </a:solidFill>
            <a:prstDash val="solid"/>
          </a:ln>
        </p:spPr>
      </p:sp>
      <p:sp>
        <p:nvSpPr>
          <p:cNvPr id="16" name="Shape 14"/>
          <p:cNvSpPr/>
          <p:nvPr/>
        </p:nvSpPr>
        <p:spPr>
          <a:xfrm>
            <a:off x="274320" y="2423160"/>
            <a:ext cx="64008" cy="512064"/>
          </a:xfrm>
          <a:prstGeom prst="rect">
            <a:avLst/>
          </a:prstGeom>
          <a:solidFill>
            <a:srgbClr val="E8735A"/>
          </a:solidFill>
          <a:ln w="12700">
            <a:solidFill>
              <a:srgbClr val="E8735A"/>
            </a:solidFill>
            <a:prstDash val="solid"/>
          </a:ln>
        </p:spPr>
      </p:sp>
      <p:sp>
        <p:nvSpPr>
          <p:cNvPr id="17" name="bounded_callout"/>
          <p:cNvSpPr/>
          <p:nvPr/>
        </p:nvSpPr>
        <p:spPr>
          <a:xfrm>
            <a:off x="457200" y="2468880"/>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KILWA built the GREAT MOSQUE and its palaces from CORAL STONE cut from ocean reefs.</a:t>
            </a:r>
            <a:endParaRPr lang="en-US" sz="1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Great Mosque of Kilwa</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Coral-stone ruins of the Great Mosque of Kilwa Kisiwani, Tanzania, showing rows of arches and remains of domed roofs of the medieval Swahili mosque.">    </p:cNvPr>
          <p:cNvPicPr>
            <a:picLocks noChangeAspect="1"/>
          </p:cNvPicPr>
          <p:nvPr/>
        </p:nvPicPr>
        <p:blipFill>
          <a:blip r:embed="rId1"/>
          <a:stretch>
            <a:fillRect/>
          </a:stretch>
        </p:blipFill>
        <p:spPr>
          <a:xfrm>
            <a:off x="1914525" y="795528"/>
            <a:ext cx="5314950"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The coral-stone ruins of the Great Mosque of Kilwa Kisiwani, Tanzania.</a:t>
            </a:r>
            <a:endParaRPr lang="en-US" sz="1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Gold, Ivory, and the Merchants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Merchant</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trader who exchanged African gold and ivory for foreign cloth, beads, and porcelain.</a:t>
            </a:r>
            <a:endParaRPr lang="en-US" sz="18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Sofala</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southern port that funneled gold from the African interior into the Indian Ocean trade.</a:t>
            </a:r>
            <a:endParaRPr lang="en-US" sz="1800" dirty="0"/>
          </a:p>
        </p:txBody>
      </p:sp>
      <p:sp>
        <p:nvSpPr>
          <p:cNvPr id="13" name="Shape 11"/>
          <p:cNvSpPr/>
          <p:nvPr/>
        </p:nvSpPr>
        <p:spPr>
          <a:xfrm>
            <a:off x="274320" y="2249424"/>
            <a:ext cx="8595360" cy="512064"/>
          </a:xfrm>
          <a:prstGeom prst="rect">
            <a:avLst/>
          </a:prstGeom>
          <a:solidFill>
            <a:srgbClr val="FFEBEE"/>
          </a:solidFill>
          <a:ln w="12700">
            <a:solidFill>
              <a:srgbClr val="C0392B"/>
            </a:solidFill>
            <a:prstDash val="solid"/>
          </a:ln>
        </p:spPr>
      </p:sp>
      <p:sp>
        <p:nvSpPr>
          <p:cNvPr id="14" name="Shape 12"/>
          <p:cNvSpPr/>
          <p:nvPr/>
        </p:nvSpPr>
        <p:spPr>
          <a:xfrm>
            <a:off x="274320" y="2249424"/>
            <a:ext cx="64008" cy="512064"/>
          </a:xfrm>
          <a:prstGeom prst="rect">
            <a:avLst/>
          </a:prstGeom>
          <a:solidFill>
            <a:srgbClr val="C0392B"/>
          </a:solidFill>
          <a:ln w="12700">
            <a:solidFill>
              <a:srgbClr val="C0392B"/>
            </a:solidFill>
            <a:prstDash val="solid"/>
          </a:ln>
        </p:spPr>
      </p:sp>
      <p:sp>
        <p:nvSpPr>
          <p:cNvPr id="15" name="bounded_callout"/>
          <p:cNvSpPr/>
          <p:nvPr/>
        </p:nvSpPr>
        <p:spPr>
          <a:xfrm>
            <a:off x="457200" y="229514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MERCHANTS traded African gold and ivory, much of it shipped north through SOFALA.</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Stone Towns of the Coast</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Wealthy families lived in multi-story coral-stone houses.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Cities had mosques, palaces, and busy harbor markets.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Traders used copper coins minted at Kilwa itself.</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Imported porcelain and cloth filled the homes of the rich.</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Swahili stone towns had coral houses, mosques, markets, and their own minted coins.</a:t>
            </a:r>
            <a:endParaRPr lang="en-US" sz="1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13</Slides>
  <Notes>13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Swahili Coast Trade Cities</dc:title>
  <dc:subject>PptxGenJS Presentation</dc:subject>
  <dc:creator>More Lessons Less Planning</dc:creator>
  <cp:lastModifiedBy>More Lessons Less Planning</cp:lastModifiedBy>
  <cp:revision>1</cp:revision>
  <dcterms:created xsi:type="dcterms:W3CDTF">2026-07-27T16:20:35Z</dcterms:created>
  <dcterms:modified xsi:type="dcterms:W3CDTF">2026-07-27T16:20:35Z</dcterms:modified>
</cp:coreProperties>
</file>