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by asking: if two rival superpowers were racing to prove whose technology and system was better, where would you expect that race to happen? Space became the answer - the same rockets built to deliver nuclear weapons could also launch satellites and astronauts, so leading in space became a very public way to win the Cold War argument.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Apollo 1 - the January 1967 launch pad fire that killed astronauts Gus Grissom, Ed White, and Roger Chaffee during a test. Handle this respectfully and factually; the point for students is that the setback led directly to a safer, redesigned spacecraft.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Apollo 8 - the December 1968 mission in which astronauts became the first humans to orbit the Moon. This is the dress rehearsal that proves the Saturn V and the crew could safely make the round trip before anyone attempted an actual landing.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Saturn V - the powerful multistage rocket NASA built to launch the Apollo spacecraft toward the Moon. This launch is the moment the whole Apollo program - Mercury, Gemini, Apollo 1's redesign, and Apollo 8's dress rehearsal - is finally put to the real test.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ten seconds to look before narrating. Point out the sheer scale of the rocket against the launch tower and the size of the exhaust cloud. This is a reference image, not an evidence task.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Apollo 11 - the July 1969 mission that landed the first humans, Neil Armstrong and Buzz Aldrin, on the Moon. This is the payoff of the entire lesson; every earlier slide built toward this exact moment.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ten seconds to look before narrating. This is the famous 'Visor' photograph - point out the reflection of Armstrong and the Lunar Module visible in Aldrin's gold visor. This is a reference image, not an evidence task.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closes out the Apollo program itself before the lesson moves to the bigger-picture legacy. Apollo 13 is worth a one-sentence mention since students may know the phrase 'Houston, we've had a problem.'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Apollo-Soyuz Test Project - the 1975 joint U.S.-Soviet mission that docked spacecraft in orbit, easing Cold War tensions in space. This is a deliberate turn in the lesson - the same rivalry that drove Sputnik and Apollo now produces cooperation instead.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ten seconds to look before narrating. Point out this is inside the docking tunnel connecting the two spacecraft, not on the ground. This is a reference image, not an evidence task.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analysis slide that pulls the whole lesson together before Key Takeaways. Push students to hold both truths at once: rivalry produced genuine achievement, and it was also a very expensive, very public competition for prestige.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Point out that target three is the one the Activity's Primary Source Spotlight assesses: students read NASA's actual July 1969 press kit and explain what it reveals about the era.</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Close by returning to the opening question: where would two rival superpowers compete without fighting a war? Space was the answer, and by the end of the story, the answer changed from competition to cooperation.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Space Race - the Cold War competition between the United States and the Soviet Union to achieve firsts in spaceflight and space exploration. This is the umbrella term for the whole lesson; every event that follows is a move in this same competition.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Sputnik 1 - the first artificial satellite, launched by the Soviet Union on October 4, 1957. This is the shock that starts the Space Race; American confidence in its own technological lead was badly shaken.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Give students ten seconds to look before narrating. Point out how small and simple Sputnik actually was - four whip antennas on a polished metal sphere. This is a reference image, not an evidence task.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NASA - the National Aeronautics and Space Administration, the U.S. federal agency created in 1958 in response to Sputnik. NASA becomes the answer to every 'who is doing this for the U.S.' question for the rest of the lesson.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Vostok 1 - the Soviet spacecraft that carried Yuri Gagarin, the first human in space, on April 12, 1961. This is the second Soviet first in under four years and it is what finally pushes Kennedy to commit to the Moon on the next slide.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Apollo program - the NASA program, running from 1961 to 1972, built to land Americans on the Moon and bring them safely home. Everything from this slide to the Moon landing slide is the Apollo program in motion.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is the bridge between Kennedy's promise and the actual Moon landing - the U.S. did not know how to do most of what Apollo required in 1961, so Mercury and Gemini existed to learn each piece one at a time.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The Space Race</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Cold War rivalry reaches for the Moon</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 Tragedy on the Launch Pad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January 27, 1967</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Apollo 1 ran a routine launch pad test.</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Fire</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fire broke out inside the sealed command module.</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Loss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Astronauts Grissom, White, and Chaffee died.</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Response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NASA grounded the program to investigate and redesign.</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Important: the fire happened during a ground test, not a flight.</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Apollo 8: First to Circle the Moon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In December 1968, Apollo 8 launched toward the Moon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Its crew became the first humans to orbit another world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They orbited the Moon on Christmas Eve, 1968</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crew read from Genesis and photographed Earthrise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Apollo 8 proved NASA could safely travel to the Moon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Apollo 8 did not land - it proved the trip itself was safe.</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Launch: Apollo 11 Leaves Earth</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 July 16, 1969, Apollo 11 launched from Florida</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 Saturn V rocket carried the crew toward the Moon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crew: Neil Armstrong, Buzz Aldrin, Michael Collins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Saturn V remains one of the most powerful rockets built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launch began a four-day journey to the Moon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Saturn V was the vehicle Apollo 11 needed to fly.</a:t>
            </a:r>
            <a:endParaRPr lang="en-US" sz="16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Apollo 11 Launch, July 16, 1969</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the Saturn V rocket carrying Apollo 11 lifting off from Kennedy Space Center on July 16, 1969, with a large exhaust cloud at the base and the launch tower alongside.">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The Saturn V rocket lifts off from Kennedy Space Center</a:t>
            </a:r>
            <a:endParaRPr lang="en-US" sz="16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One Small Step</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July 20, 1969</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Lunar Module Eagle landed in the Sea of Tranquility.</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10:56 p.m. EDT</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Armstrong became the first human to step onto the Moon.</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Words</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"That's one small step for man, one giant leap for mankind."</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Apollo 11</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mission that finally delivered on Kennedy's 1961 promise.</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Armstrong and Aldrin spent about two and a half hours outside.</a:t>
            </a:r>
            <a:endParaRPr lang="en-US" sz="16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Buzz Aldrin on the Moon, July 20, 1969</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astronaut Buzz Aldrin in a full white spacesuit standing on the lunar surface during the Apollo 11 moonwalk, his gold visor reflecting Neil Armstrong and the lunar module.">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Aldrin near the Lunar Module Eagle, photographed by Armstrong</a:t>
            </a:r>
            <a:endParaRPr lang="en-US" sz="16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Coming Home, and Five More Landings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Apollo 11 splashed down in the Pacific on July 24, 1969</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crew was quarantined as a precaution after return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Five more Apollo missions landed astronauts on the Moon</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Apollo 13, in 1970, survived a crisis without landing</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Apollo program ended with Apollo 17 in December 1972</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twelve astronauts walked on the Moon between 1969-1972.</a:t>
            </a:r>
            <a:endParaRPr lang="en-US" sz="1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From Rivals to Partners: 1975</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Thaw Begins</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By the mid-1970s, U.S.-Soviet tensions had begun to ease.</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July 1975</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An American Apollo docked with a Soviet Soyuz in orbit.</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A First</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It was the first joint U.S.-Soviet human spaceflight.</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Handshake</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Astronauts and cosmonauts shook hands, symbolizing a thaw.</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the same rivals who raced now worked together.</a:t>
            </a:r>
            <a:endParaRPr lang="en-US" sz="16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Apollo-Soyuz Handshake, 1975</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astronaut Thomas Stafford and cosmonaut Alexei Leonov shaking hands inside the docking tunnel connecting the Apollo and Soyuz spacecraft in orbit, July 17, 1975.">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Stafford and Leonov shake hands in orbit, July 1975</a:t>
            </a:r>
            <a:endParaRPr lang="en-US" sz="16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the Space Race Proved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Cold War rivalry pushed both nations to huge achievements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Moon landing was a scientific and a propaganda victory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Space technology led to satellites used in daily life today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Rivalry eventually gave way to cooperation by 1975</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Space Race shows Cold War competition cut both ways</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modern GPS and weather satellites trace back to this era.</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781812"/>
          </a:xfrm>
          <a:prstGeom prst="rect">
            <a:avLst/>
          </a:prstGeom>
          <a:solidFill>
            <a:srgbClr val="FFFFFF"/>
          </a:solidFill>
          <a:ln w="12700">
            <a:solidFill>
              <a:srgbClr val="F2F2F2"/>
            </a:solidFill>
            <a:prstDash val="solid"/>
          </a:ln>
        </p:spPr>
      </p:sp>
      <p:sp>
        <p:nvSpPr>
          <p:cNvPr id="6" name="Shape 4"/>
          <p:cNvSpPr/>
          <p:nvPr/>
        </p:nvSpPr>
        <p:spPr>
          <a:xfrm>
            <a:off x="438912" y="912114"/>
            <a:ext cx="365760" cy="365760"/>
          </a:xfrm>
          <a:prstGeom prst="ellipse">
            <a:avLst/>
          </a:prstGeom>
          <a:solidFill>
            <a:srgbClr val="145F58"/>
          </a:solidFill>
          <a:ln w="12700">
            <a:solidFill>
              <a:srgbClr val="145F58"/>
            </a:solidFill>
            <a:prstDash val="solid"/>
          </a:ln>
        </p:spPr>
      </p:sp>
      <p:sp>
        <p:nvSpPr>
          <p:cNvPr id="7" name="Text 5"/>
          <p:cNvSpPr/>
          <p:nvPr/>
        </p:nvSpPr>
        <p:spPr>
          <a:xfrm>
            <a:off x="438912" y="91211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the Soviet launch of Sputnik in 1957 shocked the United States.</a:t>
            </a:r>
            <a:endParaRPr lang="en-US" sz="1800" dirty="0"/>
          </a:p>
        </p:txBody>
      </p:sp>
      <p:sp>
        <p:nvSpPr>
          <p:cNvPr id="9" name="Shape 7"/>
          <p:cNvSpPr/>
          <p:nvPr/>
        </p:nvSpPr>
        <p:spPr>
          <a:xfrm>
            <a:off x="274320" y="1549908"/>
            <a:ext cx="8595360" cy="781812"/>
          </a:xfrm>
          <a:prstGeom prst="rect">
            <a:avLst/>
          </a:prstGeom>
          <a:solidFill>
            <a:srgbClr val="FFFFFF"/>
          </a:solidFill>
          <a:ln w="12700">
            <a:solidFill>
              <a:srgbClr val="F2F2F2"/>
            </a:solidFill>
            <a:prstDash val="solid"/>
          </a:ln>
        </p:spPr>
      </p:sp>
      <p:sp>
        <p:nvSpPr>
          <p:cNvPr id="10" name="Shape 8"/>
          <p:cNvSpPr/>
          <p:nvPr/>
        </p:nvSpPr>
        <p:spPr>
          <a:xfrm>
            <a:off x="438912" y="175793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175793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154990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Describe how early Soviet space firsts put the U.S. on the defensive.</a:t>
            </a:r>
            <a:endParaRPr lang="en-US" sz="1800" dirty="0"/>
          </a:p>
        </p:txBody>
      </p:sp>
      <p:sp>
        <p:nvSpPr>
          <p:cNvPr id="13" name="Shape 11"/>
          <p:cNvSpPr/>
          <p:nvPr/>
        </p:nvSpPr>
        <p:spPr>
          <a:xfrm>
            <a:off x="274320" y="2395728"/>
            <a:ext cx="8595360" cy="781812"/>
          </a:xfrm>
          <a:prstGeom prst="rect">
            <a:avLst/>
          </a:prstGeom>
          <a:solidFill>
            <a:srgbClr val="FFFFFF"/>
          </a:solidFill>
          <a:ln w="12700">
            <a:solidFill>
              <a:srgbClr val="F2F2F2"/>
            </a:solidFill>
            <a:prstDash val="solid"/>
          </a:ln>
        </p:spPr>
      </p:sp>
      <p:sp>
        <p:nvSpPr>
          <p:cNvPr id="14" name="Shape 12"/>
          <p:cNvSpPr/>
          <p:nvPr/>
        </p:nvSpPr>
        <p:spPr>
          <a:xfrm>
            <a:off x="438912" y="26037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239572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Explain why Kennedy committed the U.S. to landing a man on the Moon.</a:t>
            </a:r>
            <a:endParaRPr lang="en-US" sz="1800" dirty="0"/>
          </a:p>
        </p:txBody>
      </p:sp>
      <p:sp>
        <p:nvSpPr>
          <p:cNvPr id="17" name="Shape 15"/>
          <p:cNvSpPr/>
          <p:nvPr/>
        </p:nvSpPr>
        <p:spPr>
          <a:xfrm>
            <a:off x="274320" y="3241548"/>
            <a:ext cx="8595360" cy="781812"/>
          </a:xfrm>
          <a:prstGeom prst="rect">
            <a:avLst/>
          </a:prstGeom>
          <a:solidFill>
            <a:srgbClr val="FFFFFF"/>
          </a:solidFill>
          <a:ln w="12700">
            <a:solidFill>
              <a:srgbClr val="F2F2F2"/>
            </a:solidFill>
            <a:prstDash val="solid"/>
          </a:ln>
        </p:spPr>
      </p:sp>
      <p:sp>
        <p:nvSpPr>
          <p:cNvPr id="18" name="Shape 16"/>
          <p:cNvSpPr/>
          <p:nvPr/>
        </p:nvSpPr>
        <p:spPr>
          <a:xfrm>
            <a:off x="438912" y="3449574"/>
            <a:ext cx="365760" cy="365760"/>
          </a:xfrm>
          <a:prstGeom prst="ellipse">
            <a:avLst/>
          </a:prstGeom>
          <a:solidFill>
            <a:srgbClr val="145F58"/>
          </a:solidFill>
          <a:ln w="12700">
            <a:solidFill>
              <a:srgbClr val="145F58"/>
            </a:solidFill>
            <a:prstDash val="solid"/>
          </a:ln>
        </p:spPr>
      </p:sp>
      <p:sp>
        <p:nvSpPr>
          <p:cNvPr id="19" name="Text 17"/>
          <p:cNvSpPr/>
          <p:nvPr/>
        </p:nvSpPr>
        <p:spPr>
          <a:xfrm>
            <a:off x="438912" y="344957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0" name="mllp_textfit_body"/>
          <p:cNvSpPr/>
          <p:nvPr/>
        </p:nvSpPr>
        <p:spPr>
          <a:xfrm>
            <a:off x="941832" y="324154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Trace the Apollo program from its setbacks to the July 1969 Moon landing.</a:t>
            </a:r>
            <a:endParaRPr lang="en-US" sz="1800" dirty="0"/>
          </a:p>
        </p:txBody>
      </p:sp>
      <p:sp>
        <p:nvSpPr>
          <p:cNvPr id="21" name="Shape 19"/>
          <p:cNvSpPr/>
          <p:nvPr/>
        </p:nvSpPr>
        <p:spPr>
          <a:xfrm>
            <a:off x="274320" y="4087368"/>
            <a:ext cx="8595360" cy="781812"/>
          </a:xfrm>
          <a:prstGeom prst="rect">
            <a:avLst/>
          </a:prstGeom>
          <a:solidFill>
            <a:srgbClr val="FFFFFF"/>
          </a:solidFill>
          <a:ln w="12700">
            <a:solidFill>
              <a:srgbClr val="F2F2F2"/>
            </a:solidFill>
            <a:prstDash val="solid"/>
          </a:ln>
        </p:spPr>
      </p:sp>
      <p:sp>
        <p:nvSpPr>
          <p:cNvPr id="22" name="Shape 20"/>
          <p:cNvSpPr/>
          <p:nvPr/>
        </p:nvSpPr>
        <p:spPr>
          <a:xfrm>
            <a:off x="438912" y="4295394"/>
            <a:ext cx="365760" cy="365760"/>
          </a:xfrm>
          <a:prstGeom prst="ellipse">
            <a:avLst/>
          </a:prstGeom>
          <a:solidFill>
            <a:srgbClr val="145F58"/>
          </a:solidFill>
          <a:ln w="12700">
            <a:solidFill>
              <a:srgbClr val="145F58"/>
            </a:solidFill>
            <a:prstDash val="solid"/>
          </a:ln>
        </p:spPr>
      </p:sp>
      <p:sp>
        <p:nvSpPr>
          <p:cNvPr id="23" name="Text 21"/>
          <p:cNvSpPr/>
          <p:nvPr/>
        </p:nvSpPr>
        <p:spPr>
          <a:xfrm>
            <a:off x="438912" y="429539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4" name="mllp_textfit_body"/>
          <p:cNvSpPr/>
          <p:nvPr/>
        </p:nvSpPr>
        <p:spPr>
          <a:xfrm>
            <a:off x="941832" y="4087368"/>
            <a:ext cx="7882128" cy="78181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Evaluate what the Space Race reveals about Cold War rivalry and cooperation.</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320040" y="1053275"/>
            <a:ext cx="310896" cy="310896"/>
          </a:xfrm>
          <a:prstGeom prst="ellipse">
            <a:avLst/>
          </a:prstGeom>
          <a:solidFill>
            <a:srgbClr val="145F58"/>
          </a:solidFill>
          <a:ln w="12700">
            <a:solidFill>
              <a:srgbClr val="145F58"/>
            </a:solidFill>
            <a:prstDash val="solid"/>
          </a:ln>
        </p:spPr>
      </p:sp>
      <p:sp>
        <p:nvSpPr>
          <p:cNvPr id="6" name="Text 4"/>
          <p:cNvSpPr/>
          <p:nvPr/>
        </p:nvSpPr>
        <p:spPr>
          <a:xfrm>
            <a:off x="320040" y="1053275"/>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7" name="mllp_textfit_body"/>
          <p:cNvSpPr/>
          <p:nvPr/>
        </p:nvSpPr>
        <p:spPr>
          <a:xfrm>
            <a:off x="777240" y="704088"/>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Sputnik's 1957 launch shocked the U.S. and started the Space Race</a:t>
            </a:r>
            <a:endParaRPr lang="en-US" sz="1800" dirty="0"/>
          </a:p>
        </p:txBody>
      </p:sp>
      <p:sp>
        <p:nvSpPr>
          <p:cNvPr id="8" name="Shape 6"/>
          <p:cNvSpPr/>
          <p:nvPr/>
        </p:nvSpPr>
        <p:spPr>
          <a:xfrm>
            <a:off x="320040" y="2117408"/>
            <a:ext cx="310896" cy="310896"/>
          </a:xfrm>
          <a:prstGeom prst="ellipse">
            <a:avLst/>
          </a:prstGeom>
          <a:solidFill>
            <a:srgbClr val="145F58"/>
          </a:solidFill>
          <a:ln w="12700">
            <a:solidFill>
              <a:srgbClr val="145F58"/>
            </a:solidFill>
            <a:prstDash val="solid"/>
          </a:ln>
        </p:spPr>
      </p:sp>
      <p:sp>
        <p:nvSpPr>
          <p:cNvPr id="9" name="Text 7"/>
          <p:cNvSpPr/>
          <p:nvPr/>
        </p:nvSpPr>
        <p:spPr>
          <a:xfrm>
            <a:off x="320040" y="2117408"/>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0" name="mllp_textfit_body"/>
          <p:cNvSpPr/>
          <p:nvPr/>
        </p:nvSpPr>
        <p:spPr>
          <a:xfrm>
            <a:off x="777240" y="1768221"/>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Kennedy committed the U.S. to landing on the Moon after Gagarin's flight</a:t>
            </a:r>
            <a:endParaRPr lang="en-US" sz="1800" dirty="0"/>
          </a:p>
        </p:txBody>
      </p:sp>
      <p:sp>
        <p:nvSpPr>
          <p:cNvPr id="11" name="Shape 9"/>
          <p:cNvSpPr/>
          <p:nvPr/>
        </p:nvSpPr>
        <p:spPr>
          <a:xfrm>
            <a:off x="320040" y="3181541"/>
            <a:ext cx="310896" cy="310896"/>
          </a:xfrm>
          <a:prstGeom prst="ellipse">
            <a:avLst/>
          </a:prstGeom>
          <a:solidFill>
            <a:srgbClr val="145F58"/>
          </a:solidFill>
          <a:ln w="12700">
            <a:solidFill>
              <a:srgbClr val="145F58"/>
            </a:solidFill>
            <a:prstDash val="solid"/>
          </a:ln>
        </p:spPr>
      </p:sp>
      <p:sp>
        <p:nvSpPr>
          <p:cNvPr id="12" name="Text 10"/>
          <p:cNvSpPr/>
          <p:nvPr/>
        </p:nvSpPr>
        <p:spPr>
          <a:xfrm>
            <a:off x="320040" y="3181541"/>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3" name="mllp_textfit_body"/>
          <p:cNvSpPr/>
          <p:nvPr/>
        </p:nvSpPr>
        <p:spPr>
          <a:xfrm>
            <a:off x="777240" y="2832354"/>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Apollo 11 fulfilled that promise on July 20, 1969</a:t>
            </a:r>
            <a:endParaRPr lang="en-US" sz="1800" dirty="0"/>
          </a:p>
        </p:txBody>
      </p:sp>
      <p:sp>
        <p:nvSpPr>
          <p:cNvPr id="14" name="Shape 12"/>
          <p:cNvSpPr/>
          <p:nvPr/>
        </p:nvSpPr>
        <p:spPr>
          <a:xfrm>
            <a:off x="320040" y="4245674"/>
            <a:ext cx="310896" cy="310896"/>
          </a:xfrm>
          <a:prstGeom prst="ellipse">
            <a:avLst/>
          </a:prstGeom>
          <a:solidFill>
            <a:srgbClr val="145F58"/>
          </a:solidFill>
          <a:ln w="12700">
            <a:solidFill>
              <a:srgbClr val="145F58"/>
            </a:solidFill>
            <a:prstDash val="solid"/>
          </a:ln>
        </p:spPr>
      </p:sp>
      <p:sp>
        <p:nvSpPr>
          <p:cNvPr id="15" name="Text 13"/>
          <p:cNvSpPr/>
          <p:nvPr/>
        </p:nvSpPr>
        <p:spPr>
          <a:xfrm>
            <a:off x="320040" y="4245674"/>
            <a:ext cx="310896" cy="310896"/>
          </a:xfrm>
          <a:prstGeom prst="rect">
            <a:avLst/>
          </a:prstGeom>
          <a:noFill/>
          <a:ln/>
        </p:spPr>
        <p:txBody>
          <a:bodyPr wrap="square" lIns="0" tIns="0" rIns="0" bIns="0" rtlCol="0" anchor="ctr"/>
          <a:lstStyle/>
          <a:p>
            <a:pPr algn="ctr" indent="0" marL="0">
              <a:buNone/>
            </a:pPr>
            <a:r>
              <a:rPr lang="en-US" sz="1300" b="1" dirty="0">
                <a:solidFill>
                  <a:srgbClr val="FFFFFF"/>
                </a:solidFill>
                <a:latin typeface="Arial" pitchFamily="34" charset="0"/>
                <a:ea typeface="Arial" pitchFamily="34" charset="-122"/>
                <a:cs typeface="Arial" pitchFamily="34" charset="-120"/>
              </a:rPr>
              <a:t>★</a:t>
            </a:r>
            <a:endParaRPr lang="en-US" sz="1300" dirty="0"/>
          </a:p>
        </p:txBody>
      </p:sp>
      <p:sp>
        <p:nvSpPr>
          <p:cNvPr id="16" name="mllp_textfit_body"/>
          <p:cNvSpPr/>
          <p:nvPr/>
        </p:nvSpPr>
        <p:spPr>
          <a:xfrm>
            <a:off x="777240" y="3896487"/>
            <a:ext cx="8092440" cy="1009269"/>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By 1975, the same rivals docked spacecraft together in orbit</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Two Superpowers, One New Battlefield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After 1945, the U.S. and Soviet Union became Cold War rivals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Both built long-range rockets to deliver nuclear weapons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Those same rockets could also launch satellites into orbit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Leading in space became a way to prove a nation's power</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This competition became known as the Space Race</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rocket technology could launch a weapon or a satellite.</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Sputnik Shocks the World</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 October 4, 1957, the USSR launched Sputnik 1</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It was the first artificial satellite ever put into orbit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Sputnik was about the size of a beach ball and beeped by radio</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Americans could hear its signal and see it cross the night sky</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launch stunned the U.S., which had no satellite of its own</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Sputnik orbited Earth once about every 96 minutes.</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Sputnik 1, 1957</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Photograph of a full-scale replica of Sputnik 1, a polished metal sphere with four long whip antennas, photographed against a plain black background.">    </p:cNvPr>
          <p:cNvPicPr>
            <a:picLocks noChangeAspect="1"/>
          </p:cNvPicPr>
          <p:nvPr/>
        </p:nvPicPr>
        <p:blipFill>
          <a:blip r:embed="rId1"/>
          <a:stretch>
            <a:fillRect/>
          </a:stretch>
        </p:blipFill>
        <p:spPr>
          <a:xfrm>
            <a:off x="2800350" y="795528"/>
            <a:ext cx="3543300"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A full-scale replica of Sputnik 1</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America Answers: NASA Is Born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Wake-Up Call</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Sputnik convinced Congress the U.S. was falling behind.</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Explorer 1</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U.S. launched its own satellite in January 1958.</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NASA</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In 1958, Congress created NASA to run the space program.</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Two Programs</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The Space Race now had two dedicated national programs.</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Explorer 1 discovered the Van Allen radiation belts.</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The Soviets Strike Again: A Human in Orbit</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On April 12, 1961, cosmonaut Yuri Gagarin flew Vostok 1</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Gagarin became the first human to travel into space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His flight orbited the Earth once in about 108 minutes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USSR had now beaten the U.S. to two major firsts</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pressure on the U.S. to respond grew even greater</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Key Concept: the USSR led the Space Race through 1961.</a:t>
            </a:r>
            <a:endParaRPr lang="en-US" sz="1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Kennedy Sets a Goal: The Moon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804672"/>
          </a:xfrm>
          <a:prstGeom prst="rect">
            <a:avLst/>
          </a:prstGeom>
          <a:solidFill>
            <a:srgbClr val="FFFFFF"/>
          </a:solidFill>
          <a:ln w="12700">
            <a:solidFill>
              <a:srgbClr val="F2F2F2"/>
            </a:solidFill>
            <a:prstDash val="solid"/>
          </a:ln>
        </p:spPr>
      </p:sp>
      <p:sp>
        <p:nvSpPr>
          <p:cNvPr id="6" name="Shape 4"/>
          <p:cNvSpPr/>
          <p:nvPr/>
        </p:nvSpPr>
        <p:spPr>
          <a:xfrm>
            <a:off x="420624" y="914400"/>
            <a:ext cx="384048" cy="384048"/>
          </a:xfrm>
          <a:prstGeom prst="ellipse">
            <a:avLst/>
          </a:prstGeom>
          <a:solidFill>
            <a:srgbClr val="145F58"/>
          </a:solidFill>
          <a:ln w="12700">
            <a:solidFill>
              <a:srgbClr val="145F58"/>
            </a:solidFill>
            <a:prstDash val="solid"/>
          </a:ln>
        </p:spPr>
      </p:sp>
      <p:sp>
        <p:nvSpPr>
          <p:cNvPr id="7" name="Text 5"/>
          <p:cNvSpPr/>
          <p:nvPr/>
        </p:nvSpPr>
        <p:spPr>
          <a:xfrm>
            <a:off x="420624" y="914400"/>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bounded_body"/>
          <p:cNvSpPr/>
          <p:nvPr/>
        </p:nvSpPr>
        <p:spPr>
          <a:xfrm>
            <a:off x="914400" y="704088"/>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May 25, 1961</a:t>
            </a:r>
            <a:endParaRPr lang="en-US" sz="1800" dirty="0"/>
          </a:p>
        </p:txBody>
      </p:sp>
      <p:sp>
        <p:nvSpPr>
          <p:cNvPr id="9" name="bounded_body"/>
          <p:cNvSpPr/>
          <p:nvPr/>
        </p:nvSpPr>
        <p:spPr>
          <a:xfrm>
            <a:off x="3566160" y="704088"/>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Kennedy asked Congress to commit to a Moon landing.</a:t>
            </a:r>
            <a:endParaRPr lang="en-US" sz="1800" dirty="0"/>
          </a:p>
        </p:txBody>
      </p:sp>
      <p:sp>
        <p:nvSpPr>
          <p:cNvPr id="10" name="Shape 8"/>
          <p:cNvSpPr/>
          <p:nvPr/>
        </p:nvSpPr>
        <p:spPr>
          <a:xfrm>
            <a:off x="274320" y="1563624"/>
            <a:ext cx="8595360" cy="804672"/>
          </a:xfrm>
          <a:prstGeom prst="rect">
            <a:avLst/>
          </a:prstGeom>
          <a:solidFill>
            <a:srgbClr val="FFFFFF"/>
          </a:solidFill>
          <a:ln w="12700">
            <a:solidFill>
              <a:srgbClr val="F2F2F2"/>
            </a:solidFill>
            <a:prstDash val="solid"/>
          </a:ln>
        </p:spPr>
      </p:sp>
      <p:sp>
        <p:nvSpPr>
          <p:cNvPr id="11" name="Shape 9"/>
          <p:cNvSpPr/>
          <p:nvPr/>
        </p:nvSpPr>
        <p:spPr>
          <a:xfrm>
            <a:off x="420624" y="1773936"/>
            <a:ext cx="384048" cy="384048"/>
          </a:xfrm>
          <a:prstGeom prst="ellipse">
            <a:avLst/>
          </a:prstGeom>
          <a:solidFill>
            <a:srgbClr val="145F58"/>
          </a:solidFill>
          <a:ln w="12700">
            <a:solidFill>
              <a:srgbClr val="145F58"/>
            </a:solidFill>
            <a:prstDash val="solid"/>
          </a:ln>
        </p:spPr>
      </p:sp>
      <p:sp>
        <p:nvSpPr>
          <p:cNvPr id="12" name="Text 10"/>
          <p:cNvSpPr/>
          <p:nvPr/>
        </p:nvSpPr>
        <p:spPr>
          <a:xfrm>
            <a:off x="420624" y="1773936"/>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3" name="bounded_body"/>
          <p:cNvSpPr/>
          <p:nvPr/>
        </p:nvSpPr>
        <p:spPr>
          <a:xfrm>
            <a:off x="914400" y="1563624"/>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Goal</a:t>
            </a:r>
            <a:endParaRPr lang="en-US" sz="1800" dirty="0"/>
          </a:p>
        </p:txBody>
      </p:sp>
      <p:sp>
        <p:nvSpPr>
          <p:cNvPr id="14" name="bounded_body"/>
          <p:cNvSpPr/>
          <p:nvPr/>
        </p:nvSpPr>
        <p:spPr>
          <a:xfrm>
            <a:off x="3566160" y="1563624"/>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Land a man on the Moon and return him safely to Earth.</a:t>
            </a:r>
            <a:endParaRPr lang="en-US" sz="1800" dirty="0"/>
          </a:p>
        </p:txBody>
      </p:sp>
      <p:sp>
        <p:nvSpPr>
          <p:cNvPr id="15" name="Shape 13"/>
          <p:cNvSpPr/>
          <p:nvPr/>
        </p:nvSpPr>
        <p:spPr>
          <a:xfrm>
            <a:off x="274320" y="2423160"/>
            <a:ext cx="8595360" cy="804672"/>
          </a:xfrm>
          <a:prstGeom prst="rect">
            <a:avLst/>
          </a:prstGeom>
          <a:solidFill>
            <a:srgbClr val="FFFFFF"/>
          </a:solidFill>
          <a:ln w="12700">
            <a:solidFill>
              <a:srgbClr val="F2F2F2"/>
            </a:solidFill>
            <a:prstDash val="solid"/>
          </a:ln>
        </p:spPr>
      </p:sp>
      <p:sp>
        <p:nvSpPr>
          <p:cNvPr id="16" name="Shape 14"/>
          <p:cNvSpPr/>
          <p:nvPr/>
        </p:nvSpPr>
        <p:spPr>
          <a:xfrm>
            <a:off x="420624" y="2633472"/>
            <a:ext cx="384048" cy="384048"/>
          </a:xfrm>
          <a:prstGeom prst="ellipse">
            <a:avLst/>
          </a:prstGeom>
          <a:solidFill>
            <a:srgbClr val="145F58"/>
          </a:solidFill>
          <a:ln w="12700">
            <a:solidFill>
              <a:srgbClr val="145F58"/>
            </a:solidFill>
            <a:prstDash val="solid"/>
          </a:ln>
        </p:spPr>
      </p:sp>
      <p:sp>
        <p:nvSpPr>
          <p:cNvPr id="17" name="Text 15"/>
          <p:cNvSpPr/>
          <p:nvPr/>
        </p:nvSpPr>
        <p:spPr>
          <a:xfrm>
            <a:off x="420624" y="2633472"/>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8" name="bounded_body"/>
          <p:cNvSpPr/>
          <p:nvPr/>
        </p:nvSpPr>
        <p:spPr>
          <a:xfrm>
            <a:off x="914400" y="2423160"/>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Deadline</a:t>
            </a:r>
            <a:endParaRPr lang="en-US" sz="1800" dirty="0"/>
          </a:p>
        </p:txBody>
      </p:sp>
      <p:sp>
        <p:nvSpPr>
          <p:cNvPr id="19" name="bounded_body"/>
          <p:cNvSpPr/>
          <p:nvPr/>
        </p:nvSpPr>
        <p:spPr>
          <a:xfrm>
            <a:off x="3566160" y="2423160"/>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"Before this decade is out" - meaning by the end of 1969.</a:t>
            </a:r>
            <a:endParaRPr lang="en-US" sz="1800" dirty="0"/>
          </a:p>
        </p:txBody>
      </p:sp>
      <p:sp>
        <p:nvSpPr>
          <p:cNvPr id="20" name="Shape 18"/>
          <p:cNvSpPr/>
          <p:nvPr/>
        </p:nvSpPr>
        <p:spPr>
          <a:xfrm>
            <a:off x="274320" y="3282696"/>
            <a:ext cx="8595360" cy="804672"/>
          </a:xfrm>
          <a:prstGeom prst="rect">
            <a:avLst/>
          </a:prstGeom>
          <a:solidFill>
            <a:srgbClr val="FFFFFF"/>
          </a:solidFill>
          <a:ln w="12700">
            <a:solidFill>
              <a:srgbClr val="F2F2F2"/>
            </a:solidFill>
            <a:prstDash val="solid"/>
          </a:ln>
        </p:spPr>
      </p:sp>
      <p:sp>
        <p:nvSpPr>
          <p:cNvPr id="21" name="Shape 19"/>
          <p:cNvSpPr/>
          <p:nvPr/>
        </p:nvSpPr>
        <p:spPr>
          <a:xfrm>
            <a:off x="420624" y="3493008"/>
            <a:ext cx="384048" cy="384048"/>
          </a:xfrm>
          <a:prstGeom prst="ellipse">
            <a:avLst/>
          </a:prstGeom>
          <a:solidFill>
            <a:srgbClr val="145F58"/>
          </a:solidFill>
          <a:ln w="12700">
            <a:solidFill>
              <a:srgbClr val="145F58"/>
            </a:solidFill>
            <a:prstDash val="solid"/>
          </a:ln>
        </p:spPr>
      </p:sp>
      <p:sp>
        <p:nvSpPr>
          <p:cNvPr id="22" name="Text 20"/>
          <p:cNvSpPr/>
          <p:nvPr/>
        </p:nvSpPr>
        <p:spPr>
          <a:xfrm>
            <a:off x="420624" y="3493008"/>
            <a:ext cx="384048" cy="384048"/>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23" name="bounded_body"/>
          <p:cNvSpPr/>
          <p:nvPr/>
        </p:nvSpPr>
        <p:spPr>
          <a:xfrm>
            <a:off x="914400" y="3282696"/>
            <a:ext cx="2560320" cy="804672"/>
          </a:xfrm>
          <a:prstGeom prst="rect">
            <a:avLst/>
          </a:prstGeom>
          <a:noFill/>
          <a:ln/>
        </p:spPr>
        <p:txBody>
          <a:bodyPr wrap="square" rtlCol="0" anchor="ctr"/>
          <a:lstStyle/>
          <a:p>
            <a:pPr indent="0" marL="0">
              <a:buNone/>
            </a:pPr>
            <a:r>
              <a:rPr lang="en-US" sz="1800" b="1" dirty="0">
                <a:solidFill>
                  <a:srgbClr val="1B2A4A"/>
                </a:solidFill>
                <a:latin typeface="Arial" pitchFamily="34" charset="0"/>
                <a:ea typeface="Arial" pitchFamily="34" charset="-122"/>
                <a:cs typeface="Arial" pitchFamily="34" charset="-120"/>
              </a:rPr>
              <a:t>The Apollo program</a:t>
            </a:r>
            <a:endParaRPr lang="en-US" sz="1800" dirty="0"/>
          </a:p>
        </p:txBody>
      </p:sp>
      <p:sp>
        <p:nvSpPr>
          <p:cNvPr id="24" name="bounded_body"/>
          <p:cNvSpPr/>
          <p:nvPr/>
        </p:nvSpPr>
        <p:spPr>
          <a:xfrm>
            <a:off x="3566160" y="3282696"/>
            <a:ext cx="5257800" cy="80467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NASA's program built to reach that specific goal.</a:t>
            </a:r>
            <a:endParaRPr lang="en-US" sz="1800" dirty="0"/>
          </a:p>
        </p:txBody>
      </p:sp>
      <p:sp>
        <p:nvSpPr>
          <p:cNvPr id="25" name="Shape 23"/>
          <p:cNvSpPr/>
          <p:nvPr/>
        </p:nvSpPr>
        <p:spPr>
          <a:xfrm>
            <a:off x="274320" y="4142232"/>
            <a:ext cx="8595360" cy="512064"/>
          </a:xfrm>
          <a:prstGeom prst="rect">
            <a:avLst/>
          </a:prstGeom>
          <a:solidFill>
            <a:srgbClr val="FFF8F6"/>
          </a:solidFill>
          <a:ln w="12700">
            <a:solidFill>
              <a:srgbClr val="E8735A"/>
            </a:solidFill>
            <a:prstDash val="solid"/>
          </a:ln>
        </p:spPr>
      </p:sp>
      <p:sp>
        <p:nvSpPr>
          <p:cNvPr id="26" name="Shape 24"/>
          <p:cNvSpPr/>
          <p:nvPr/>
        </p:nvSpPr>
        <p:spPr>
          <a:xfrm>
            <a:off x="274320" y="4142232"/>
            <a:ext cx="64008" cy="512064"/>
          </a:xfrm>
          <a:prstGeom prst="rect">
            <a:avLst/>
          </a:prstGeom>
          <a:solidFill>
            <a:srgbClr val="E8735A"/>
          </a:solidFill>
          <a:ln w="12700">
            <a:solidFill>
              <a:srgbClr val="E8735A"/>
            </a:solidFill>
            <a:prstDash val="solid"/>
          </a:ln>
        </p:spPr>
      </p:sp>
      <p:sp>
        <p:nvSpPr>
          <p:cNvPr id="27" name="bounded_callout"/>
          <p:cNvSpPr/>
          <p:nvPr/>
        </p:nvSpPr>
        <p:spPr>
          <a:xfrm>
            <a:off x="457200" y="418795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Fact: Kennedy set this goal only weeks after Gagarin's flight.</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Building the Skills to Get There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bounded_body"/>
          <p:cNvSpPr/>
          <p:nvPr/>
        </p:nvSpPr>
        <p:spPr>
          <a:xfrm>
            <a:off x="365760" y="731520"/>
            <a:ext cx="8503920" cy="3506724"/>
          </a:xfrm>
          <a:prstGeom prst="rect">
            <a:avLst/>
          </a:prstGeom>
          <a:noFill/>
          <a:ln/>
        </p:spPr>
        <p:txBody>
          <a:bodyPr wrap="square" rtlCol="0" anchor="t"/>
          <a:lstStyle/>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The U.S. still had to learn skills it did not yet have</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Project Mercury put the first American astronauts into orbit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Project Gemini practiced spacewalks and docking in orbit</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Each skill was a building block the Moon mission required</a:t>
            </a:r>
            <a:endParaRPr lang="en-US" sz="1800" dirty="0"/>
          </a:p>
          <a:p>
            <a:pPr marL="342900" indent="-342900">
              <a:spcAft>
                <a:spcPts val="1000"/>
              </a:spcAft>
              <a:buSzPct val="100000"/>
              <a:buChar char="•"/>
            </a:pPr>
            <a:r>
              <a:rPr lang="en-US" sz="1800" dirty="0">
                <a:solidFill>
                  <a:srgbClr val="333333"/>
                </a:solidFill>
                <a:latin typeface="Arial" pitchFamily="34" charset="0"/>
                <a:ea typeface="Arial" pitchFamily="34" charset="-122"/>
                <a:cs typeface="Arial" pitchFamily="34" charset="-120"/>
              </a:rPr>
              <a:t>By 1966, NASA had practiced nearly everything Apollo needed</a:t>
            </a:r>
            <a:endParaRPr lang="en-US" sz="1800" dirty="0"/>
          </a:p>
        </p:txBody>
      </p:sp>
      <p:sp>
        <p:nvSpPr>
          <p:cNvPr id="6" name="Shape 4"/>
          <p:cNvSpPr/>
          <p:nvPr/>
        </p:nvSpPr>
        <p:spPr>
          <a:xfrm>
            <a:off x="274320" y="4302252"/>
            <a:ext cx="8595360" cy="512064"/>
          </a:xfrm>
          <a:prstGeom prst="rect">
            <a:avLst/>
          </a:prstGeom>
          <a:solidFill>
            <a:srgbClr val="FFF8F6"/>
          </a:solidFill>
          <a:ln w="12700">
            <a:solidFill>
              <a:srgbClr val="E8735A"/>
            </a:solidFill>
            <a:prstDash val="solid"/>
          </a:ln>
        </p:spPr>
      </p:sp>
      <p:sp>
        <p:nvSpPr>
          <p:cNvPr id="7" name="Shape 5"/>
          <p:cNvSpPr/>
          <p:nvPr/>
        </p:nvSpPr>
        <p:spPr>
          <a:xfrm>
            <a:off x="274320" y="4302252"/>
            <a:ext cx="64008" cy="512064"/>
          </a:xfrm>
          <a:prstGeom prst="rect">
            <a:avLst/>
          </a:prstGeom>
          <a:solidFill>
            <a:srgbClr val="E8735A"/>
          </a:solidFill>
          <a:ln w="12700">
            <a:solidFill>
              <a:srgbClr val="E8735A"/>
            </a:solidFill>
            <a:prstDash val="solid"/>
          </a:ln>
        </p:spPr>
      </p:sp>
      <p:sp>
        <p:nvSpPr>
          <p:cNvPr id="8" name="bounded_callout"/>
          <p:cNvSpPr/>
          <p:nvPr/>
        </p:nvSpPr>
        <p:spPr>
          <a:xfrm>
            <a:off x="457200" y="4347972"/>
            <a:ext cx="8394192" cy="420624"/>
          </a:xfrm>
          <a:prstGeom prst="rect">
            <a:avLst/>
          </a:prstGeom>
          <a:noFill/>
          <a:ln/>
        </p:spPr>
        <p:txBody>
          <a:bodyPr wrap="square" rtlCol="0" anchor="ctr"/>
          <a:lstStyle/>
          <a:p>
            <a:pPr indent="0" marL="0">
              <a:buNone/>
            </a:pPr>
            <a:r>
              <a:rPr lang="en-US" sz="1600" dirty="0">
                <a:solidFill>
                  <a:srgbClr val="1B2A4A"/>
                </a:solidFill>
                <a:latin typeface="Arial" pitchFamily="34" charset="0"/>
                <a:ea typeface="Arial" pitchFamily="34" charset="-122"/>
                <a:cs typeface="Arial" pitchFamily="34" charset="-120"/>
              </a:rPr>
              <a:t>Note: docking two spacecraft in orbit was a Gemini first.</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Space Race</dc:title>
  <dc:subject>PptxGenJS Presentation</dc:subject>
  <dc:creator>More Lessons Less Planning</dc:creator>
  <cp:lastModifiedBy>More Lessons Less Planning</cp:lastModifiedBy>
  <cp:revision>1</cp:revision>
  <dcterms:created xsi:type="dcterms:W3CDTF">2026-08-04T03:20:07Z</dcterms:created>
  <dcterms:modified xsi:type="dcterms:W3CDTF">2026-08-04T03:20:07Z</dcterms:modified>
</cp:coreProperties>
</file>