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naming the stakes plainly: twenty people died because a Massachusetts court accepted a kind of evidence no one else in the room could see or check.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students rewrite the magistrate's question as a neutral one. The gap between the two versions is the whole point of this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Tie this directly to the Activity's Primary Source Spotlight, which uses this exact excerpt.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second word sets up the next slide's pattern directly - keep the definition precise: confessing AND naming others.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pivot from examination to trial. Make sure students see that the court was a REACTION to the jail crowding, not a calm, planned process.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directly: what would you have done? Let the discomfort sit before moving to the numbers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a student read the top row aloud. State each number factually - no dramatized retelling of the executions themselves.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two words set up the next two slides directly - ministers wrote petitions, and accusers recanted years later.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 this distinction hard: the standard of proof changed first, before public opinion did. This is the hinge back toward slide 6's vocabulary.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which of the three - fasting day, Sewall's apology, Putnam's apology - students find most meaningful, and why. There is no single right answer.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media-literacy pivot, not a new historical claim. The painting teaches how 1692 was LATER imagined, never what happened in 1692.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target three aloud twice - the whole lesson turns on that one word, spectral.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 discretion: the painting depicts a partially undressed woman being searched for a witch's mark, a real documented historical practice. Preview the image before class. Use only the full, uncropped composition - never a tightly cropped variant that enlarges the disrobed figure.
Reference labels (point to these chart features when teaching): Added: body search; Added: fainting fit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the mechanism, not the mystery: a standard of evidence that could not be disproved, applied by a court under pressure, in a village already divided.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the scene before naming a single accused person. Students should leave able to name at least two sources of tension in the village.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'Goody' shows up constantly in the 1692 record. Students who don't know it is a title, not a name, get lost fast.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this factual - a doctor tried, medicine failed, and only then did the explanation turn to witchcraft. That order matters for target four.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hinge of the whole lesson. Do not let students slide into writing 'her specter attacked them' as if it were a fact - it was always testimony.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students what these three women have in common before you tell them. The pattern - already vulnerable, already gossiped about - is the 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Distinguish an examination from a trial here; students conflate the two, and the next slide depends on the distinction.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March 21, 1692. This is the scene the Activity's Primary Source Spotlight comes from - Lawson's eyewitness account of exactly this kind of session.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Salem Witch Trials, 1692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 History - Unit 2: Colonial America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4942332"/>
            <a:ext cx="9144000" cy="109728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4741164"/>
            <a:ext cx="9144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Question That Assumed the Answer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opening question asked why you hurt these children - never whether you did.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asked for a reason, not for proof that anything had happened at all.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accused person who denied everything was, to the room, only lying about it.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Historians call this a presumption of guilt built into the process itself.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modern court proves guilt first; this process assumed it from the start.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A leading question can convict before any evidence is heard.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Lawson's Account Can and Cannot Show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can show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Lawson was an eyewitness who published his account before that year ended.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can show what witnesses said and how the room reacted.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cannot show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Lawson was a minister writing to make a case, not a neutral clerk.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not the court's own official written record.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Every primary source can answer some questions and not others - name which is which before you trust it.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Words for the Trials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Court of Oyer and Terminer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special court created in 1692 to hear and decide the Salem witchcraft cases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Confession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admission of guilt; in 1692 those who said the charge was true and named others were not among those executed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274320" y="224942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4942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bounded_callout"/>
          <p:cNvSpPr/>
          <p:nvPr/>
        </p:nvSpPr>
        <p:spPr>
          <a:xfrm>
            <a:off x="457200" y="229514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Tip: 'Oyer and terminer' is legal French for 'to hear and to decide.'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Jails Are Already Full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Massachusetts had gone years without a valid charter or a settled court system.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Governor Phips arrived in May 1692 to jails already crowded with the accused.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created a special court that same month just to hear and decide these cases.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William Stoughton led the new court, and its first hanging came within weeks.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court existed for one purpose: clear the backlog the examinations created.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Warning: A court built to clear a backlog is a court built to move fast, not to move carefully.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Confess and Live, Deny and Hang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Confessed and named others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Held in jail, but not among those executed.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later took their confessions back.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Maintained innocence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Convicted and sentenced to death.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nineteen who were hanged had denied the charges to the end.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The court built a real incentive to confess, whether or not the confession was true.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Numbers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731520"/>
          <a:ext cx="8595360" cy="3488436"/>
        </p:xfrm>
        <a:graphic>
          <a:graphicData uri="http://schemas.openxmlformats.org/drawingml/2006/table">
            <a:tbl>
              <a:tblPr/>
              <a:tblGrid>
                <a:gridCol w="4297680"/>
                <a:gridCol w="4297680"/>
              </a:tblGrid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What was counted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The number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People hanged, June to September 1692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19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Person pressed to death for refusing to plead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1, Giles Corey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People who died in jail awaiting trial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At least 5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People jailed on witchcraft charges that year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Well over 100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out: These are documented counts, not a measure of who was truly guilty of anything.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Words for Taking It Back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Petition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signed written request asking officials to take a specific action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Recant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publicly take back a statement you made earlier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4942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4942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bounded_callout"/>
          <p:cNvSpPr/>
          <p:nvPr/>
        </p:nvSpPr>
        <p:spPr>
          <a:xfrm>
            <a:off x="457200" y="229514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Both words describe what people did once the trials began to turn.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Ministers Object, and the Court Shuts Down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objection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Increase Mather wrote in October 1692 against the court's methods.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argued one innocent condemned was worse than ten suspected witches escaping.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shutdown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Phips dissolved the special court in late October 1692.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replacement court barred spectral evidence; most cases were acquitted.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The trials did not end because everyone agreed the accused were innocent - they ended because the standard of evidence was thrown out.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Saying It Was Wrong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2773680" cy="3515868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1697</a:t>
            </a:r>
            <a:endParaRPr lang="en-US" sz="1500" dirty="0"/>
          </a:p>
        </p:txBody>
      </p:sp>
      <p:sp>
        <p:nvSpPr>
          <p:cNvPr id="8" name="bounded_body"/>
          <p:cNvSpPr/>
          <p:nvPr/>
        </p:nvSpPr>
        <p:spPr>
          <a:xfrm>
            <a:off x="36576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Massachusetts held a colony-wide day of fasting over what had happened.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Judge Samuel Sewall's public confession was read aloud in his own church.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3185160" y="731520"/>
            <a:ext cx="2773680" cy="3515868"/>
          </a:xfrm>
          <a:prstGeom prst="rect">
            <a:avLst/>
          </a:prstGeom>
          <a:solidFill>
            <a:srgbClr val="E8EDF4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1706</a:t>
            </a:r>
            <a:endParaRPr lang="en-US" sz="1500" dirty="0"/>
          </a:p>
        </p:txBody>
      </p:sp>
      <p:sp>
        <p:nvSpPr>
          <p:cNvPr id="12" name="bounded_body"/>
          <p:cNvSpPr/>
          <p:nvPr/>
        </p:nvSpPr>
        <p:spPr>
          <a:xfrm>
            <a:off x="327660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 Putnam Jr., one of the original accusers, publicly apologized.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told her church she had been deluded into accusing innocent people.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096000" y="731520"/>
            <a:ext cx="2773680" cy="3515868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1711</a:t>
            </a:r>
            <a:endParaRPr lang="en-US" sz="1500" dirty="0"/>
          </a:p>
        </p:txBody>
      </p:sp>
      <p:sp>
        <p:nvSpPr>
          <p:cNvPr id="16" name="bounded_body"/>
          <p:cNvSpPr/>
          <p:nvPr/>
        </p:nvSpPr>
        <p:spPr>
          <a:xfrm>
            <a:off x="618744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colony's legislature restored the names and rights of many convicted.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approved payments to survivors and to families of the dead.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9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These apologies came years apart, and some of the accused never received either one.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Later Americans Pictured It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Nobody present in 1692 recorded these examinations in a drawing or painting.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1853, 161 years later, painter T. H. Matteson imagined what it looked like.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added a body search for a witch's mark, not part of this lesson's account.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also painted accusers collapsing in fits at the front of a crowded room.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next slide shows the painting itself - identify what the artist invented.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Warning: A famous picture of an event is not the same thing as evidence of that event.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Learning Targets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38912" y="91211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8912" y="91211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8" name="mllp_textfit_body"/>
          <p:cNvSpPr/>
          <p:nvPr/>
        </p:nvSpPr>
        <p:spPr>
          <a:xfrm>
            <a:off x="941832" y="70408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what happened at Salem in 1692, and why it began.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54990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8912" y="175793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8912" y="175793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2" name="mllp_textfit_body"/>
          <p:cNvSpPr/>
          <p:nvPr/>
        </p:nvSpPr>
        <p:spPr>
          <a:xfrm>
            <a:off x="941832" y="154990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how one accusation became an arrest and a trial.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39572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8912" y="260375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912" y="26037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6" name="mllp_textfit_body"/>
          <p:cNvSpPr/>
          <p:nvPr/>
        </p:nvSpPr>
        <p:spPr>
          <a:xfrm>
            <a:off x="941832" y="239572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what spectral evidence was, and why judges later barred it.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24154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8912" y="344957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8912" y="344957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0" name="mllp_textfit_body"/>
          <p:cNvSpPr/>
          <p:nvPr/>
        </p:nvSpPr>
        <p:spPr>
          <a:xfrm>
            <a:off x="941832" y="324154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Judge how fear and gossip shaped who was accused.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408736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8912" y="429539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8912" y="429539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4" name="mllp_textfit_body"/>
          <p:cNvSpPr/>
          <p:nvPr/>
        </p:nvSpPr>
        <p:spPr>
          <a:xfrm>
            <a:off x="941832" y="408736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how the trials ended, and what officials later admitted.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Examination of a Witch, Painted in 1853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7200" y="758952"/>
            <a:ext cx="8229600" cy="361645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pic>
        <p:nvPicPr>
          <p:cNvPr id="6" name="Image 0" descr="An 1853 oil painting of a witchcraft examination inside a crowded colonial room with heavy dark ceiling beams. At the left an elderly man in spectacles, dark clothing and a white collar sits at a cloth-covered table writing with a quill pen. Behind him men in tall dark hats and a helmet crowd a doorway, several stretching out their arms to point. At the center a young dark-haired woman stands with her gown pulled down off one shoulder, holding white cloth in front of her, while two older women in a coif and a red cloak gesture toward her back. At the lower right a young man in a red doublet lies collapsed on the floorboards and another youth is held upright by a man in a yellow-brown jerkin, his head thrown back. A tall case clock with a white dial stands at the right edge. Every figure is an ordinary person in seventeenth-century dress; no demons, flames or supernatural figures appear anywhere in the painting.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1613" y="795528"/>
            <a:ext cx="6200775" cy="3543300"/>
          </a:xfrm>
          <a:prstGeom prst="rect">
            <a:avLst/>
          </a:prstGeom>
        </p:spPr>
      </p:pic>
      <p:sp>
        <p:nvSpPr>
          <p:cNvPr id="7" name="mllp_textfit_caption"/>
          <p:cNvSpPr/>
          <p:nvPr/>
        </p:nvSpPr>
        <p:spPr>
          <a:xfrm>
            <a:off x="457200" y="4430268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Painted in 1853, 161 years later. The artist invented this scene.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20040" y="946861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94686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7" name="mllp_textfit_body"/>
          <p:cNvSpPr/>
          <p:nvPr/>
        </p:nvSpPr>
        <p:spPr>
          <a:xfrm>
            <a:off x="777240" y="704088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minister's household, old grievances, and a frontier war left Salem on edge.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20040" y="1798168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17981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0" name="mllp_textfit_body"/>
          <p:cNvSpPr/>
          <p:nvPr/>
        </p:nvSpPr>
        <p:spPr>
          <a:xfrm>
            <a:off x="777240" y="1555394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Spectral evidence let an unseen, unprovable claim count as proof in court.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20040" y="2649474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64947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3" name="mllp_textfit_body"/>
          <p:cNvSpPr/>
          <p:nvPr/>
        </p:nvSpPr>
        <p:spPr>
          <a:xfrm>
            <a:off x="777240" y="2406701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court rewarded confession: name others to live, or deny it and hang.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320040" y="3500780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35007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6" name="mllp_textfit_body"/>
          <p:cNvSpPr/>
          <p:nvPr/>
        </p:nvSpPr>
        <p:spPr>
          <a:xfrm>
            <a:off x="777240" y="3258007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Nineteen were hanged, one man pressed to death, and several more died in jail.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320040" y="4352087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4352087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9" name="mllp_textfit_body"/>
          <p:cNvSpPr/>
          <p:nvPr/>
        </p:nvSpPr>
        <p:spPr>
          <a:xfrm>
            <a:off x="777240" y="4109314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Objections from ministers, not new evidence, made the governor end the court.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Community Already on Edge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Old grievances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Farm families had feuded for years over land lines and fences.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village had split bitterly over paying its own minister's salary.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New pressure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frontier war with France and Native allies raged to the north.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 refugees were crowding into the village and nearby towns.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None of this caused the trials by itself - it made the village primed to believe the worst.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Words for the Place and Its People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Goodwife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everyday title for a married woman of ordinary rank, often shortened to Goody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Salem Village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inland farming community north of Salem Town where the 1692 accusations began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4942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4942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bounded_callout"/>
          <p:cNvSpPr/>
          <p:nvPr/>
        </p:nvSpPr>
        <p:spPr>
          <a:xfrm>
            <a:off x="457200" y="229514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Tip: Both words appear again on the reference guide, so spell them exactly as shown here.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It Started in a Minister's House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girls in the minister's household began having fits in January 1692.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Betty Parris, nine, and Abigail Williams, eleven, felt pain no one else saw.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doctor examined the girls and could find no physical illness to explain it.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medicine came up empty, neighbors began suggesting an unnatural cause.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late February the girls were naming names, and accusations spread out.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Know: A neighbor had Tituba bake a 'witch cake' from rye meal and the girls' urine, fed to a dog, to try to identify who was harming them.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Words for What the Accusers Said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Spectral evidence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Testimony that an accuser saw the shape of a person hurting them when no one else present could see it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Afflicted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word used in 1692 for the accusers who said they were being tormented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4942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4942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bounded_callout"/>
          <p:cNvSpPr/>
          <p:nvPr/>
        </p:nvSpPr>
        <p:spPr>
          <a:xfrm>
            <a:off x="457200" y="229514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Spectral evidence is always a claim someone made in court, never a fact anyone else could check.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First Three Accused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2773680" cy="3515868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Tituba</a:t>
            </a:r>
            <a:endParaRPr lang="en-US" sz="1500" dirty="0"/>
          </a:p>
        </p:txBody>
      </p:sp>
      <p:sp>
        <p:nvSpPr>
          <p:cNvPr id="8" name="bounded_body"/>
          <p:cNvSpPr/>
          <p:nvPr/>
        </p:nvSpPr>
        <p:spPr>
          <a:xfrm>
            <a:off x="36576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enslaved woman in the Parris household.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Questioned on March 1, 1692, the same day as Good and Osborne.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confessed and named others as fellow witches.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3185160" y="731520"/>
            <a:ext cx="2773680" cy="3515868"/>
          </a:xfrm>
          <a:prstGeom prst="rect">
            <a:avLst/>
          </a:prstGeom>
          <a:solidFill>
            <a:srgbClr val="E8EDF4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Sarah Good</a:t>
            </a:r>
            <a:endParaRPr lang="en-US" sz="1500" dirty="0"/>
          </a:p>
        </p:txBody>
      </p:sp>
      <p:sp>
        <p:nvSpPr>
          <p:cNvPr id="12" name="bounded_body"/>
          <p:cNvSpPr/>
          <p:nvPr/>
        </p:nvSpPr>
        <p:spPr>
          <a:xfrm>
            <a:off x="327660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homeless woman who survived by begging door to door.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denied every charge against her.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was later convicted and executed.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096000" y="731520"/>
            <a:ext cx="2773680" cy="3515868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Sarah Osborne</a:t>
            </a:r>
            <a:endParaRPr lang="en-US" sz="1500" dirty="0"/>
          </a:p>
        </p:txBody>
      </p:sp>
      <p:sp>
        <p:nvSpPr>
          <p:cNvPr id="16" name="bounded_body"/>
          <p:cNvSpPr/>
          <p:nvPr/>
        </p:nvSpPr>
        <p:spPr>
          <a:xfrm>
            <a:off x="618744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older woman in a bitter inheritance dispute with neighbors.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denied the charges and rarely attended church.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died in jail before any trial was held.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9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All three accused were already on the edges of the community before a single accusation was made.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Words for the Questioning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Examination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public questioning of an accused person, held in front of the whole town, to decide whether the case went on to trial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Magistrate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colonial official with the power to question suspects, order arrests, and send a case on to trial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274320" y="224942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4942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bounded_callout"/>
          <p:cNvSpPr/>
          <p:nvPr/>
        </p:nvSpPr>
        <p:spPr>
          <a:xfrm>
            <a:off x="457200" y="229514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Magistrates asked the questions - the accused had no lawyer present to object.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Inside the Meetinghouse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room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Hundreds of spectators packed the village meetinghouse.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session opened with a prayer led by a minister.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procedure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accused was refused permission to pray in her own defense.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Hathorne and Corwin asked the questions, one after another.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out: This was a public hearing to decide on a trial, not the trial itself.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Salem Witch Trials 1692</dc:title>
  <dc:subject>PptxGenJS Presentation</dc:subject>
  <dc:creator>More Lessons Less Planning</dc:creator>
  <cp:lastModifiedBy>More Lessons Less Planning</cp:lastModifiedBy>
  <cp:revision>1</cp:revision>
  <dcterms:created xsi:type="dcterms:W3CDTF">2026-08-23T07:05:53Z</dcterms:created>
  <dcterms:modified xsi:type="dcterms:W3CDTF">2026-08-23T07:05:53Z</dcterms:modified>
</cp:coreProperties>
</file>