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lesson question: how did a government created to defend liberty end up executing thousands of people, including its own leader? Preview the arc: the Committee of Public Safety, the Law of Suspects, Robespierre's justification of terror as virtue, and the Thermidorian Reaction that finally consumed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targets keep the lesson centered: the Committee's creation, the Law of Suspects and Revolutionary Tribunal, Robespierre's virtue-and-terror justification, the Terror consuming its own, and the ideals-versus-practice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April 1793, the National Convention created the Committee of Public Safety, a 12-member executive body with emergency powers to defend the Revolution. Robespierre joined the Committee and became its dominant voice by July 1793. Known as the Incorruptible for his strict principles, he helped the Committee act fast, without waiting for the full Convention to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period portrait of Maximilien Robespierre, painted around 1790, showing him in formal eighteenth-century dress. Use it as a historical reference image, not as evidence for any single 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Armies of the First Coalition invaded France's borders, as foreign kings wanted to crush the Revolution and restore the monarchy. At the same time, civil war raged in the Vendee region and fear of spies and traitors spread inside France. Facing enemies at home and abroad, the Convention gave the Committee emergency powers to meet both threats.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September 1793, the Convention passed the Law of Suspects, letting the government arrest anyone merely suspected of being an enemy of the Revolution. Suspects included former nobles, priests, and people who simply criticized the government. No solid proof of a crime was required, only suspicion, and thousands of people were arrested under this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Revolutionary Tribunal was created to try suspects quickly, and trials often lasted only minutes. Defendants had little chance to prepare a defense, and most trials ended in conviction, with the guillotine carrying out the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guillotine became the public symbol of the Terror, standing in Paris's Place de la Revolution where crowds gathered to watch. Revolutionaries saw it as swift and equal, the same death for a noble or a commoner. Public executions were meant to warn anyone who opposed the Revolution, turning justice into public spectacle.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Revolutionary tribunals handed down about 16,594 official death sentences between September 1793 and July 1794. Historians estimate total deaths, including summary executions without trial, as high as 40,000. Victims ranged from nobles to former revolutionary allies, with executions peaking during the summer of 1794.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Georges Danton had been one of the Revolution's leading voices, but by early 1794 he argued the Terror should ease and trials should slow down. The Committee saw this as a dangerous weakness, and in April 1794 Danton and his allies were arrested, tried, and executed. No one, not even a founding revolutionary, was safe from the Terror.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February 5, 1794, Robespierre delivered a major speech to the National Convention, arguing that terror was nothing other than justice, prompt, severe, and inflexible, and therefore an emanation of virtue. This is the central justification students will read in full in the Primary Source Spotlight.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Local surveillance committees watched neighbors for signs of disloyalty, and citizens were encouraged to denounce suspected enemies. The Declaration of the Rights of Man had promised due process and fair trials, but under the Terror, suspicion alone could mean arrest and execution. The gap between revolutionary ideals and revolutionary practice grew wide.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the summer of 1794, the killing showed no sign of slowing, and members of the Convention feared Robespierre would turn on them next. Rumors spread that he was planning new arrests among his own allies. Fear that had once united revolutionaries now turned them against each other, and the same weapon Robespierre had used against others now threatened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9 Thermidor, July 27, 1794, the National Convention finally turned on Robespierre. Members shouted him down and voted for his arrest, and he was seized along with his closest allies. The Convention had finally broken the Committee's grip on power, and the Terror's chief architect was now its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English caricature engraving from around 1799 depicting the execution of Robespierre. As a satirical print made after the event, it exaggerates for effect rather than recording it neutrally. Use it as a historical reference image, not as proof of exactly how the execution looked.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Robespierre was executed without trial on July 28, 1794, and roughly 100 of his closest allies were executed within days. The Revolutionary Tribunal's power was sharply cut back, the Law of Suspects lost its force, and France entered a new, less violent phase called the Thermidorian 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terms exactly as defined: Committee of Public Safety, Maximilien Robespierre, Law of Suspects, Reign of Terror, and Revolutionary Tribunal.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terms exactly as defined: guillotine, virtue and terror, Thermidorian Reaction, 9 Thermidor, and National Convention.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essential question. Each takeaway connects the Committee of Public Safety, the Law of Suspects, Robespierre's justification, and the Thermidorian Reaction to the gap between revolutionary ideals and revolutionary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Reign of Terror</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the Committee of Public Safety's power to defend the Revolution became a Reign of Terror that consumed even Robespierre himself</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the Committee of Public Safety got emergency powers</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Law of Suspects and the Revolutionary Tribunal</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Robespierre's argument that terror was "an emanation of virtue"</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how the Terror consumed its own revolutionary leaders</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the gap between revolutionary ideals and revolutionary practice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Robespierre and the Committee of Public Safety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April 1793, the National Convention created the Committee of Public Safety.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was a 12-member body with emergency powers to defend the Revolution.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Robespierre joined the Committee and became its dominant voice by July 1793.</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Robespierre was known as "the Incorruptible" for his strict principles.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Committee could act fast, without waiting for the full Convention to debate.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1793 the National Convention gave the 12-member Committee of Public Safety emergency powers to defend the Revolution.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Maximilien Robespierre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eriod portrait painting of Maximilien Robespierre, shown from the chest up in formal 18th-century dress with a white cravat, painted around 1790.">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Portrait of Maximilien Robespierre (c. 1790)</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Republic at War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Enemies Beyond the Borders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First Coalition (rival European monarchies) invaded France's borders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Foreign kings wanted to end the Revolution by force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Enemies Within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Civil war in the Vendee (a rebel region) opposed the Convention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Fear of spies and traitors spread inside France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Convention gave the Committee emergency powers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Foreign invasion and civil war in the Vendee convinced the Convention to grant the Committee of Public Safety emergency powers.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Law of Suspects, September 1793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September 1793, the Convention passed the Law of Suspects.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let the government arrest anyone merely suspected of disloyalty.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Suspects included former nobles, priests, and government critics.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No solid proof of a crime was required, only suspicion.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Thousands of people were arrested under this law.</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Law of Suspects (Sept. 1793) allowed arrest on suspicion alone, with no proof of a crime required.</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Revolutionary Tribunal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Different Kind of Court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Created to try suspects quickly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Trials often lasted only minutes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Few Protections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Defendants had little chance to prepare a defense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Most trials ended in conviction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guillotine carried out the sentence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Revolutionary Tribunal tried suspects quickly, with few legal protections for the accused.</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Guillotine and the Terror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guillotine became the public symbol of the Terror.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stood in Paris's Place de la Revolution, where crowds gathered to watch.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Revolutionaries saw it as swift and equal for noble or commoner.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Public executions were meant to warn anyone who opposed the Revolution.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guillotine turned justice into public spectacle.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guillotine was seen as a swift, equal death for every class, and it became the public symbol of the Terror.</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Scale of the Terror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1997964"/>
          </a:xfrm>
          <a:prstGeom prst="rect">
            <a:avLst/>
          </a:prstGeom>
          <a:solidFill>
            <a:srgbClr val="F5F5F5"/>
          </a:solidFill>
          <a:ln w="12700">
            <a:solidFill>
              <a:srgbClr val="DDDDDD"/>
            </a:solidFill>
            <a:prstDash val="solid"/>
          </a:ln>
        </p:spPr>
      </p:sp>
      <p:sp>
        <p:nvSpPr>
          <p:cNvPr id="6" name="Text 4"/>
          <p:cNvSpPr/>
          <p:nvPr/>
        </p:nvSpPr>
        <p:spPr>
          <a:xfrm>
            <a:off x="274320" y="891357"/>
            <a:ext cx="4206240" cy="1158819"/>
          </a:xfrm>
          <a:prstGeom prst="rect">
            <a:avLst/>
          </a:prstGeom>
          <a:noFill/>
          <a:ln/>
        </p:spPr>
        <p:txBody>
          <a:bodyPr wrap="square" rtlCol="0" anchor="ctr"/>
          <a:lstStyle/>
          <a:p>
            <a:pPr algn="ctr" indent="0" marL="0">
              <a:buNone/>
            </a:pPr>
            <a:r>
              <a:rPr lang="en-US" sz="4000" b="1" dirty="0">
                <a:solidFill>
                  <a:srgbClr val="2A9D8F"/>
                </a:solidFill>
                <a:latin typeface="Arial" pitchFamily="34" charset="0"/>
                <a:ea typeface="Arial" pitchFamily="34" charset="-122"/>
                <a:cs typeface="Arial" pitchFamily="34" charset="-120"/>
              </a:rPr>
              <a:t>16,594</a:t>
            </a:r>
            <a:endParaRPr lang="en-US" sz="4000" dirty="0"/>
          </a:p>
        </p:txBody>
      </p:sp>
      <p:sp>
        <p:nvSpPr>
          <p:cNvPr id="7" name="bounded_body"/>
          <p:cNvSpPr/>
          <p:nvPr/>
        </p:nvSpPr>
        <p:spPr>
          <a:xfrm>
            <a:off x="347472" y="2050176"/>
            <a:ext cx="405993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official death sentences by revolutionary tribunals</a:t>
            </a:r>
            <a:endParaRPr lang="en-US" sz="1800" dirty="0"/>
          </a:p>
        </p:txBody>
      </p:sp>
      <p:sp>
        <p:nvSpPr>
          <p:cNvPr id="8" name="Shape 6"/>
          <p:cNvSpPr/>
          <p:nvPr/>
        </p:nvSpPr>
        <p:spPr>
          <a:xfrm>
            <a:off x="4663440" y="731520"/>
            <a:ext cx="4206240" cy="1997964"/>
          </a:xfrm>
          <a:prstGeom prst="rect">
            <a:avLst/>
          </a:prstGeom>
          <a:solidFill>
            <a:srgbClr val="F5F5F5"/>
          </a:solidFill>
          <a:ln w="12700">
            <a:solidFill>
              <a:srgbClr val="DDDDDD"/>
            </a:solidFill>
            <a:prstDash val="solid"/>
          </a:ln>
        </p:spPr>
      </p:sp>
      <p:sp>
        <p:nvSpPr>
          <p:cNvPr id="9" name="Text 7"/>
          <p:cNvSpPr/>
          <p:nvPr/>
        </p:nvSpPr>
        <p:spPr>
          <a:xfrm>
            <a:off x="4663440" y="891357"/>
            <a:ext cx="4206240" cy="1158819"/>
          </a:xfrm>
          <a:prstGeom prst="rect">
            <a:avLst/>
          </a:prstGeom>
          <a:noFill/>
          <a:ln/>
        </p:spPr>
        <p:txBody>
          <a:bodyPr wrap="square" rtlCol="0" anchor="ctr"/>
          <a:lstStyle/>
          <a:p>
            <a:pPr algn="ctr" indent="0" marL="0">
              <a:buNone/>
            </a:pPr>
            <a:r>
              <a:rPr lang="en-US" sz="4000" b="1" dirty="0">
                <a:solidFill>
                  <a:srgbClr val="2A9D8F"/>
                </a:solidFill>
                <a:latin typeface="Arial" pitchFamily="34" charset="0"/>
                <a:ea typeface="Arial" pitchFamily="34" charset="-122"/>
                <a:cs typeface="Arial" pitchFamily="34" charset="-120"/>
              </a:rPr>
              <a:t>~40,000</a:t>
            </a:r>
            <a:endParaRPr lang="en-US" sz="4000" dirty="0"/>
          </a:p>
        </p:txBody>
      </p:sp>
      <p:sp>
        <p:nvSpPr>
          <p:cNvPr id="10" name="bounded_body"/>
          <p:cNvSpPr/>
          <p:nvPr/>
        </p:nvSpPr>
        <p:spPr>
          <a:xfrm>
            <a:off x="4736592" y="2050176"/>
            <a:ext cx="4059936" cy="599389"/>
          </a:xfrm>
          <a:prstGeom prst="rect">
            <a:avLst/>
          </a:prstGeom>
          <a:noFill/>
          <a:ln/>
        </p:spPr>
        <p:txBody>
          <a:bodyPr wrap="square" rtlCol="0" anchor="t"/>
          <a:lstStyle/>
          <a:p>
            <a:pPr algn="ctr" indent="0" marL="0">
              <a:buNone/>
            </a:pPr>
            <a:r>
              <a:rPr lang="en-US" sz="1750" dirty="0">
                <a:solidFill>
                  <a:srgbClr val="333333"/>
                </a:solidFill>
                <a:latin typeface="Arial" pitchFamily="34" charset="0"/>
                <a:ea typeface="Arial" pitchFamily="34" charset="-122"/>
                <a:cs typeface="Arial" pitchFamily="34" charset="-120"/>
              </a:rPr>
              <a:t>historians' estimated total deaths, including summary executions</a:t>
            </a:r>
            <a:endParaRPr lang="en-US" sz="1750" dirty="0"/>
          </a:p>
        </p:txBody>
      </p:sp>
      <p:sp>
        <p:nvSpPr>
          <p:cNvPr id="11" name="Shape 9"/>
          <p:cNvSpPr/>
          <p:nvPr/>
        </p:nvSpPr>
        <p:spPr>
          <a:xfrm>
            <a:off x="274320" y="2839212"/>
            <a:ext cx="8595360" cy="1371600"/>
          </a:xfrm>
          <a:prstGeom prst="rect">
            <a:avLst/>
          </a:prstGeom>
          <a:solidFill>
            <a:srgbClr val="F5F5F5"/>
          </a:solidFill>
          <a:ln w="12700">
            <a:solidFill>
              <a:srgbClr val="F2F2F2"/>
            </a:solidFill>
            <a:prstDash val="solid"/>
          </a:ln>
        </p:spPr>
      </p:sp>
      <p:sp>
        <p:nvSpPr>
          <p:cNvPr id="12" name="bounded_body"/>
          <p:cNvSpPr/>
          <p:nvPr/>
        </p:nvSpPr>
        <p:spPr>
          <a:xfrm>
            <a:off x="457200" y="2839212"/>
            <a:ext cx="8229600" cy="45720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Who: Victims ranged from nobles to former revolutionary allies</a:t>
            </a:r>
            <a:endParaRPr lang="en-US" sz="1800" dirty="0"/>
          </a:p>
        </p:txBody>
      </p:sp>
      <p:sp>
        <p:nvSpPr>
          <p:cNvPr id="13" name="Shape 11"/>
          <p:cNvSpPr/>
          <p:nvPr/>
        </p:nvSpPr>
        <p:spPr>
          <a:xfrm>
            <a:off x="320040" y="3296412"/>
            <a:ext cx="8503920" cy="0"/>
          </a:xfrm>
          <a:prstGeom prst="line">
            <a:avLst/>
          </a:prstGeom>
          <a:noFill/>
          <a:ln w="6350">
            <a:solidFill>
              <a:srgbClr val="F2F2F2"/>
            </a:solidFill>
            <a:prstDash val="solid"/>
          </a:ln>
        </p:spPr>
      </p:sp>
      <p:sp>
        <p:nvSpPr>
          <p:cNvPr id="14" name="bounded_body"/>
          <p:cNvSpPr/>
          <p:nvPr/>
        </p:nvSpPr>
        <p:spPr>
          <a:xfrm>
            <a:off x="457200" y="3296412"/>
            <a:ext cx="8229600" cy="45720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When: Executions peaked during the summer of 1794</a:t>
            </a:r>
            <a:endParaRPr lang="en-US" sz="1800" dirty="0"/>
          </a:p>
        </p:txBody>
      </p:sp>
      <p:sp>
        <p:nvSpPr>
          <p:cNvPr id="15" name="Shape 13"/>
          <p:cNvSpPr/>
          <p:nvPr/>
        </p:nvSpPr>
        <p:spPr>
          <a:xfrm>
            <a:off x="320040" y="3753612"/>
            <a:ext cx="8503920" cy="0"/>
          </a:xfrm>
          <a:prstGeom prst="line">
            <a:avLst/>
          </a:prstGeom>
          <a:noFill/>
          <a:ln w="6350">
            <a:solidFill>
              <a:srgbClr val="F2F2F2"/>
            </a:solidFill>
            <a:prstDash val="solid"/>
          </a:ln>
        </p:spPr>
      </p:sp>
      <p:sp>
        <p:nvSpPr>
          <p:cNvPr id="16" name="bounded_body"/>
          <p:cNvSpPr/>
          <p:nvPr/>
        </p:nvSpPr>
        <p:spPr>
          <a:xfrm>
            <a:off x="457200" y="3753612"/>
            <a:ext cx="8229600" cy="457200"/>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Where: Most sentences were carried out by guillotine in Paris and other cities</a:t>
            </a:r>
            <a:endParaRPr lang="en-US" sz="1550" dirty="0"/>
          </a:p>
        </p:txBody>
      </p:sp>
      <p:sp>
        <p:nvSpPr>
          <p:cNvPr id="17" name="Shape 15"/>
          <p:cNvSpPr/>
          <p:nvPr/>
        </p:nvSpPr>
        <p:spPr>
          <a:xfrm>
            <a:off x="274320" y="4302252"/>
            <a:ext cx="8595360" cy="512064"/>
          </a:xfrm>
          <a:prstGeom prst="rect">
            <a:avLst/>
          </a:prstGeom>
          <a:solidFill>
            <a:srgbClr val="FFEBEE"/>
          </a:solidFill>
          <a:ln w="12700">
            <a:solidFill>
              <a:srgbClr val="C0392B"/>
            </a:solidFill>
            <a:prstDash val="solid"/>
          </a:ln>
        </p:spPr>
      </p:sp>
      <p:sp>
        <p:nvSpPr>
          <p:cNvPr id="18" name="Shape 16"/>
          <p:cNvSpPr/>
          <p:nvPr/>
        </p:nvSpPr>
        <p:spPr>
          <a:xfrm>
            <a:off x="274320" y="4302252"/>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Revolutionary tribunals handed down about 16,594 official death sentences, and historians estimate total Terror deaths as high as 40,000.</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Terror Consumes Its Own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Georges Danton had been one of the Revolution's leading voices.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By early 1794, Danton argued the Terror should ease and trials should slow down.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Committee saw this as a dangerous weakness.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April 1794, Danton and his allies were arrested, tried, and executed.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No one, not even a founding revolutionary, was safe from the Terror.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April 1794 the Committee executed Danton, once a leading revolutionary, showing the Terror could consume its own allies.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Robespierre's Justification: Virtue and Terror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868680"/>
            <a:ext cx="8229600" cy="2049170"/>
          </a:xfrm>
          <a:prstGeom prst="rect">
            <a:avLst/>
          </a:prstGeom>
          <a:solidFill>
            <a:srgbClr val="145F58"/>
          </a:solidFill>
          <a:ln w="12700">
            <a:solidFill>
              <a:srgbClr val="145F58"/>
            </a:solidFill>
            <a:prstDash val="solid"/>
          </a:ln>
        </p:spPr>
      </p:sp>
      <p:sp>
        <p:nvSpPr>
          <p:cNvPr id="6" name="Shape 4"/>
          <p:cNvSpPr/>
          <p:nvPr/>
        </p:nvSpPr>
        <p:spPr>
          <a:xfrm>
            <a:off x="457200" y="868680"/>
            <a:ext cx="73152" cy="2049170"/>
          </a:xfrm>
          <a:prstGeom prst="rect">
            <a:avLst/>
          </a:prstGeom>
          <a:solidFill>
            <a:srgbClr val="E8735A"/>
          </a:solidFill>
          <a:ln w="12700">
            <a:solidFill>
              <a:srgbClr val="E8735A"/>
            </a:solidFill>
            <a:prstDash val="solid"/>
          </a:ln>
        </p:spPr>
      </p:sp>
      <p:sp>
        <p:nvSpPr>
          <p:cNvPr id="7" name="emphasis_text"/>
          <p:cNvSpPr/>
          <p:nvPr/>
        </p:nvSpPr>
        <p:spPr>
          <a:xfrm>
            <a:off x="731520" y="1005840"/>
            <a:ext cx="7680960" cy="1774850"/>
          </a:xfrm>
          <a:prstGeom prst="rect">
            <a:avLst/>
          </a:prstGeom>
          <a:noFill/>
          <a:ln/>
        </p:spPr>
        <p:txBody>
          <a:bodyPr wrap="square" rtlCol="0" anchor="ctr"/>
          <a:lstStyle/>
          <a:p>
            <a:pPr algn="ctr" indent="0" marL="0">
              <a:buNone/>
            </a:pPr>
            <a:r>
              <a:rPr lang="en-US" sz="1800" b="1" i="1" dirty="0">
                <a:solidFill>
                  <a:srgbClr val="FFFFFF"/>
                </a:solidFill>
                <a:latin typeface="Arial" pitchFamily="34" charset="0"/>
                <a:ea typeface="Arial" pitchFamily="34" charset="-122"/>
                <a:cs typeface="Arial" pitchFamily="34" charset="-120"/>
              </a:rPr>
              <a:t>Terror is nothing other than justice, prompt, severe, inflexible; it is therefore an emanation of virtue.</a:t>
            </a:r>
            <a:endParaRPr lang="en-US" sz="1800" dirty="0"/>
          </a:p>
        </p:txBody>
      </p:sp>
      <p:sp>
        <p:nvSpPr>
          <p:cNvPr id="8" name="Text 6"/>
          <p:cNvSpPr/>
          <p:nvPr/>
        </p:nvSpPr>
        <p:spPr>
          <a:xfrm>
            <a:off x="457200" y="3055010"/>
            <a:ext cx="8229600" cy="274320"/>
          </a:xfrm>
          <a:prstGeom prst="rect">
            <a:avLst/>
          </a:prstGeom>
          <a:noFill/>
          <a:ln/>
        </p:spPr>
        <p:txBody>
          <a:bodyPr wrap="square" rtlCol="0" anchor="ctr"/>
          <a:lstStyle/>
          <a:p>
            <a:pPr algn="r" indent="0" marL="0">
              <a:buNone/>
            </a:pPr>
            <a:r>
              <a:rPr lang="en-US" sz="1200" i="1" dirty="0">
                <a:solidFill>
                  <a:srgbClr val="595959"/>
                </a:solidFill>
                <a:latin typeface="Arial" pitchFamily="34" charset="0"/>
                <a:ea typeface="Arial" pitchFamily="34" charset="-122"/>
                <a:cs typeface="Arial" pitchFamily="34" charset="-120"/>
              </a:rPr>
              <a:t>— Maximilien Robespierre, February 5, 1794</a:t>
            </a:r>
            <a:endParaRPr lang="en-US" sz="1200" dirty="0"/>
          </a:p>
        </p:txBody>
      </p:sp>
      <p:sp>
        <p:nvSpPr>
          <p:cNvPr id="9" name="emphasis_text"/>
          <p:cNvSpPr/>
          <p:nvPr/>
        </p:nvSpPr>
        <p:spPr>
          <a:xfrm>
            <a:off x="457200" y="3375050"/>
            <a:ext cx="8229600" cy="817474"/>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Delivered to the National Convention as leader of the Committee of Public Safety.</a:t>
            </a:r>
            <a:endParaRPr lang="en-US" sz="1800" dirty="0"/>
          </a:p>
        </p:txBody>
      </p:sp>
      <p:sp>
        <p:nvSpPr>
          <p:cNvPr id="10" name="Shape 8"/>
          <p:cNvSpPr/>
          <p:nvPr/>
        </p:nvSpPr>
        <p:spPr>
          <a:xfrm>
            <a:off x="274320" y="4384548"/>
            <a:ext cx="8595360" cy="512064"/>
          </a:xfrm>
          <a:prstGeom prst="rect">
            <a:avLst/>
          </a:prstGeom>
          <a:solidFill>
            <a:srgbClr val="FFF8F6"/>
          </a:solidFill>
          <a:ln w="12700">
            <a:solidFill>
              <a:srgbClr val="E8735A"/>
            </a:solidFill>
            <a:prstDash val="solid"/>
          </a:ln>
        </p:spPr>
      </p:sp>
      <p:sp>
        <p:nvSpPr>
          <p:cNvPr id="11" name="Shape 9"/>
          <p:cNvSpPr/>
          <p:nvPr/>
        </p:nvSpPr>
        <p:spPr>
          <a:xfrm>
            <a:off x="274320" y="4384548"/>
            <a:ext cx="64008" cy="512064"/>
          </a:xfrm>
          <a:prstGeom prst="rect">
            <a:avLst/>
          </a:prstGeom>
          <a:solidFill>
            <a:srgbClr val="E8735A"/>
          </a:solidFill>
          <a:ln w="12700">
            <a:solidFill>
              <a:srgbClr val="E8735A"/>
            </a:solidFill>
            <a:prstDash val="solid"/>
          </a:ln>
        </p:spPr>
      </p:sp>
      <p:sp>
        <p:nvSpPr>
          <p:cNvPr id="12"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On February 5, 1794, Robespierre told the National Convention that terror was "an emanation of virtue."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Fear as Policy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Watching Everyone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Surveillance committees watched for signs of disloyalty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Citizens were encouraged to denounce suspected enemies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Broken Promise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Rights of Man had promised fair trials for all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Under the Terror, suspicion alone could mean arrest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Ideals and practice grew further and further apart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Terror's surveillance and denunciations broke the due-process rights the Revolution had promised in 1789.</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Cracks in the Committee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By the summer of 1794, the killing showed no sign of slowing.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Members of the Convention feared Robespierre would turn on them next.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Rumors spread that Robespierre was planning new arrests among his own allies.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Fear that had once united revolutionaries now turned them against each other.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same weapon Robespierre had used against others now threatened him.</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By summer 1794 fear and rumor turned members of the Convention against Robespierre himself.</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Thermidorian Reaction, 9 Thermidor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 9 Thermidor (July 27, 1794), the National Convention turned on Robespierre.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Members shouted him down and voted for his arrest.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Robespierre was seized along with his closest allies.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Convention had finally broken the Committee's grip on power.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Terror's chief architect was now its target.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On 9 Thermidor (July 27, 1794), the National Convention arrested Robespierre, breaking the Committee's grip on power.</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Execution of Robespierre, 28 July 1794</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n English caricature engraving titled The Death of Robespierre, showing Robespierre held down at the guillotine on a crowded scaffold in Paris, with an armed official looking on and a large crowd gathered below.">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English caricature engraving of Robespierre's execution (c. 1799)</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End of the Terror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Robespierre's Fall</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Robespierre was executed without trial on July 28, 1794</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About 100 of his closest allies were executed within days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After the Terror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Revolutionary Tribunal's power was sharply cut back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Law of Suspects lost its force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France entered the less violent Thermidorian era</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Robespierre's execution on July 28, 1794, ended the Reign of Terror and began the Thermidorian era.</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From Committee to Tribunal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Committee of Public Safety</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12-member body given emergency powers to defend the Revolution in 1793.</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Maximilien Robespierre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Committee's dominant leader, known as "the Incorruptible."</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Law of Suspects</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Sept. 1793 decree allowing arrest on mere suspicion of disloyalty.</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Reign of Terror</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1793-1794 period when France executed thousands of suspected enemies.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Revolutionary Tribunal</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court that tried suspects quickly, with few legal protections.</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trace the story from the Committee's creation to the court that enforced the Terror.</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Terror and Its End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guillotine</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execution device seen as swift and equal for every class.</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"virtue and terror"</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Robespierre's claim that terror was a necessary emanation of virtue.</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Thermidorian Reaction</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July 1794 turn when the Convention ended the Terror.</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9 Thermidor</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date (July 27, 1794) the Convention had Robespierre arrested.</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National Convention</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legislature that governed France from 1792 to 1795.</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the instrument of the Terror, its justification, and the reaction that ended it.</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 April 1793 the National Convention created the Committee of Public Safety.</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Law of Suspects and Tribunal let it arrest and execute suspects.</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Robespierre justified the Terror as "an emanation of virtue" in February 1794.</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Terror consumed even revolutionary allies like Danton.</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 9 Thermidor the Convention finally turned on Robespierre himself.</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Reign of Terror</dc:title>
  <dc:subject>PptxGenJS Presentation</dc:subject>
  <dc:creator>More Lessons Less Planning</dc:creator>
  <cp:lastModifiedBy>More Lessons Less Planning</cp:lastModifiedBy>
  <cp:revision>1</cp:revision>
  <dcterms:created xsi:type="dcterms:W3CDTF">2026-08-04T02:14:32Z</dcterms:created>
  <dcterms:modified xsi:type="dcterms:W3CDTF">2026-08-04T02:14:32Z</dcterms:modified>
</cp:coreProperties>
</file>