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For over a thousand years, every four years, athletes and spectators from across the Greek world traveled to a single valley in western Greece called Olympia. They came to compete in footraces, wrestling, and chariot races - but above all to honor Zeus, the king of the gods. Today students learn how the ancient Olympic Games worked, why the only prize was a wreath of olive leaves, and who was allowed to take part. The lesson ends with the words of Pausanias, a real Greek traveler who described the sanctuary at Olympia, which students will analyze.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maps to slides 3-4 (origins, Olympia, and the sanctuary of Zeus). Target 2 maps to slides 5-10 (the four-year cycle, the truce, the events, and the olive-wreath prize). Target 3 maps to slide 11 (who could compete and watch) and drives the Primary Source Spotlight analysis of Pausanias. The quiz and activity test all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the core idea. OLYMPIA was the sacred sanctuary in western Greece, in the region of Elis, where the ancient Olympic Games were held every four years in honor of ZEUS, the king of the Greek gods. The first recorded Games were held in 776 BCE. This is the key point students often miss: the Games were a religious festival first, not just a sports competition. Athletes came from every Greek city-state, and the Games helped unite the scattered Greek world around shared gods and contests. Winning at Olympia brought enormous honor to an athlete and to his home city. The Games were held every four years for over a thousand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sanctuary. The ALTIS was the sacred grove at the heart of Olympia that held the great temple and altar of Zeus. Inside the Altis stood the Temple of Zeus, a massive Doric temple that housed a giant statue of Zeus made of gold and ivory, carved by the Athenian sculptor Phidias - one of the wonders of the ancient world. This slide reinforces the central point: Olympia was a religious center first, and the athletic contests were part of honoring the god Zeus. Athletes swore oaths and made offerings to Zeus before they were allowed to compete. Understanding Olympia as sacred ground is what makes the whole lesson make sense.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four-year cycle. An OLYMPIAD was the four-year period between one Olympic Games and the next. The Games returned to Olympia every four years, and this cycle ran for over a thousand years, beginning by record in 776 BCE. The Olympiad was more than a schedule: the Greeks used it to count and date their years, so an event might be dated as 'the third year of the seventh Olympiad.' Because the many Greek city-states each had their own local calendars, the Olympiad gave them one shared way to track time - one of the first Greek dating systems.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sacred truce. The SACRED TRUCE, called the ekecheiria, was a holy peace declared before the Games so athletes and spectators could travel to Olympia and back safely. This mattered enormously because the Greek city-states often fought each other; the truce paused fighting near Olympia and along the roads leading to it. The truce lasted long enough for people to make the journey, compete, and return home. It is one of the most striking ideas of the ancient Games: even in a world of near-constant war, the Greeks agreed to lay down their weapons so the festival for Zeus could go on. The truce let the Games unite the Greek world in peace, if only for a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running events. The STADION was the oldest and most prestigious Olympic event: a sprint of about 192 meters run the length of the stadium track. It was so important that the winner of the stadion gave his name to that entire Olympiad. There were longer races too: the DIAULOS was a two-length sprint of about 384 meters, and the DOLICHOS was a long-distance race of up to about 4,800 meters. Runners competed barefoot on the packed-earth track, and some races were even run in armor to build military fitness. The stadion is where the whole Games began - for the first fifty years or so it was the only event.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combat events and the pentathlon. Wrestling was a common and respected event in which athletes tried to throw each other to the ground. Boxing was rougher: fighters wrapped their hands in leather straps and fought with very few rules. The most brutal event was the PANKRATION, which combined wrestling and boxing with almost no rules - only biting and eye-gouging were forbidden, and matches could be dangerous. The PENTATHLON was a five-event contest of running, long jump, discus, javelin, and wrestling; it was designed to crown the best all-around athlete rather than a specialist. Together these events show that the Greeks prized both raw strength and versatility.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equestrian events. CHARIOT RACING was the most spectacular and dangerous Olympic event, held in the HIPPODROME, the racecourse at Olympia. Teams of horses pulled light racing chariots around the track, and crashes and pile-ups were common and often deadly. Here is the surprising twist: the victory prize went to the OWNER of the horses, not to the driver who actually raced. This meant wealthy Greeks - and even women, who otherwise could not compete - could win an Olympic victory by entering a team. Chariot racing was a display of wealth as much as athletic skill, and it was the one path by which a woman could be named an Olympic victor.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prize. The OLIVE WREATH, called the kotinos, was the only prize for winning at Olympia: a simple crown of leaves cut from the sacred wild olive tree that grew in the Altis, snipped with a golden sickle. Winners received no cash prize at the Games themselves; the true reward was fame and honor. That does not mean victory was cheap - VICTORS were celebrated as heroes in their home cities, sometimes with statues, poems, parades, and free meals for life. This is the heart of the lesson's big question: why would athletes train for years and risk their lives for a wreath of leaves? The answer is that in the Greek world, honor was worth more than money. This point anchors the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who could take part - the anchor for the primary-source analysis. Only free Greek men were allowed to compete in the Olympic Games, and they competed nude, which the Greeks saw as a normal and even admirable part of athletics. Married women were barred from watching the Games at all, on penalty of death, while unmarried women and girls were allowed to watch. Enslaved people and non-Greeks generally could not compete or attend. Women did have their own festival: the Heraia, a separate set of foot races for unmarried women held at Olympia in honor of the goddess Hera. So the Games that 'united the Greek world' actually included only a narrow slice of the people living in it - a real breakthrough in shared culture AND a sharply limited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 the sanctuary into the present and set up the photograph. The sanctuary at Olympia now lies in ruins, but a great deal survives. The stadium track - a long, flat course of packed earth - is still there, along with the stone start line where runners once lined up. Fallen columns on the ground mark where the great Temple of Zeus once stood, and the Altis and its grounds can still be walked today. The grassy banks around the stadium, which once held up to 40,000 spectators, are still visible. The next slide shows a photograph of this stadium track, so students can see the actual ground where the ancient footraces were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stadium at Olympia. This is a real photograph of the running track of the ancient stadium, the packed-earth course where the Olympic footraces were held for over a thousand years. Have students notice the long, flat track bordered by low stone edges and the grassy banks rising on either side, where tens of thousands of spectators once stood or sat. There are no seats - spectators watched from the slopes. Point out how plain the stadium is compared to a modern arena: the power of Olympia was in what it meant, not in luxury.
Reference labels (point to these chart features when teaching): the packed-earth track; the grassy spectator banks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historical arc. The ancient Olympic Games ran for over a thousand years, held every four years without a long break - one of the longest-running events in human history. They ended in 393 CE, when the Roman emperor Theodosius, a Christian, banned the pagan festivals of the empire, including the Games that honored Zeus. For about 1,500 years the Games were gone. Then, inspired by the ancient ideal, the modern Olympic Games were revived in 1896 in Athens, Greece. The ancient olive wreath is echoed in today's medals and ceremonies, and the Olympic ideal of athletes from many nations competing in peace still shapes the Games we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Review the four takeaways aloud. Students should be able to (a) explain that the Games were a religious festival for Zeus held at Olympia, (b) describe how the Games worked - the four-year Olympiad, the sacred truce, and the main events - and (c) explain the olive-wreath prize and who could take part. The activity's Primary Source Spotlight will ask them to read Pausanias' description of the sanctuary at Olympia and connect it to what they learned about the religious purpose of the Games.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The Olympic Games of Ancient Greece</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athletics became worship in the ancient Greek world.</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origins and religious purpose of the ancient Olympic Games</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the Games worked: the Olympiad, truce, events, and prize</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who could take part and why the Greeks valued honor over money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Were the Ancient Olympic Games?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Games Begin</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OLYMPIA: the sacred site in western Greece (region of Elis)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First recorded Games: 776 BCE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Held in honor of ZEUS, king of the Greek gods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religious festival, not just a sports event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Greek-Wide Festival</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Athletes came from every Greek city-state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Games helped unite the Greek world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Held every four years for over 1,000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Winning brought great honor to your home city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ancient Olympic Games were a religious festival held at OLYMPIA in honor of ZEUS, first recorded in 776 BCE.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Olympia: The Sanctuary of Zeus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Altis</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ALTIS was the sacred grove at the heart of Olympia that held the great temple and altar of Zeus</a:t>
            </a:r>
            <a:endParaRPr lang="en-US" sz="17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Temple of Zeus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A massive Doric temple inside the Altis, home to a giant gold-and-ivory statue of Zeus carved by the sculptor Phidias</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 place of worship</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Olympia was a religious center first; the athletic contests were part of honoring the god Zeus</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Oaths and offerings</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Athletes swore oaths and made offerings to Zeus before they were allowed to compete</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ALTIS was the sacred grove at the heart of Olympia, holding the great temple and altar of ZEUS.</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Olympiad: Every Four Years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Every Four Years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OLYMPIAD: the four-year period between one Games and the next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Games returned to Olympia every four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cycle ran for over 1,000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By record, it began in 776 BCE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Greek Calendar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Greeks counted their years by the Olympiad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dated events by which Olympiad it was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shared way to track time across city-states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of the first Greek dating systems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An OLYMPIAD was the four-year period between Games; the Greeks used it to count and date their years.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Sacred Truce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Sacred truce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SACRED TRUCE (ekecheiria) was a holy peace declared before the Games so athletes and spectators could travel to Olympia and back safely</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Even during wars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Greek city-states often fought each other, but the truce paused fighting near Olympia and along the roads to it</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How long it lasted</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truce lasted long enough for people to travel to Olympia, compete, and return home</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Why it mattered</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It let the Games unite the Greek world in peace, if only for a season</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SACRED TRUCE (ekecheiria) paused wars so athletes and spectators could reach Olympia and return home safely.</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Footraces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Footraces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STADION: a sprint of about 192 meters, the oldest event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stadion was the most prestigious race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Run the length of the stadium track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winner gave his name to that Olympiad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Longer Races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DIAULOS: a two-length sprint (about 384 meters)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DOLICHOS: a long-distance race (up to about 4,800 meters)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Runners competed barefoot on packed earth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Some races were even run in armor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STADION, a sprint of about 192 meters, was the oldest and most prestigious Olympic event.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Combat Sports and the Pentathlon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Wrestling</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Athletes tried to throw each other to the ground; a common and respected event</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Boxing</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Fighters wrapped their hands in leather straps and fought with very few rules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Pankration</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The PANKRATION combined wrestling and boxing with almost no rules; only biting and eye-gouging were forbidden</a:t>
            </a:r>
            <a:endParaRPr lang="en-US" sz="16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Pentathlon</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PENTATHLON was a five-event contest: running, long jump, discus, javelin, and wrestling</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PANKRATION mixed wrestling and boxing with almost no rules; the PENTATHLON combined five events to crown the best all-around athlete.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Chariot and Horse Racing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Chariot Racing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CHARIOT RACING: the most spectacular and dangerous event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Held in the HIPPODROME, the racecourse at Olympia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Teams of horses pulled light racing chariots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Crashes and pile-ups were common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Owner Won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prize went to the OWNER of the horses, not the driver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Wealthy Greeks - even women - could enter teams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was one way a woman could win at Olympia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display of wealth as much as skill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CHARIOT RACING, held in the HIPPODROME, was the most dangerous event; the prize went to the OWNER of the horses, not the driver.</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Olive-Wreath Prize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Olive wreath</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OLIVE WREATH (kotinos) was the only prize for winning, a crown of leaves cut from the sacred wild olive tree at Olympia</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Honor, not money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Winners received no cash prize at Olympia; the true reward was fame and honor</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sacred tree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wreath was cut from a sacred wild olive tree in the Altis, using a golden sickle</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Heroes at home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700" dirty="0">
                <a:solidFill>
                  <a:srgbClr val="333333"/>
                </a:solidFill>
                <a:latin typeface="Arial" pitchFamily="34" charset="0"/>
                <a:ea typeface="Arial" pitchFamily="34" charset="-122"/>
                <a:cs typeface="Arial" pitchFamily="34" charset="-120"/>
              </a:rPr>
              <a:t>Victors were celebrated as heroes in their home cities, sometimes with statues and free meals for life</a:t>
            </a:r>
            <a:endParaRPr lang="en-US" sz="17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OLIVE WREATH (kotinos) was the only Olympic prize, cut from the sacred olive tree; the reward was honor, not money.</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Competed and Who Watched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274320" y="731520"/>
          <a:ext cx="8595360" cy="3488436"/>
        </p:xfrm>
        <a:graphic>
          <a:graphicData uri="http://schemas.openxmlformats.org/drawingml/2006/table">
            <a:tbl>
              <a:tblPr/>
              <a:tblGrid>
                <a:gridCol w="2865120"/>
                <a:gridCol w="2865120"/>
                <a:gridCol w="2865120"/>
              </a:tblGrid>
              <a:tr h="475488">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Group</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Could compete?</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c>
                  <a:txBody>
                    <a:bodyPr/>
                    <a:lstStyle/>
                    <a:p>
                      <a:pPr algn="ctr" indent="0" marL="0">
                        <a:buNone/>
                      </a:pPr>
                      <a:r>
                        <a:rPr lang="en-US" sz="1400" b="1" dirty="0">
                          <a:solidFill>
                            <a:srgbClr val="FFFFFF"/>
                          </a:solidFill>
                          <a:latin typeface="Trebuchet MS" pitchFamily="34" charset="0"/>
                          <a:ea typeface="Trebuchet MS" pitchFamily="34" charset="-122"/>
                          <a:cs typeface="Trebuchet MS" pitchFamily="34" charset="-120"/>
                        </a:rPr>
                        <a:t>Could watch?</a:t>
                      </a:r>
                      <a:endParaRPr lang="en-US" sz="1400" dirty="0">
                        <a:latin typeface="Trebuchet MS" charset="0"/>
                        <a:ea typeface="Trebuchet MS" charset="0"/>
                        <a:cs typeface="Trebuchet MS"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1B2A4A"/>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Free Greek men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YES - competed nude</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YES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Married women</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 - barred on penalty of death</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Unmarried women and girls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YES - allowed to watch</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FFFFF"/>
                    </a:solidFill>
                  </a:tcPr>
                </a:tc>
              </a:tr>
              <a:tr h="475488">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Enslaved people and non-Greeks</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NO</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c>
                  <a:txBody>
                    <a:bodyPr/>
                    <a:lstStyle/>
                    <a:p>
                      <a:pPr algn="ctr" indent="0" marL="0">
                        <a:buNone/>
                      </a:pPr>
                      <a:r>
                        <a:rPr lang="en-US" sz="1350" dirty="0">
                          <a:solidFill>
                            <a:srgbClr val="333333"/>
                          </a:solidFill>
                          <a:latin typeface="Arial" pitchFamily="34" charset="0"/>
                          <a:ea typeface="Arial" pitchFamily="34" charset="-122"/>
                          <a:cs typeface="Arial" pitchFamily="34" charset="-120"/>
                        </a:rPr>
                        <a:t>Generally not</a:t>
                      </a:r>
                      <a:endParaRPr lang="en-US" sz="1350" dirty="0">
                        <a:latin typeface="Arial" charset="0"/>
                        <a:ea typeface="Arial" charset="0"/>
                        <a:cs typeface="Arial" charset="0"/>
                      </a:endParaRPr>
                    </a:p>
                  </a:txBody>
                  <a:tcPr marL="91440" marR="91440" marT="45720" marB="45720" anchor="ctr">
                    <a:lnL w="6350" cap="flat" cmpd="sng" algn="ctr">
                      <a:solidFill>
                        <a:srgbClr val="CCCCCC"/>
                      </a:solidFill>
                      <a:prstDash val="solid"/>
                      <a:round/>
                      <a:headEnd type="none" w="med" len="med"/>
                      <a:tailEnd type="none" w="med" len="med"/>
                    </a:lnL>
                    <a:lnR w="6350" cap="flat" cmpd="sng" algn="ctr">
                      <a:solidFill>
                        <a:srgbClr val="CCCCCC"/>
                      </a:solidFill>
                      <a:prstDash val="solid"/>
                      <a:round/>
                      <a:headEnd type="none" w="med" len="med"/>
                      <a:tailEnd type="none" w="med" len="med"/>
                    </a:lnR>
                    <a:lnT w="6350" cap="flat" cmpd="sng" algn="ctr">
                      <a:solidFill>
                        <a:srgbClr val="CCCCCC"/>
                      </a:solidFill>
                      <a:prstDash val="solid"/>
                      <a:round/>
                      <a:headEnd type="none" w="med" len="med"/>
                      <a:tailEnd type="none" w="med" len="med"/>
                    </a:lnT>
                    <a:lnB w="6350" cap="flat" cmpd="sng" algn="ctr">
                      <a:solidFill>
                        <a:srgbClr val="CCCCCC"/>
                      </a:solidFill>
                      <a:prstDash val="solid"/>
                      <a:round/>
                      <a:headEnd type="none" w="med" len="med"/>
                      <a:tailEnd type="none" w="med" len="med"/>
                    </a:lnB>
                    <a:solidFill>
                      <a:srgbClr val="F2F2F2"/>
                    </a:solidFill>
                  </a:tcPr>
                </a:tc>
              </a:tr>
            </a:tbl>
          </a:graphicData>
        </a:graphic>
      </p:graphicFrame>
      <p:sp>
        <p:nvSpPr>
          <p:cNvPr id="6" name="Shape 3"/>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4"/>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Only free Greek men could compete, and they competed nude; married women were even barred from watching the Games.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Site of Olympia Today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Olympia Today</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sanctuary at Olympia now lies in ruins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stadium track still survives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Fallen columns mark the Temple of Zeus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Altis and its grounds can still be walked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Stadium</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long, flat track of packed earth</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Grassy banks once held up to 40,000 spectators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stone start line is still in place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is where the footraces were run</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Note: The ruins of Olympia survive today - the stadium track where the footraces were run is still visible on the ground.</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Stadium at Olympia</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hotograph of the running track of the ancient stadium at Olympia, Greece - a long, flat course of packed earth bordered by low stone edges, with grassy spectator banks rising on either side and a wooded hillside behind.">    </p:cNvPr>
          <p:cNvPicPr>
            <a:picLocks noChangeAspect="1"/>
          </p:cNvPicPr>
          <p:nvPr/>
        </p:nvPicPr>
        <p:blipFill>
          <a:blip r:embed="rId1"/>
          <a:stretch>
            <a:fillRect/>
          </a:stretch>
        </p:blipFill>
        <p:spPr>
          <a:xfrm>
            <a:off x="538089" y="795528"/>
            <a:ext cx="8067822"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ancient stadium track at Olympia, where the footraces were held</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Legacy and the Modern Revival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F7A6F"/>
          </a:solidFill>
          <a:ln w="12700">
            <a:solidFill>
              <a:srgbClr val="1F7A6F"/>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 Thousand Years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Games ran for over 1,000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Held every four years without a long break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of the longest-running events in history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Ended in 393 CE by order of a Roman emperor</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Modern Revival</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Emperor Theodosius banned the pagan festival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Games were revived in 1896 in Athens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olive wreath inspired today's medals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Olympic ideal still echoes worldwide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The ancient Games lasted over 1,000 years, ended in 393 CE, and were revived as the modern Olympics in 1896.</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1053275"/>
            <a:ext cx="310896" cy="310896"/>
          </a:xfrm>
          <a:prstGeom prst="ellipse">
            <a:avLst/>
          </a:prstGeom>
          <a:solidFill>
            <a:srgbClr val="145F58"/>
          </a:solidFill>
          <a:ln w="12700">
            <a:solidFill>
              <a:srgbClr val="145F58"/>
            </a:solidFill>
            <a:prstDash val="solid"/>
          </a:ln>
        </p:spPr>
      </p:sp>
      <p:sp>
        <p:nvSpPr>
          <p:cNvPr id="6" name="Text 4"/>
          <p:cNvSpPr/>
          <p:nvPr/>
        </p:nvSpPr>
        <p:spPr>
          <a:xfrm>
            <a:off x="320040" y="105327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Olympic Games were a religious festival for ZEUS held at OLYMPIA</a:t>
            </a:r>
            <a:endParaRPr lang="en-US" sz="1800" dirty="0"/>
          </a:p>
        </p:txBody>
      </p:sp>
      <p:sp>
        <p:nvSpPr>
          <p:cNvPr id="8" name="Shape 6"/>
          <p:cNvSpPr/>
          <p:nvPr/>
        </p:nvSpPr>
        <p:spPr>
          <a:xfrm>
            <a:off x="320040" y="2117408"/>
            <a:ext cx="310896" cy="310896"/>
          </a:xfrm>
          <a:prstGeom prst="ellipse">
            <a:avLst/>
          </a:prstGeom>
          <a:solidFill>
            <a:srgbClr val="145F58"/>
          </a:solidFill>
          <a:ln w="12700">
            <a:solidFill>
              <a:srgbClr val="145F58"/>
            </a:solidFill>
            <a:prstDash val="solid"/>
          </a:ln>
        </p:spPr>
      </p:sp>
      <p:sp>
        <p:nvSpPr>
          <p:cNvPr id="9" name="Text 7"/>
          <p:cNvSpPr/>
          <p:nvPr/>
        </p:nvSpPr>
        <p:spPr>
          <a:xfrm>
            <a:off x="320040" y="211740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768221"/>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They were held every four years - an OLYMPIAD - starting in 776 BCE</a:t>
            </a:r>
            <a:endParaRPr lang="en-US" sz="1800" dirty="0"/>
          </a:p>
        </p:txBody>
      </p:sp>
      <p:sp>
        <p:nvSpPr>
          <p:cNvPr id="11" name="Shape 9"/>
          <p:cNvSpPr/>
          <p:nvPr/>
        </p:nvSpPr>
        <p:spPr>
          <a:xfrm>
            <a:off x="320040" y="3181541"/>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31815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832354"/>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Events ran from the STADION sprint to the brutal PANKRATION and chariot racing</a:t>
            </a:r>
            <a:endParaRPr lang="en-US" sz="1800" dirty="0"/>
          </a:p>
        </p:txBody>
      </p:sp>
      <p:sp>
        <p:nvSpPr>
          <p:cNvPr id="14" name="Shape 12"/>
          <p:cNvSpPr/>
          <p:nvPr/>
        </p:nvSpPr>
        <p:spPr>
          <a:xfrm>
            <a:off x="320040" y="4245674"/>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42456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896487"/>
            <a:ext cx="8092440" cy="10092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only prize was an OLIVE WREATH - the reward was honor, not money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Olympic Games of Ancient Greece</dc:title>
  <dc:subject>PptxGenJS Presentation</dc:subject>
  <dc:creator>More Lessons Less Planning</dc:creator>
  <cp:lastModifiedBy>More Lessons Less Planning</cp:lastModifiedBy>
  <cp:revision>1</cp:revision>
  <dcterms:created xsi:type="dcterms:W3CDTF">2026-07-27T15:30:36Z</dcterms:created>
  <dcterms:modified xsi:type="dcterms:W3CDTF">2026-07-27T15:30:36Z</dcterms:modified>
</cp:coreProperties>
</file>