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to name the biggest city in North America in the year 1200. Most will name a modern city. The answer for this lesson is a place almost none of them have heard of, on the Mississippi River.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None of these three survives above ground. Say that plainly here, because it sets up the post hole slide and the whole idea of reading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row is the hinge of the lesson. A post hole is not an object; it is a stain. Everything students see in the next slides was reconstructed from stains.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often assume any circle of posts is religious. Woodhenge is practical first: it is a farming calendar that also carried ceremonial meaning.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 down the list and ask what each one can and cannot tell you. That question is exactly what Activity Part 5 asks them to answer in writing.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line aloud. He wrote it standing at the FOOT of the great mound, looking up, not from its top. It is the reaction of an educated traveler who had no idea anything like this existed in Illinois, and students usually have the same reaction.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Write forty-five and about 120 on the board side by side. The gap between them is the exit ticket question. Make clear he counted from one mound and then walked on to the largest mound before measuring it. The engraving on the next slide is from the 1880s, about seventy years after Brackenridge, so say the date out loud and point out the farmhouse on the summit.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plainly that this engraving is from 1882, not from Brackenridge's 1811 visit, and that the deck labels it that way on purpose. Ask students what the farmhouse on the summit tells them about how Americans treated the mound.
Reference labels (point to these chart features when teaching): Lower terrace; Farmhouse on summit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point is not that he was wrong. Ninety feet against about thirty meters is close for an eye estimate; eight hundred yards against about 1,150 is not. An eyewitness measures what is reachable, and excavation adds what is not.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let the class settle on one card. Every card has a third bullet that undercuts it, and that is the design.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Bullet four is the one students most need. Many will reach for disease or conquest by default, and the dates rule both 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target five. It says the question is open. Students are used to lessons that end with one answer, and this one does not.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which takeaway students would defend in Activity Part 5. Picking a side out loud makes the written verdict much easier.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Anchor the location first. Students who know St. Louis can picture it. Then give the dates, because the whole lesson turns on Cahokia being pre-contact.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the third definition slowly. Archaeology is the method behind every fact in this lesson, and students will be asked in Part 5 what that method cannot tell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use this table again in Activity Part 3. Do not do the arithmetic for them here; just make sure everyone can read a row across.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that turns Cahokia from a curiosity into an achievement. The scale is impressive because of the missing left column, not in spite of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slide is the photograph. Do not rush past it. Ask students to find the two people standing on the summit before you say anything else.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class twenty silent seconds with the photograph. Point out the two tiny visitors on the summit, then ask how many people it would take to build that by hand.
Reference labels (point to these chart features when teaching): Stairway up the face; Visitors for scale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Borrow pit is the term students find strangest. Point out that the pits are still visible on the site as low, damp hollows.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Mound Builders of Cahokia</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The Largest City in Ancient North America</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Three More Things the Builders Made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The Grand Plaza</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 large open square at the foot of Monks Mound</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Leveled and filled by hand to make it flat</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Used for gatherings, markets, and ball games</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Woodhenge</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 circle of tall upright red cedar posts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Rebuilt at least five times in different sizes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Lined up with sunrise at key points in the year</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The Palisade</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 wall of upright logs around the city center</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Roughly two miles around, with towers along it</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Rebuilt several times using thousands of logs</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Woodhenge was found in the 1960s when archaeologists mapped a curve of unusual post holes.</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Four More Words for Cahokia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Grand Plaza</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large open square at the foot of the great mound, leveled by hand for gatherings</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Woodhenge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circle of upright wooden posts at Cahokia used to track the sun through the year</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Palisade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defensive wall of upright logs that enclosed the center of Cahokia</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Post hole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dark stain in the soil where a wooden post once stood, used to map vanished buildings</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Woodhenge and the palisade are both gone. Archaeologists know them only from post holes.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Woodhenge: A Calendar Made of Posts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Woodhenge is a circle of upright wooden posts at Cahokia.</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posts were cut from red cedar and set in deep holes.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center post let an observer watch sunrise across the year.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Certain posts line up with sunrise at the solstices.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circle was rebuilt at least five times.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Woodhenge told Cahokians when the seasons turned, which mattered for planting and for ceremonies.</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the Ground Still Holds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Mounds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Earth piled in stages. Their size and shape show what each mound was used for.</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Post holes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Dark soil stains that map house walls, the palisade, and Woodhenge.</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Borrow pits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hollows left where builders dug out earth. Some later filled with water.</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Artifacts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Pottery, stone tools, shell beads, and food remains left behind in the soil.</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Archaeologists read Cahokia from what is left in the ground, not from written records.</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An American Traveler Sees the Mound, 1811</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868680"/>
            <a:ext cx="8229600" cy="2049170"/>
          </a:xfrm>
          <a:prstGeom prst="rect">
            <a:avLst/>
          </a:prstGeom>
          <a:solidFill>
            <a:srgbClr val="145F58"/>
          </a:solidFill>
          <a:ln w="12700">
            <a:solidFill>
              <a:srgbClr val="145F58"/>
            </a:solidFill>
            <a:prstDash val="solid"/>
          </a:ln>
        </p:spPr>
      </p:sp>
      <p:sp>
        <p:nvSpPr>
          <p:cNvPr id="6" name="Shape 4"/>
          <p:cNvSpPr/>
          <p:nvPr/>
        </p:nvSpPr>
        <p:spPr>
          <a:xfrm>
            <a:off x="457200" y="868680"/>
            <a:ext cx="73152" cy="2049170"/>
          </a:xfrm>
          <a:prstGeom prst="rect">
            <a:avLst/>
          </a:prstGeom>
          <a:solidFill>
            <a:srgbClr val="E8735A"/>
          </a:solidFill>
          <a:ln w="12700">
            <a:solidFill>
              <a:srgbClr val="E8735A"/>
            </a:solidFill>
            <a:prstDash val="solid"/>
          </a:ln>
        </p:spPr>
      </p:sp>
      <p:sp>
        <p:nvSpPr>
          <p:cNvPr id="7" name="emphasis_text"/>
          <p:cNvSpPr/>
          <p:nvPr/>
        </p:nvSpPr>
        <p:spPr>
          <a:xfrm>
            <a:off x="731520" y="1005840"/>
            <a:ext cx="7680960" cy="1774850"/>
          </a:xfrm>
          <a:prstGeom prst="rect">
            <a:avLst/>
          </a:prstGeom>
          <a:noFill/>
          <a:ln/>
        </p:spPr>
        <p:txBody>
          <a:bodyPr wrap="square" rtlCol="0" anchor="ctr"/>
          <a:lstStyle/>
          <a:p>
            <a:pPr algn="ctr" indent="0" marL="0">
              <a:buNone/>
            </a:pPr>
            <a:r>
              <a:rPr lang="en-US" sz="1800" b="1" i="1" dirty="0">
                <a:solidFill>
                  <a:srgbClr val="FFFFFF"/>
                </a:solidFill>
                <a:latin typeface="Arial" pitchFamily="34" charset="0"/>
                <a:ea typeface="Arial" pitchFamily="34" charset="-122"/>
                <a:cs typeface="Arial" pitchFamily="34" charset="-120"/>
              </a:rPr>
              <a:t>What a stupendous pile of earth!</a:t>
            </a:r>
            <a:endParaRPr lang="en-US" sz="1800" dirty="0"/>
          </a:p>
        </p:txBody>
      </p:sp>
      <p:sp>
        <p:nvSpPr>
          <p:cNvPr id="8" name="Text 6"/>
          <p:cNvSpPr/>
          <p:nvPr/>
        </p:nvSpPr>
        <p:spPr>
          <a:xfrm>
            <a:off x="457200" y="3055010"/>
            <a:ext cx="8229600" cy="274320"/>
          </a:xfrm>
          <a:prstGeom prst="rect">
            <a:avLst/>
          </a:prstGeom>
          <a:noFill/>
          <a:ln/>
        </p:spPr>
        <p:txBody>
          <a:bodyPr wrap="square" rtlCol="0" anchor="ctr"/>
          <a:lstStyle/>
          <a:p>
            <a:pPr algn="r" indent="0" marL="0">
              <a:buNone/>
            </a:pPr>
            <a:r>
              <a:rPr lang="en-US" sz="1200" i="1" dirty="0">
                <a:solidFill>
                  <a:srgbClr val="595959"/>
                </a:solidFill>
                <a:latin typeface="Arial" pitchFamily="34" charset="0"/>
                <a:ea typeface="Arial" pitchFamily="34" charset="-122"/>
                <a:cs typeface="Arial" pitchFamily="34" charset="-120"/>
              </a:rPr>
              <a:t>— Henry M. Brackenridge, at the foot of the great mound at Cahokia, 1811</a:t>
            </a:r>
            <a:endParaRPr lang="en-US" sz="1200" dirty="0"/>
          </a:p>
        </p:txBody>
      </p:sp>
      <p:sp>
        <p:nvSpPr>
          <p:cNvPr id="9" name="emphasis_text"/>
          <p:cNvSpPr/>
          <p:nvPr/>
        </p:nvSpPr>
        <p:spPr>
          <a:xfrm>
            <a:off x="457200" y="3375050"/>
            <a:ext cx="8229600" cy="817474"/>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He climbed one mound to count the others, then walked on to the great mound and paced its base.</a:t>
            </a:r>
            <a:endParaRPr lang="en-US" sz="1800" dirty="0"/>
          </a:p>
        </p:txBody>
      </p:sp>
      <p:sp>
        <p:nvSpPr>
          <p:cNvPr id="10" name="Shape 8"/>
          <p:cNvSpPr/>
          <p:nvPr/>
        </p:nvSpPr>
        <p:spPr>
          <a:xfrm>
            <a:off x="274320" y="4384548"/>
            <a:ext cx="8595360" cy="512064"/>
          </a:xfrm>
          <a:prstGeom prst="rect">
            <a:avLst/>
          </a:prstGeom>
          <a:solidFill>
            <a:srgbClr val="FFF8F6"/>
          </a:solidFill>
          <a:ln w="12700">
            <a:solidFill>
              <a:srgbClr val="E8735A"/>
            </a:solidFill>
            <a:prstDash val="solid"/>
          </a:ln>
        </p:spPr>
      </p:sp>
      <p:sp>
        <p:nvSpPr>
          <p:cNvPr id="11" name="Shape 9"/>
          <p:cNvSpPr/>
          <p:nvPr/>
        </p:nvSpPr>
        <p:spPr>
          <a:xfrm>
            <a:off x="274320" y="4384548"/>
            <a:ext cx="64008" cy="512064"/>
          </a:xfrm>
          <a:prstGeom prst="rect">
            <a:avLst/>
          </a:prstGeom>
          <a:solidFill>
            <a:srgbClr val="E8735A"/>
          </a:solidFill>
          <a:ln w="12700">
            <a:solidFill>
              <a:srgbClr val="E8735A"/>
            </a:solidFill>
            <a:prstDash val="solid"/>
          </a:ln>
        </p:spPr>
      </p:sp>
      <p:sp>
        <p:nvSpPr>
          <p:cNvPr id="12"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Students read a longer passage from this same account in Activity Part 4.</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He Recorded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Henry Brackenridge visited the Cahokia mounds in 1811.</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climbed one mound and counted the others from its top.</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counted forty-five mounds visible from that one summit.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then walked to Monks Mound, which he called the principal mound: eight hundred yards around.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put its height at about ninety feet.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Brackenridge wrote over two hundred years ago, so his figures are careful estimates, not survey data.</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Great Mound as Americans Drew It, 1882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1882 line engraving: a large earthen mound rises in two terrace levels, a footpath winds up its left flank, a wood-frame farmhouse with trees stands on the flat summit, and two standing figures and two horses occupy the foreground.">    </p:cNvPr>
          <p:cNvPicPr>
            <a:picLocks noChangeAspect="1"/>
          </p:cNvPicPr>
          <p:nvPr/>
        </p:nvPicPr>
        <p:blipFill>
          <a:blip r:embed="rId1"/>
          <a:stretch>
            <a:fillRect/>
          </a:stretch>
        </p:blipFill>
        <p:spPr>
          <a:xfrm>
            <a:off x="1471613" y="795528"/>
            <a:ext cx="620077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an 1882 engraving.</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1811 and Today: Two Sets of Numbers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8"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Measure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Brackenridge, 1811</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Modern figure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Mounds counted or known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45 seen from one summit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120 once stood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Height of the principal mound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90 feet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30 meters, near 100 feet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Distance around the base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800 yards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1,150 yards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Construction stages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Not known in 1811</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14 stages found by excavation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He was close on height, well short on distance, and could not know how it was built.</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Did Cahokia Empty Out?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Climate and Crops</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Tree rings point to drought after A.D. 1200.</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Poor harvests would strain a city this size.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Some researchers doubt it was that severe.</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Wood and Land</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Building and heating used huge amounts of timber.</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Clearing the uplands may have caused floods.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Newer soil studies question that flooding.</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People and Power</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palisade suggests rising conflict or fear.</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Leaders may have lost authority over the work.</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Families may simply have chosen to move away.</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Warning: These are competing explanations, not settled answers.</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An Open Question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Cahokia declined after about A.D. 1200.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site was largely abandoned by about A.D. 1400.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That is a century before Columbus reached the Americas.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So the arrival of Europeans cannot explain the decline.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No single cause is accepted by all researchers today.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Abandoning the city did not mean the people vanished; Native nations still live across this region today.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historian can say what the evidence rules out even when it cannot name one single cause.</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size, location, and dates of Cahokia at its height.</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Monks Mound, Woodhenge, and the palisade were built and used.</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archaeologists learn from mounds, post holes, and borrow pits.</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Brackenridge's 1811 account of the mounds as evidence.</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the causes of Cahokia's decline are still an open question.</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Cahokia was a planned city of 10,000 to 20,000 people, built entirely by hand.</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Monks Mound rose in fourteen stages to four terraces and about 30 meters.</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Woodhenge tracked the sun, and a palisade wall enclosed the city center.</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Archaeologists read Cahokia from mounds, post holes, borrow pits, and artifacts.</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Cahokia was abandoned by about A.D. 1400, and why is still an open question.</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City on the Mississippi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Cahokia stood on the Mississippi River near present-day St. Louis.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city flourished from about A.D. 1000 to 1350.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At its height 10,000 to 20,000 people lived there.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Cahokia covered more than six square miles.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About 120 mounds once stood inside the city.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No city in what is now the United States would be that large again for centuries.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Three Words to Start With</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Mississippian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Native American mound-building culture of the Mississippi valley, about A.D. 800 to 1600</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Cahokia</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largest city of that culture, covering more than six square miles near present-day St. Louis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Archaeology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study of the human past through physical remains such as mounds, post holes, and pottery</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No one at Cahokia left a written record, so almost everything we know comes from the ground.</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Cahokia by the Numbers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Measure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Figure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Notes</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Peak population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10,000 to 20,000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Around A.D. 1100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Area of the city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More than 6 square miles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Mounds, plazas, houses, fields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Mounds once standing</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120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Only some survive today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Height of Monks Mound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30 meters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Roughly 100 feet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Construction stages of Monks Mound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14</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Built over generations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Cahokia was a planned city, not a scattering of villages that happened to grow together.</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Building a City by Hand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the Builders Did Not Have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wheels or carts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horses, oxen, or draft animals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metal tools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writing system</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They Used Instead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Woven baskets carried on the back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Digging sticks and stone hoes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Shell and stone scraping tools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Large, organized work crews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Every basket of earth in Monks Mound was dug by hand and carried there on someone's back.</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Great Mound, Stage by Stage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Monks Mound is the largest earthen structure north of Mexico.</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was raised in fourteen separate construction stages.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finished mound rises in four flat terraces.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stands about 30 meters, or roughly 100 feet, tall.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large building once stood on the highest terrace.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Fourteen stages means fourteen separate building projects, spread across generations of workers.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Monks Mound Today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Color photograph: a broad grass-covered earthen mound rises against a blue sky with wispy cloud, a long wooden stairway with red handrails climbs its near face from a mown lawn to the flat summit, and two tiny figures stand on the summit at the left of the stairway.">    </p:cNvPr>
          <p:cNvPicPr>
            <a:picLocks noChangeAspect="1"/>
          </p:cNvPicPr>
          <p:nvPr/>
        </p:nvPicPr>
        <p:blipFill>
          <a:blip r:embed="rId1"/>
          <a:stretch>
            <a:fillRect/>
          </a:stretch>
        </p:blipFill>
        <p:spPr>
          <a:xfrm>
            <a:off x="1471613" y="795528"/>
            <a:ext cx="620077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two people on top.</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Three Words for the Great Mound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Monks Mound</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largest earthen structure north of Mexico</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Terrace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flat, level step built into the side of a mound</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Borrow pit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pit dug by Cahokia's builders to remove the earth they carried away by basket</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 earth for the mound came out of borrow pits, so the builders dug the holes that they filled.</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Mound Builders of Cahokia</dc:title>
  <dc:subject>PptxGenJS Presentation</dc:subject>
  <dc:creator>More Lessons Less Planning</dc:creator>
  <cp:lastModifiedBy>More Lessons Less Planning</cp:lastModifiedBy>
  <cp:revision>1</cp:revision>
  <dcterms:created xsi:type="dcterms:W3CDTF">2026-08-17T10:01:43Z</dcterms:created>
  <dcterms:modified xsi:type="dcterms:W3CDTF">2026-08-17T10:01:43Z</dcterms:modified>
</cp:coreProperties>
</file>