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Open by asking: what happens when a ship lands somewhere its paperwork does not cover?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each target aloud; these five drive the Compact study.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Emphasize the gap between planned destination and actual landing site.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Contrast motives: religious purpose versus economic opportunity.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Bridge from the geography problem to the legal problem it created.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the quote aloud slowly; let students feel the threat it posed to order.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Set up the paired image as illustrative, not a contemporary eyewitness record.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Point out the painting postdates the event by nearly 280 years; treat it as illustration, not proof.
Reference labels (point to these chart features when teaching): Painted 1899; Not painted from life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Walk the document phrase by phrase; students should see the covenant language directly.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slide is the heart of the self-government argument.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Push students to hold both facts at once: real innovation, real limits.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Let the stat land before moving to the detail rows.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Close by asking students to weigh both halves of the legacy.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Close the loop on all five learning targets in order.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B2A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371600"/>
            <a:ext cx="82296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The Mayflower Compact</a:t>
            </a:r>
            <a:endParaRPr lang="en-US" sz="3800" dirty="0"/>
          </a:p>
        </p:txBody>
      </p:sp>
      <p:sp>
        <p:nvSpPr>
          <p:cNvPr id="3" name="Text 1"/>
          <p:cNvSpPr/>
          <p:nvPr/>
        </p:nvSpPr>
        <p:spPr>
          <a:xfrm>
            <a:off x="457200" y="292608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41 men wrote a government before anyone set foot on land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0" y="4942332"/>
            <a:ext cx="9144000" cy="109728"/>
          </a:xfrm>
          <a:prstGeom prst="rect">
            <a:avLst/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5052060"/>
            <a:ext cx="9144000" cy="91440"/>
          </a:xfrm>
          <a:prstGeom prst="rect">
            <a:avLst/>
          </a:prstGeom>
          <a:solidFill>
            <a:srgbClr val="E8735A"/>
          </a:solidFill>
          <a:ln w="12700">
            <a:solidFill>
              <a:srgbClr val="E8735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0" y="4741164"/>
            <a:ext cx="91440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© More Lessons Less Planning  |  morelessonslessplanning.com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5F5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0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3" name="mllp_textfit_title_bar"/>
          <p:cNvSpPr/>
          <p:nvPr/>
        </p:nvSpPr>
        <p:spPr>
          <a:xfrm>
            <a:off x="274320" y="0"/>
            <a:ext cx="8595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Learning Targets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0" y="4942332"/>
            <a:ext cx="9144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© More Lessons Less Planning  |  morelessonslessplanning.com</a:t>
            </a:r>
            <a:endParaRPr lang="en-US" sz="700" dirty="0"/>
          </a:p>
        </p:txBody>
      </p:sp>
      <p:sp>
        <p:nvSpPr>
          <p:cNvPr id="5" name="Shape 3"/>
          <p:cNvSpPr/>
          <p:nvPr/>
        </p:nvSpPr>
        <p:spPr>
          <a:xfrm>
            <a:off x="274320" y="704088"/>
            <a:ext cx="8595360" cy="781812"/>
          </a:xfrm>
          <a:prstGeom prst="rect">
            <a:avLst/>
          </a:prstGeom>
          <a:solidFill>
            <a:srgbClr val="FFFFFF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38912" y="912114"/>
            <a:ext cx="365760" cy="365760"/>
          </a:xfrm>
          <a:prstGeom prst="ellipse">
            <a:avLst/>
          </a:prstGeom>
          <a:solidFill>
            <a:srgbClr val="145F58"/>
          </a:solidFill>
          <a:ln w="12700">
            <a:solidFill>
              <a:srgbClr val="145F5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38912" y="91211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</a:t>
            </a:r>
            <a:endParaRPr lang="en-US" sz="800" dirty="0"/>
          </a:p>
        </p:txBody>
      </p:sp>
      <p:sp>
        <p:nvSpPr>
          <p:cNvPr id="8" name="mllp_textfit_body"/>
          <p:cNvSpPr/>
          <p:nvPr/>
        </p:nvSpPr>
        <p:spPr>
          <a:xfrm>
            <a:off x="941832" y="704088"/>
            <a:ext cx="7882128" cy="7818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Explain why the ship landed outside the area its patent covered.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274320" y="1549908"/>
            <a:ext cx="8595360" cy="781812"/>
          </a:xfrm>
          <a:prstGeom prst="rect">
            <a:avLst/>
          </a:prstGeom>
          <a:solidFill>
            <a:srgbClr val="FFFFFF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8912" y="1757934"/>
            <a:ext cx="365760" cy="365760"/>
          </a:xfrm>
          <a:prstGeom prst="ellipse">
            <a:avLst/>
          </a:prstGeom>
          <a:solidFill>
            <a:srgbClr val="145F58"/>
          </a:solidFill>
          <a:ln w="12700">
            <a:solidFill>
              <a:srgbClr val="145F5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38912" y="175793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</a:t>
            </a:r>
            <a:endParaRPr lang="en-US" sz="800" dirty="0"/>
          </a:p>
        </p:txBody>
      </p:sp>
      <p:sp>
        <p:nvSpPr>
          <p:cNvPr id="12" name="mllp_textfit_body"/>
          <p:cNvSpPr/>
          <p:nvPr/>
        </p:nvSpPr>
        <p:spPr>
          <a:xfrm>
            <a:off x="941832" y="1549908"/>
            <a:ext cx="7882128" cy="7818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the shipboard dispute that led the passengers to draft a compact.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274320" y="2395728"/>
            <a:ext cx="8595360" cy="781812"/>
          </a:xfrm>
          <a:prstGeom prst="rect">
            <a:avLst/>
          </a:prstGeom>
          <a:solidFill>
            <a:srgbClr val="FFFFFF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438912" y="2603754"/>
            <a:ext cx="365760" cy="365760"/>
          </a:xfrm>
          <a:prstGeom prst="ellipse">
            <a:avLst/>
          </a:prstGeom>
          <a:solidFill>
            <a:srgbClr val="145F58"/>
          </a:solidFill>
          <a:ln w="12700">
            <a:solidFill>
              <a:srgbClr val="145F5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38912" y="260375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</a:t>
            </a:r>
            <a:endParaRPr lang="en-US" sz="800" dirty="0"/>
          </a:p>
        </p:txBody>
      </p:sp>
      <p:sp>
        <p:nvSpPr>
          <p:cNvPr id="16" name="mllp_textfit_body"/>
          <p:cNvSpPr/>
          <p:nvPr/>
        </p:nvSpPr>
        <p:spPr>
          <a:xfrm>
            <a:off x="941832" y="2395728"/>
            <a:ext cx="7882128" cy="7818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List what the signers promised each other in the Compact.</a:t>
            </a:r>
            <a:endParaRPr lang="en-US" sz="1800" dirty="0"/>
          </a:p>
        </p:txBody>
      </p:sp>
      <p:sp>
        <p:nvSpPr>
          <p:cNvPr id="17" name="Shape 15"/>
          <p:cNvSpPr/>
          <p:nvPr/>
        </p:nvSpPr>
        <p:spPr>
          <a:xfrm>
            <a:off x="274320" y="3241548"/>
            <a:ext cx="8595360" cy="781812"/>
          </a:xfrm>
          <a:prstGeom prst="rect">
            <a:avLst/>
          </a:prstGeom>
          <a:solidFill>
            <a:srgbClr val="FFFFFF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438912" y="3449574"/>
            <a:ext cx="365760" cy="365760"/>
          </a:xfrm>
          <a:prstGeom prst="ellipse">
            <a:avLst/>
          </a:prstGeom>
          <a:solidFill>
            <a:srgbClr val="145F58"/>
          </a:solidFill>
          <a:ln w="12700">
            <a:solidFill>
              <a:srgbClr val="145F5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38912" y="344957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</a:t>
            </a:r>
            <a:endParaRPr lang="en-US" sz="800" dirty="0"/>
          </a:p>
        </p:txBody>
      </p:sp>
      <p:sp>
        <p:nvSpPr>
          <p:cNvPr id="20" name="mllp_textfit_body"/>
          <p:cNvSpPr/>
          <p:nvPr/>
        </p:nvSpPr>
        <p:spPr>
          <a:xfrm>
            <a:off x="941832" y="3241548"/>
            <a:ext cx="7882128" cy="7818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Explain how the Compact built a government on the consent of the governed.</a:t>
            </a:r>
            <a:endParaRPr lang="en-US" sz="1800" dirty="0"/>
          </a:p>
        </p:txBody>
      </p:sp>
      <p:sp>
        <p:nvSpPr>
          <p:cNvPr id="21" name="Shape 19"/>
          <p:cNvSpPr/>
          <p:nvPr/>
        </p:nvSpPr>
        <p:spPr>
          <a:xfrm>
            <a:off x="274320" y="4087368"/>
            <a:ext cx="8595360" cy="781812"/>
          </a:xfrm>
          <a:prstGeom prst="rect">
            <a:avLst/>
          </a:prstGeom>
          <a:solidFill>
            <a:srgbClr val="FFFFFF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438912" y="4295394"/>
            <a:ext cx="365760" cy="365760"/>
          </a:xfrm>
          <a:prstGeom prst="ellipse">
            <a:avLst/>
          </a:prstGeom>
          <a:solidFill>
            <a:srgbClr val="145F58"/>
          </a:solidFill>
          <a:ln w="12700">
            <a:solidFill>
              <a:srgbClr val="145F5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38912" y="429539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</a:t>
            </a:r>
            <a:endParaRPr lang="en-US" sz="800" dirty="0"/>
          </a:p>
        </p:txBody>
      </p:sp>
      <p:sp>
        <p:nvSpPr>
          <p:cNvPr id="24" name="mllp_textfit_body"/>
          <p:cNvSpPr/>
          <p:nvPr/>
        </p:nvSpPr>
        <p:spPr>
          <a:xfrm>
            <a:off x="941832" y="4087368"/>
            <a:ext cx="7882128" cy="7818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Evaluate the Compact's limits by asking who signed it and who did not.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0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3" name="mllp_textfit_title_bar"/>
          <p:cNvSpPr/>
          <p:nvPr/>
        </p:nvSpPr>
        <p:spPr>
          <a:xfrm>
            <a:off x="274320" y="0"/>
            <a:ext cx="8595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 Ship Off Course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0" y="4942332"/>
            <a:ext cx="9144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© More Lessons Less Planning  |  morelessonslessplanning.com</a:t>
            </a:r>
            <a:endParaRPr lang="en-US" sz="700" dirty="0"/>
          </a:p>
        </p:txBody>
      </p:sp>
      <p:sp>
        <p:nvSpPr>
          <p:cNvPr id="5" name="bounded_body"/>
          <p:cNvSpPr/>
          <p:nvPr/>
        </p:nvSpPr>
        <p:spPr>
          <a:xfrm>
            <a:off x="365760" y="731520"/>
            <a:ext cx="8503920" cy="350672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September 1620, the Mayflower left England bound for northern Virginia.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Storms and shoal waters pushed the ship north of its planned course.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Cape Cod is the hooked arm of land in New England where the Mayflower anchored.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landing site lay outside the territory the Virginia Company had granted.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passengers now faced land no charter covered and no law governed.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274320" y="4302252"/>
            <a:ext cx="8595360" cy="512064"/>
          </a:xfrm>
          <a:prstGeom prst="rect">
            <a:avLst/>
          </a:prstGeom>
          <a:solidFill>
            <a:srgbClr val="FFF8F6"/>
          </a:solidFill>
          <a:ln w="12700">
            <a:solidFill>
              <a:srgbClr val="E8735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74320" y="4302252"/>
            <a:ext cx="64008" cy="512064"/>
          </a:xfrm>
          <a:prstGeom prst="rect">
            <a:avLst/>
          </a:prstGeom>
          <a:solidFill>
            <a:srgbClr val="E8735A"/>
          </a:solidFill>
          <a:ln w="12700">
            <a:solidFill>
              <a:srgbClr val="E8735A"/>
            </a:solidFill>
            <a:prstDash val="solid"/>
          </a:ln>
        </p:spPr>
      </p:sp>
      <p:sp>
        <p:nvSpPr>
          <p:cNvPr id="8" name="bounded_callout"/>
          <p:cNvSpPr/>
          <p:nvPr/>
        </p:nvSpPr>
        <p:spPr>
          <a:xfrm>
            <a:off x="457200" y="4347972"/>
            <a:ext cx="8394192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Did You Know: That curved shoreline looked to sailors like an arm reaching into the sea.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0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3" name="mllp_textfit_title_bar"/>
          <p:cNvSpPr/>
          <p:nvPr/>
        </p:nvSpPr>
        <p:spPr>
          <a:xfrm>
            <a:off x="274320" y="0"/>
            <a:ext cx="8595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Two Groups, One Ship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0" y="4942332"/>
            <a:ext cx="9144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© More Lessons Less Planning  |  morelessonslessplanning.com</a:t>
            </a:r>
            <a:endParaRPr lang="en-US" sz="700" dirty="0"/>
          </a:p>
        </p:txBody>
      </p:sp>
      <p:sp>
        <p:nvSpPr>
          <p:cNvPr id="5" name="Shape 3"/>
          <p:cNvSpPr/>
          <p:nvPr/>
        </p:nvSpPr>
        <p:spPr>
          <a:xfrm>
            <a:off x="274320" y="731520"/>
            <a:ext cx="4206240" cy="384048"/>
          </a:xfrm>
          <a:prstGeom prst="rect">
            <a:avLst/>
          </a:prstGeom>
          <a:solidFill>
            <a:srgbClr val="145F58"/>
          </a:solidFill>
          <a:ln w="12700">
            <a:solidFill>
              <a:srgbClr val="145F58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274320" y="731520"/>
            <a:ext cx="4206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Separatists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274320" y="1115568"/>
            <a:ext cx="4206240" cy="3076956"/>
          </a:xfrm>
          <a:prstGeom prst="rect">
            <a:avLst/>
          </a:prstGeom>
          <a:solidFill>
            <a:srgbClr val="F0FAF8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8" name="bounded_body"/>
          <p:cNvSpPr/>
          <p:nvPr/>
        </p:nvSpPr>
        <p:spPr>
          <a:xfrm>
            <a:off x="384048" y="1207008"/>
            <a:ext cx="3986784" cy="28940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Separatists were English Protestants who broke away from the Church of England.</a:t>
            </a:r>
            <a:endParaRPr lang="en-US" sz="18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Organized the voyage for religious reasons</a:t>
            </a:r>
            <a:endParaRPr lang="en-US" sz="18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minority of the passengers aboard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4572000" y="822960"/>
            <a:ext cx="0" cy="3278124"/>
          </a:xfrm>
          <a:prstGeom prst="line">
            <a:avLst/>
          </a:prstGeom>
          <a:noFill/>
          <a:ln w="12700">
            <a:solidFill>
              <a:srgbClr val="F2F2F2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663440" y="731520"/>
            <a:ext cx="4206240" cy="384048"/>
          </a:xfrm>
          <a:prstGeom prst="rect">
            <a:avLst/>
          </a:prstGeom>
          <a:solidFill>
            <a:srgbClr val="E8735A"/>
          </a:solidFill>
          <a:ln w="12700">
            <a:solidFill>
              <a:srgbClr val="E8735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63440" y="731520"/>
            <a:ext cx="4206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B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Strangers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4663440" y="1115568"/>
            <a:ext cx="4206240" cy="3076956"/>
          </a:xfrm>
          <a:prstGeom prst="rect">
            <a:avLst/>
          </a:prstGeom>
          <a:solidFill>
            <a:srgbClr val="FFF8F6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13" name="bounded_body"/>
          <p:cNvSpPr/>
          <p:nvPr/>
        </p:nvSpPr>
        <p:spPr>
          <a:xfrm>
            <a:off x="4773168" y="1207008"/>
            <a:ext cx="3986784" cy="28940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Strangers were Mayflower passengers not part of that religious congregation.</a:t>
            </a:r>
            <a:endParaRPr lang="en-US" sz="18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Hired by investors or seeking opportunity</a:t>
            </a:r>
            <a:endParaRPr lang="en-US" sz="18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Made up most of the ship's passengers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274320" y="4384548"/>
            <a:ext cx="8595360" cy="512064"/>
          </a:xfrm>
          <a:prstGeom prst="rect">
            <a:avLst/>
          </a:prstGeom>
          <a:solidFill>
            <a:srgbClr val="FFF8F6"/>
          </a:solidFill>
          <a:ln w="12700">
            <a:solidFill>
              <a:srgbClr val="E8735A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274320" y="4384548"/>
            <a:ext cx="64008" cy="512064"/>
          </a:xfrm>
          <a:prstGeom prst="rect">
            <a:avLst/>
          </a:prstGeom>
          <a:solidFill>
            <a:srgbClr val="E8735A"/>
          </a:solidFill>
          <a:ln w="12700">
            <a:solidFill>
              <a:srgbClr val="E8735A"/>
            </a:solidFill>
            <a:prstDash val="solid"/>
          </a:ln>
        </p:spPr>
      </p:sp>
      <p:sp>
        <p:nvSpPr>
          <p:cNvPr id="16" name="bounded_callout"/>
          <p:cNvSpPr/>
          <p:nvPr/>
        </p:nvSpPr>
        <p:spPr>
          <a:xfrm>
            <a:off x="457200" y="4430268"/>
            <a:ext cx="8394192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Note: Both groups had to agree before any lasting order could hold.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0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3" name="mllp_textfit_title_bar"/>
          <p:cNvSpPr/>
          <p:nvPr/>
        </p:nvSpPr>
        <p:spPr>
          <a:xfrm>
            <a:off x="274320" y="0"/>
            <a:ext cx="8595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The Patent Problem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0" y="4942332"/>
            <a:ext cx="9144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© More Lessons Less Planning  |  morelessonslessplanning.com</a:t>
            </a:r>
            <a:endParaRPr lang="en-US" sz="700" dirty="0"/>
          </a:p>
        </p:txBody>
      </p:sp>
      <p:sp>
        <p:nvSpPr>
          <p:cNvPr id="5" name="Shape 3"/>
          <p:cNvSpPr/>
          <p:nvPr/>
        </p:nvSpPr>
        <p:spPr>
          <a:xfrm>
            <a:off x="274320" y="731520"/>
            <a:ext cx="2773680" cy="3515868"/>
          </a:xfrm>
          <a:prstGeom prst="rect">
            <a:avLst/>
          </a:prstGeom>
          <a:solidFill>
            <a:srgbClr val="F0FAF8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74320" y="731520"/>
            <a:ext cx="2773680" cy="438912"/>
          </a:xfrm>
          <a:prstGeom prst="rect">
            <a:avLst/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731520"/>
            <a:ext cx="27736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What Was a Patent</a:t>
            </a:r>
            <a:endParaRPr lang="en-US" sz="1500" dirty="0"/>
          </a:p>
        </p:txBody>
      </p:sp>
      <p:sp>
        <p:nvSpPr>
          <p:cNvPr id="8" name="bounded_body"/>
          <p:cNvSpPr/>
          <p:nvPr/>
        </p:nvSpPr>
        <p:spPr>
          <a:xfrm>
            <a:off x="365760" y="1261872"/>
            <a:ext cx="2590800" cy="29397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5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patent was a legal grant of permission to found a colony in a named place.</a:t>
            </a:r>
            <a:endParaRPr lang="en-US" sz="15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5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grant named northern Virginia as the passengers' destination.</a:t>
            </a:r>
            <a:endParaRPr lang="en-US" sz="15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5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Without one, colonists had no claim to settle at all.</a:t>
            </a:r>
            <a:endParaRPr lang="en-US" sz="1550" dirty="0"/>
          </a:p>
        </p:txBody>
      </p:sp>
      <p:sp>
        <p:nvSpPr>
          <p:cNvPr id="9" name="Shape 7"/>
          <p:cNvSpPr/>
          <p:nvPr/>
        </p:nvSpPr>
        <p:spPr>
          <a:xfrm>
            <a:off x="3185160" y="731520"/>
            <a:ext cx="2773680" cy="3515868"/>
          </a:xfrm>
          <a:prstGeom prst="rect">
            <a:avLst/>
          </a:prstGeom>
          <a:solidFill>
            <a:srgbClr val="E8EDF4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185160" y="731520"/>
            <a:ext cx="2773680" cy="438912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185160" y="731520"/>
            <a:ext cx="27736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Where It Applied</a:t>
            </a:r>
            <a:endParaRPr lang="en-US" sz="1500" dirty="0"/>
          </a:p>
        </p:txBody>
      </p:sp>
      <p:sp>
        <p:nvSpPr>
          <p:cNvPr id="12" name="bounded_body"/>
          <p:cNvSpPr/>
          <p:nvPr/>
        </p:nvSpPr>
        <p:spPr>
          <a:xfrm>
            <a:off x="3276600" y="1261872"/>
            <a:ext cx="2590800" cy="29397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6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grant covered land far south of where the Mayflower anchored.</a:t>
            </a:r>
            <a:endParaRPr lang="en-US" sz="16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6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landing site sat outside the Virginia Company's chartered territory.</a:t>
            </a:r>
            <a:endParaRPr lang="en-US" sz="16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6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Landing there voided its legal protection.</a:t>
            </a:r>
            <a:endParaRPr lang="en-US" sz="1650" dirty="0"/>
          </a:p>
        </p:txBody>
      </p:sp>
      <p:sp>
        <p:nvSpPr>
          <p:cNvPr id="13" name="Shape 11"/>
          <p:cNvSpPr/>
          <p:nvPr/>
        </p:nvSpPr>
        <p:spPr>
          <a:xfrm>
            <a:off x="6096000" y="731520"/>
            <a:ext cx="2773680" cy="3515868"/>
          </a:xfrm>
          <a:prstGeom prst="rect">
            <a:avLst/>
          </a:prstGeom>
          <a:solidFill>
            <a:srgbClr val="FFF8F6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096000" y="731520"/>
            <a:ext cx="2773680" cy="438912"/>
          </a:xfrm>
          <a:prstGeom prst="rect">
            <a:avLst/>
          </a:prstGeom>
          <a:solidFill>
            <a:srgbClr val="E8735A"/>
          </a:solidFill>
          <a:ln w="12700">
            <a:solidFill>
              <a:srgbClr val="E8735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096000" y="731520"/>
            <a:ext cx="27736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The Result</a:t>
            </a:r>
            <a:endParaRPr lang="en-US" sz="1500" dirty="0"/>
          </a:p>
        </p:txBody>
      </p:sp>
      <p:sp>
        <p:nvSpPr>
          <p:cNvPr id="16" name="bounded_body"/>
          <p:cNvSpPr/>
          <p:nvPr/>
        </p:nvSpPr>
        <p:spPr>
          <a:xfrm>
            <a:off x="6187440" y="1261872"/>
            <a:ext cx="2590800" cy="29397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6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Some passengers argued no valid grant meant no authority over them.</a:t>
            </a:r>
            <a:endParaRPr lang="en-US" sz="16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6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Leaders needed a new source of legal order before anyone went ashore.</a:t>
            </a:r>
            <a:endParaRPr lang="en-US" sz="16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6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That gap in authority set up the crisis the Compact solved.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274320" y="4302252"/>
            <a:ext cx="8595360" cy="512064"/>
          </a:xfrm>
          <a:prstGeom prst="rect">
            <a:avLst/>
          </a:prstGeom>
          <a:solidFill>
            <a:srgbClr val="FFF8F6"/>
          </a:solidFill>
          <a:ln w="12700">
            <a:solidFill>
              <a:srgbClr val="E8735A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274320" y="4302252"/>
            <a:ext cx="64008" cy="512064"/>
          </a:xfrm>
          <a:prstGeom prst="rect">
            <a:avLst/>
          </a:prstGeom>
          <a:solidFill>
            <a:srgbClr val="E8735A"/>
          </a:solidFill>
          <a:ln w="12700">
            <a:solidFill>
              <a:srgbClr val="E8735A"/>
            </a:solidFill>
            <a:prstDash val="solid"/>
          </a:ln>
        </p:spPr>
      </p:sp>
      <p:sp>
        <p:nvSpPr>
          <p:cNvPr id="19" name="bounded_callout"/>
          <p:cNvSpPr/>
          <p:nvPr/>
        </p:nvSpPr>
        <p:spPr>
          <a:xfrm>
            <a:off x="457200" y="4347972"/>
            <a:ext cx="8394192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Concept: A grant of that kind only applied inside its named boundaries.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0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3" name="mllp_textfit_title_bar"/>
          <p:cNvSpPr/>
          <p:nvPr/>
        </p:nvSpPr>
        <p:spPr>
          <a:xfrm>
            <a:off x="274320" y="0"/>
            <a:ext cx="8595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Mutinous Speeches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0" y="4942332"/>
            <a:ext cx="9144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© More Lessons Less Planning  |  morelessonslessplanning.com</a:t>
            </a:r>
            <a:endParaRPr lang="en-US" sz="700" dirty="0"/>
          </a:p>
        </p:txBody>
      </p:sp>
      <p:sp>
        <p:nvSpPr>
          <p:cNvPr id="5" name="Shape 3"/>
          <p:cNvSpPr/>
          <p:nvPr/>
        </p:nvSpPr>
        <p:spPr>
          <a:xfrm>
            <a:off x="457200" y="868680"/>
            <a:ext cx="8229600" cy="2049170"/>
          </a:xfrm>
          <a:prstGeom prst="rect">
            <a:avLst/>
          </a:prstGeom>
          <a:solidFill>
            <a:srgbClr val="145F58"/>
          </a:solidFill>
          <a:ln w="12700">
            <a:solidFill>
              <a:srgbClr val="145F5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57200" y="868680"/>
            <a:ext cx="73152" cy="2049170"/>
          </a:xfrm>
          <a:prstGeom prst="rect">
            <a:avLst/>
          </a:prstGeom>
          <a:solidFill>
            <a:srgbClr val="E8735A"/>
          </a:solidFill>
          <a:ln w="12700">
            <a:solidFill>
              <a:srgbClr val="E8735A"/>
            </a:solidFill>
            <a:prstDash val="solid"/>
          </a:ln>
        </p:spPr>
      </p:sp>
      <p:sp>
        <p:nvSpPr>
          <p:cNvPr id="7" name="emphasis_text"/>
          <p:cNvSpPr/>
          <p:nvPr/>
        </p:nvSpPr>
        <p:spPr>
          <a:xfrm>
            <a:off x="731520" y="1005840"/>
            <a:ext cx="7680960" cy="177485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That when they came ashore they would use their own liberty, for none had power to command them.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457200" y="305501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William Bradford, describing discontented talk aboard the Mayflower</a:t>
            </a:r>
            <a:endParaRPr lang="en-US" sz="1200" dirty="0"/>
          </a:p>
        </p:txBody>
      </p:sp>
      <p:sp>
        <p:nvSpPr>
          <p:cNvPr id="9" name="emphasis_text"/>
          <p:cNvSpPr/>
          <p:nvPr/>
        </p:nvSpPr>
        <p:spPr>
          <a:xfrm>
            <a:off x="457200" y="3375050"/>
            <a:ext cx="8229600" cy="81747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Without a patent covering that landing, some passengers argued no one could legally give them orders once they landed.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274320" y="4384548"/>
            <a:ext cx="8595360" cy="512064"/>
          </a:xfrm>
          <a:prstGeom prst="rect">
            <a:avLst/>
          </a:prstGeom>
          <a:solidFill>
            <a:srgbClr val="FFF8F6"/>
          </a:solidFill>
          <a:ln w="12700">
            <a:solidFill>
              <a:srgbClr val="E8735A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274320" y="4384548"/>
            <a:ext cx="64008" cy="512064"/>
          </a:xfrm>
          <a:prstGeom prst="rect">
            <a:avLst/>
          </a:prstGeom>
          <a:solidFill>
            <a:srgbClr val="E8735A"/>
          </a:solidFill>
          <a:ln w="12700">
            <a:solidFill>
              <a:srgbClr val="E8735A"/>
            </a:solidFill>
            <a:prstDash val="solid"/>
          </a:ln>
        </p:spPr>
      </p:sp>
      <p:sp>
        <p:nvSpPr>
          <p:cNvPr id="12" name="bounded_callout"/>
          <p:cNvSpPr/>
          <p:nvPr/>
        </p:nvSpPr>
        <p:spPr>
          <a:xfrm>
            <a:off x="457200" y="4430268"/>
            <a:ext cx="8394192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Warning: Talk like this threatened to split the settlement apart.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0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3" name="mllp_textfit_title_bar"/>
          <p:cNvSpPr/>
          <p:nvPr/>
        </p:nvSpPr>
        <p:spPr>
          <a:xfrm>
            <a:off x="274320" y="0"/>
            <a:ext cx="8595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 Combination Before Landing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0" y="4942332"/>
            <a:ext cx="9144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© More Lessons Less Planning  |  morelessonslessplanning.com</a:t>
            </a:r>
            <a:endParaRPr lang="en-US" sz="700" dirty="0"/>
          </a:p>
        </p:txBody>
      </p:sp>
      <p:sp>
        <p:nvSpPr>
          <p:cNvPr id="5" name="bounded_body"/>
          <p:cNvSpPr/>
          <p:nvPr/>
        </p:nvSpPr>
        <p:spPr>
          <a:xfrm>
            <a:off x="365760" y="731520"/>
            <a:ext cx="8503920" cy="350672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Leaders realized the mutinous talk had to be settled before anyone went ashore.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They drafted a short written combination binding everyone to one set of rules.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document borrowed language from church covenants the Separatists knew well.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Roughly 41 adult men signed it aboard the ship in November 1620.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Only after signing did passengers begin sending parties ashore to scout land.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274320" y="4302252"/>
            <a:ext cx="8595360" cy="512064"/>
          </a:xfrm>
          <a:prstGeom prst="rect">
            <a:avLst/>
          </a:prstGeom>
          <a:solidFill>
            <a:srgbClr val="FFF8F6"/>
          </a:solidFill>
          <a:ln w="12700">
            <a:solidFill>
              <a:srgbClr val="E8735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74320" y="4302252"/>
            <a:ext cx="64008" cy="512064"/>
          </a:xfrm>
          <a:prstGeom prst="rect">
            <a:avLst/>
          </a:prstGeom>
          <a:solidFill>
            <a:srgbClr val="E8735A"/>
          </a:solidFill>
          <a:ln w="12700">
            <a:solidFill>
              <a:srgbClr val="E8735A"/>
            </a:solidFill>
            <a:prstDash val="solid"/>
          </a:ln>
        </p:spPr>
      </p:sp>
      <p:sp>
        <p:nvSpPr>
          <p:cNvPr id="8" name="bounded_callout"/>
          <p:cNvSpPr/>
          <p:nvPr/>
        </p:nvSpPr>
        <p:spPr>
          <a:xfrm>
            <a:off x="457200" y="4347972"/>
            <a:ext cx="8394192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Tip: The signing happened on the ship, not on land - order came first, landing came second.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0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3" name="mllp_textfit_title_bar"/>
          <p:cNvSpPr/>
          <p:nvPr/>
        </p:nvSpPr>
        <p:spPr>
          <a:xfrm>
            <a:off x="274320" y="0"/>
            <a:ext cx="8595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Signing the Compact, as an Artist Imagined It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0" y="4942332"/>
            <a:ext cx="9144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© More Lessons Less Planning  |  morelessonslessplanning.com</a:t>
            </a:r>
            <a:endParaRPr lang="en-US" sz="700" dirty="0"/>
          </a:p>
        </p:txBody>
      </p:sp>
      <p:sp>
        <p:nvSpPr>
          <p:cNvPr id="5" name="Shape 3"/>
          <p:cNvSpPr/>
          <p:nvPr/>
        </p:nvSpPr>
        <p:spPr>
          <a:xfrm>
            <a:off x="457200" y="758952"/>
            <a:ext cx="8229600" cy="3616452"/>
          </a:xfrm>
          <a:prstGeom prst="rect">
            <a:avLst/>
          </a:prstGeom>
          <a:solidFill>
            <a:srgbClr val="FFFFFF"/>
          </a:solidFill>
          <a:ln w="12700">
            <a:solidFill>
              <a:srgbClr val="F2F2F2"/>
            </a:solidFill>
            <a:prstDash val="solid"/>
          </a:ln>
        </p:spPr>
      </p:sp>
      <p:pic>
        <p:nvPicPr>
          <p:cNvPr id="6" name="Image 0" descr="An oil painting of the Mayflower Compact being signed below decks. About eleven passengers stand and sit around a heavy wooden table in a dim ship's cabin. A man in a striped cap leans over the table to sign a document spread flat in front of him, while a standing man in a buff doublet watches and an elderly man in black with a wide white ruff sits at the right of the table. Two figures wear helmets and armour, a woman in a white cap stands at the right edge, and a lantern hangs from the beams at upper left.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71613" y="795528"/>
            <a:ext cx="6200775" cy="3543300"/>
          </a:xfrm>
          <a:prstGeom prst="rect">
            <a:avLst/>
          </a:prstGeom>
        </p:spPr>
      </p:pic>
      <p:sp>
        <p:nvSpPr>
          <p:cNvPr id="7" name="mllp_textfit_caption"/>
          <p:cNvSpPr/>
          <p:nvPr/>
        </p:nvSpPr>
        <p:spPr>
          <a:xfrm>
            <a:off x="457200" y="4430268"/>
            <a:ext cx="8229600" cy="40233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Jean Leon Gerome Ferris painted this scene about 1899, long after 1620.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0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3" name="mllp_textfit_title_bar"/>
          <p:cNvSpPr/>
          <p:nvPr/>
        </p:nvSpPr>
        <p:spPr>
          <a:xfrm>
            <a:off x="274320" y="0"/>
            <a:ext cx="8595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What the Compact Actually Says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0" y="4942332"/>
            <a:ext cx="9144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© More Lessons Less Planning  |  morelessonslessplanning.com</a:t>
            </a:r>
            <a:endParaRPr lang="en-US" sz="700" dirty="0"/>
          </a:p>
        </p:txBody>
      </p:sp>
      <p:sp>
        <p:nvSpPr>
          <p:cNvPr id="5" name="Shape 3"/>
          <p:cNvSpPr/>
          <p:nvPr/>
        </p:nvSpPr>
        <p:spPr>
          <a:xfrm>
            <a:off x="274320" y="704088"/>
            <a:ext cx="8595360" cy="713232"/>
          </a:xfrm>
          <a:prstGeom prst="rect">
            <a:avLst/>
          </a:prstGeom>
          <a:solidFill>
            <a:srgbClr val="F5F5F5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74320" y="704088"/>
            <a:ext cx="73152" cy="713232"/>
          </a:xfrm>
          <a:prstGeom prst="rect">
            <a:avLst/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</p:sp>
      <p:sp>
        <p:nvSpPr>
          <p:cNvPr id="7" name="bounded_body"/>
          <p:cNvSpPr/>
          <p:nvPr/>
        </p:nvSpPr>
        <p:spPr>
          <a:xfrm>
            <a:off x="457200" y="704088"/>
            <a:ext cx="237744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loyal subjects</a:t>
            </a:r>
            <a:endParaRPr lang="en-US" sz="1800" dirty="0"/>
          </a:p>
        </p:txBody>
      </p:sp>
      <p:sp>
        <p:nvSpPr>
          <p:cNvPr id="8" name="bounded_body"/>
          <p:cNvSpPr/>
          <p:nvPr/>
        </p:nvSpPr>
        <p:spPr>
          <a:xfrm>
            <a:off x="2926080" y="704088"/>
            <a:ext cx="589788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signers first declared loyalty to King James before anything else.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274320" y="1481328"/>
            <a:ext cx="8595360" cy="713232"/>
          </a:xfrm>
          <a:prstGeom prst="rect">
            <a:avLst/>
          </a:prstGeom>
          <a:solidFill>
            <a:srgbClr val="F5F5F5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74320" y="1481328"/>
            <a:ext cx="73152" cy="713232"/>
          </a:xfrm>
          <a:prstGeom prst="rect">
            <a:avLst/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</p:sp>
      <p:sp>
        <p:nvSpPr>
          <p:cNvPr id="11" name="bounded_body"/>
          <p:cNvSpPr/>
          <p:nvPr/>
        </p:nvSpPr>
        <p:spPr>
          <a:xfrm>
            <a:off x="457200" y="1481328"/>
            <a:ext cx="237744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covenant</a:t>
            </a:r>
            <a:endParaRPr lang="en-US" sz="1800" dirty="0"/>
          </a:p>
        </p:txBody>
      </p:sp>
      <p:sp>
        <p:nvSpPr>
          <p:cNvPr id="12" name="bounded_body"/>
          <p:cNvSpPr/>
          <p:nvPr/>
        </p:nvSpPr>
        <p:spPr>
          <a:xfrm>
            <a:off x="2926080" y="1481328"/>
            <a:ext cx="589788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binding promise made in the presence of God and one another.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274320" y="2258568"/>
            <a:ext cx="8595360" cy="713232"/>
          </a:xfrm>
          <a:prstGeom prst="rect">
            <a:avLst/>
          </a:prstGeom>
          <a:solidFill>
            <a:srgbClr val="F5F5F5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274320" y="2258568"/>
            <a:ext cx="73152" cy="713232"/>
          </a:xfrm>
          <a:prstGeom prst="rect">
            <a:avLst/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</p:sp>
      <p:sp>
        <p:nvSpPr>
          <p:cNvPr id="15" name="bounded_body"/>
          <p:cNvSpPr/>
          <p:nvPr/>
        </p:nvSpPr>
        <p:spPr>
          <a:xfrm>
            <a:off x="457200" y="2258568"/>
            <a:ext cx="237744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civil body politic</a:t>
            </a:r>
            <a:endParaRPr lang="en-US" sz="1800" dirty="0"/>
          </a:p>
        </p:txBody>
      </p:sp>
      <p:sp>
        <p:nvSpPr>
          <p:cNvPr id="16" name="bounded_body"/>
          <p:cNvSpPr/>
          <p:nvPr/>
        </p:nvSpPr>
        <p:spPr>
          <a:xfrm>
            <a:off x="2926080" y="2258568"/>
            <a:ext cx="589788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group of signers acting as one lawmaking body.</a:t>
            </a:r>
            <a:endParaRPr lang="en-US" sz="1800" dirty="0"/>
          </a:p>
        </p:txBody>
      </p:sp>
      <p:sp>
        <p:nvSpPr>
          <p:cNvPr id="17" name="Shape 15"/>
          <p:cNvSpPr/>
          <p:nvPr/>
        </p:nvSpPr>
        <p:spPr>
          <a:xfrm>
            <a:off x="274320" y="3035808"/>
            <a:ext cx="8595360" cy="713232"/>
          </a:xfrm>
          <a:prstGeom prst="rect">
            <a:avLst/>
          </a:prstGeom>
          <a:solidFill>
            <a:srgbClr val="F5F5F5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274320" y="3035808"/>
            <a:ext cx="73152" cy="713232"/>
          </a:xfrm>
          <a:prstGeom prst="rect">
            <a:avLst/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</p:sp>
      <p:sp>
        <p:nvSpPr>
          <p:cNvPr id="19" name="bounded_body"/>
          <p:cNvSpPr/>
          <p:nvPr/>
        </p:nvSpPr>
        <p:spPr>
          <a:xfrm>
            <a:off x="457200" y="3035808"/>
            <a:ext cx="237744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combine</a:t>
            </a:r>
            <a:endParaRPr lang="en-US" sz="1800" dirty="0"/>
          </a:p>
        </p:txBody>
      </p:sp>
      <p:sp>
        <p:nvSpPr>
          <p:cNvPr id="20" name="bounded_body"/>
          <p:cNvSpPr/>
          <p:nvPr/>
        </p:nvSpPr>
        <p:spPr>
          <a:xfrm>
            <a:off x="2926080" y="3035808"/>
            <a:ext cx="589788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signers bound themselves together into that single body.</a:t>
            </a:r>
            <a:endParaRPr lang="en-US" sz="1800" dirty="0"/>
          </a:p>
        </p:txBody>
      </p:sp>
      <p:sp>
        <p:nvSpPr>
          <p:cNvPr id="21" name="Shape 19"/>
          <p:cNvSpPr/>
          <p:nvPr/>
        </p:nvSpPr>
        <p:spPr>
          <a:xfrm>
            <a:off x="274320" y="3803904"/>
            <a:ext cx="8595360" cy="512064"/>
          </a:xfrm>
          <a:prstGeom prst="rect">
            <a:avLst/>
          </a:prstGeom>
          <a:solidFill>
            <a:srgbClr val="FFEBEE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274320" y="3803904"/>
            <a:ext cx="64008" cy="512064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23" name="bounded_callout"/>
          <p:cNvSpPr/>
          <p:nvPr/>
        </p:nvSpPr>
        <p:spPr>
          <a:xfrm>
            <a:off x="457200" y="3849624"/>
            <a:ext cx="8394192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Note: The Compact starts with loyalty to the king, then pivots to self-made law - both ideas coexist in one document.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5F5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0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3" name="mllp_textfit_title_bar"/>
          <p:cNvSpPr/>
          <p:nvPr/>
        </p:nvSpPr>
        <p:spPr>
          <a:xfrm>
            <a:off x="274320" y="0"/>
            <a:ext cx="8595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Just and Equal Laws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0" y="4942332"/>
            <a:ext cx="9144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© More Lessons Less Planning  |  morelessonslessplanning.com</a:t>
            </a:r>
            <a:endParaRPr lang="en-US" sz="700" dirty="0"/>
          </a:p>
        </p:txBody>
      </p:sp>
      <p:sp>
        <p:nvSpPr>
          <p:cNvPr id="5" name="Shape 3"/>
          <p:cNvSpPr/>
          <p:nvPr/>
        </p:nvSpPr>
        <p:spPr>
          <a:xfrm>
            <a:off x="274320" y="704088"/>
            <a:ext cx="8595360" cy="804672"/>
          </a:xfrm>
          <a:prstGeom prst="rect">
            <a:avLst/>
          </a:prstGeom>
          <a:solidFill>
            <a:srgbClr val="FFFFFF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20624" y="914400"/>
            <a:ext cx="384048" cy="384048"/>
          </a:xfrm>
          <a:prstGeom prst="ellipse">
            <a:avLst/>
          </a:prstGeom>
          <a:solidFill>
            <a:srgbClr val="145F58"/>
          </a:solidFill>
          <a:ln w="12700">
            <a:solidFill>
              <a:srgbClr val="145F5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20624" y="9144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✔</a:t>
            </a:r>
            <a:endParaRPr lang="en-US" sz="800" dirty="0"/>
          </a:p>
        </p:txBody>
      </p:sp>
      <p:sp>
        <p:nvSpPr>
          <p:cNvPr id="8" name="bounded_body"/>
          <p:cNvSpPr/>
          <p:nvPr/>
        </p:nvSpPr>
        <p:spPr>
          <a:xfrm>
            <a:off x="914400" y="704088"/>
            <a:ext cx="256032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Form the body</a:t>
            </a:r>
            <a:endParaRPr lang="en-US" sz="1800" dirty="0"/>
          </a:p>
        </p:txBody>
      </p:sp>
      <p:sp>
        <p:nvSpPr>
          <p:cNvPr id="9" name="bounded_body"/>
          <p:cNvSpPr/>
          <p:nvPr/>
        </p:nvSpPr>
        <p:spPr>
          <a:xfrm>
            <a:off x="3566160" y="704088"/>
            <a:ext cx="525780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Combine into a civil body politic for order and to advance their goals.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274320" y="1563624"/>
            <a:ext cx="8595360" cy="804672"/>
          </a:xfrm>
          <a:prstGeom prst="rect">
            <a:avLst/>
          </a:prstGeom>
          <a:solidFill>
            <a:srgbClr val="FFFFFF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20624" y="1773936"/>
            <a:ext cx="384048" cy="384048"/>
          </a:xfrm>
          <a:prstGeom prst="ellipse">
            <a:avLst/>
          </a:prstGeom>
          <a:solidFill>
            <a:srgbClr val="145F58"/>
          </a:solidFill>
          <a:ln w="12700">
            <a:solidFill>
              <a:srgbClr val="145F58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20624" y="177393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✔</a:t>
            </a:r>
            <a:endParaRPr lang="en-US" sz="800" dirty="0"/>
          </a:p>
        </p:txBody>
      </p:sp>
      <p:sp>
        <p:nvSpPr>
          <p:cNvPr id="13" name="bounded_body"/>
          <p:cNvSpPr/>
          <p:nvPr/>
        </p:nvSpPr>
        <p:spPr>
          <a:xfrm>
            <a:off x="914400" y="1563624"/>
            <a:ext cx="256032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Enact laws</a:t>
            </a:r>
            <a:endParaRPr lang="en-US" sz="1800" dirty="0"/>
          </a:p>
        </p:txBody>
      </p:sp>
      <p:sp>
        <p:nvSpPr>
          <p:cNvPr id="14" name="bounded_body"/>
          <p:cNvSpPr/>
          <p:nvPr/>
        </p:nvSpPr>
        <p:spPr>
          <a:xfrm>
            <a:off x="3566160" y="1563624"/>
            <a:ext cx="525780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Frame just and equal laws for the general good of the colony.</a:t>
            </a:r>
            <a:endParaRPr lang="en-US" sz="1800" dirty="0"/>
          </a:p>
        </p:txBody>
      </p:sp>
      <p:sp>
        <p:nvSpPr>
          <p:cNvPr id="15" name="Shape 13"/>
          <p:cNvSpPr/>
          <p:nvPr/>
        </p:nvSpPr>
        <p:spPr>
          <a:xfrm>
            <a:off x="274320" y="2423160"/>
            <a:ext cx="8595360" cy="804672"/>
          </a:xfrm>
          <a:prstGeom prst="rect">
            <a:avLst/>
          </a:prstGeom>
          <a:solidFill>
            <a:srgbClr val="FFFFFF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20624" y="2633472"/>
            <a:ext cx="384048" cy="384048"/>
          </a:xfrm>
          <a:prstGeom prst="ellipse">
            <a:avLst/>
          </a:prstGeom>
          <a:solidFill>
            <a:srgbClr val="145F58"/>
          </a:solidFill>
          <a:ln w="12700">
            <a:solidFill>
              <a:srgbClr val="145F5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263347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✔</a:t>
            </a:r>
            <a:endParaRPr lang="en-US" sz="800" dirty="0"/>
          </a:p>
        </p:txBody>
      </p:sp>
      <p:sp>
        <p:nvSpPr>
          <p:cNvPr id="18" name="bounded_body"/>
          <p:cNvSpPr/>
          <p:nvPr/>
        </p:nvSpPr>
        <p:spPr>
          <a:xfrm>
            <a:off x="914400" y="2423160"/>
            <a:ext cx="256032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Consent of the governed</a:t>
            </a:r>
            <a:endParaRPr lang="en-US" sz="1800" dirty="0"/>
          </a:p>
        </p:txBody>
      </p:sp>
      <p:sp>
        <p:nvSpPr>
          <p:cNvPr id="19" name="bounded_body"/>
          <p:cNvSpPr/>
          <p:nvPr/>
        </p:nvSpPr>
        <p:spPr>
          <a:xfrm>
            <a:off x="3566160" y="2423160"/>
            <a:ext cx="525780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idea that a government's authority comes from the people who agree to obey it.</a:t>
            </a:r>
            <a:endParaRPr lang="en-US" sz="1800" dirty="0"/>
          </a:p>
        </p:txBody>
      </p:sp>
      <p:sp>
        <p:nvSpPr>
          <p:cNvPr id="20" name="Shape 18"/>
          <p:cNvSpPr/>
          <p:nvPr/>
        </p:nvSpPr>
        <p:spPr>
          <a:xfrm>
            <a:off x="274320" y="3282696"/>
            <a:ext cx="8595360" cy="804672"/>
          </a:xfrm>
          <a:prstGeom prst="rect">
            <a:avLst/>
          </a:prstGeom>
          <a:solidFill>
            <a:srgbClr val="FFFFFF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3493008"/>
            <a:ext cx="384048" cy="384048"/>
          </a:xfrm>
          <a:prstGeom prst="ellipse">
            <a:avLst/>
          </a:prstGeom>
          <a:solidFill>
            <a:srgbClr val="145F58"/>
          </a:solidFill>
          <a:ln w="12700">
            <a:solidFill>
              <a:srgbClr val="145F58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20624" y="349300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✔</a:t>
            </a:r>
            <a:endParaRPr lang="en-US" sz="800" dirty="0"/>
          </a:p>
        </p:txBody>
      </p:sp>
      <p:sp>
        <p:nvSpPr>
          <p:cNvPr id="23" name="bounded_body"/>
          <p:cNvSpPr/>
          <p:nvPr/>
        </p:nvSpPr>
        <p:spPr>
          <a:xfrm>
            <a:off x="914400" y="3282696"/>
            <a:ext cx="256032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Sign as proof</a:t>
            </a:r>
            <a:endParaRPr lang="en-US" sz="1800" dirty="0"/>
          </a:p>
        </p:txBody>
      </p:sp>
      <p:sp>
        <p:nvSpPr>
          <p:cNvPr id="24" name="bounded_body"/>
          <p:cNvSpPr/>
          <p:nvPr/>
        </p:nvSpPr>
        <p:spPr>
          <a:xfrm>
            <a:off x="3566160" y="3282696"/>
            <a:ext cx="525780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signature confirmed the signer agreed to be bound by these terms.</a:t>
            </a:r>
            <a:endParaRPr lang="en-US" sz="1800" dirty="0"/>
          </a:p>
        </p:txBody>
      </p:sp>
      <p:sp>
        <p:nvSpPr>
          <p:cNvPr id="25" name="Shape 23"/>
          <p:cNvSpPr/>
          <p:nvPr/>
        </p:nvSpPr>
        <p:spPr>
          <a:xfrm>
            <a:off x="274320" y="4142232"/>
            <a:ext cx="8595360" cy="512064"/>
          </a:xfrm>
          <a:prstGeom prst="rect">
            <a:avLst/>
          </a:prstGeom>
          <a:solidFill>
            <a:srgbClr val="FFF8F6"/>
          </a:solidFill>
          <a:ln w="12700">
            <a:solidFill>
              <a:srgbClr val="E8735A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274320" y="4142232"/>
            <a:ext cx="64008" cy="512064"/>
          </a:xfrm>
          <a:prstGeom prst="rect">
            <a:avLst/>
          </a:prstGeom>
          <a:solidFill>
            <a:srgbClr val="E8735A"/>
          </a:solidFill>
          <a:ln w="12700">
            <a:solidFill>
              <a:srgbClr val="E8735A"/>
            </a:solidFill>
            <a:prstDash val="solid"/>
          </a:ln>
        </p:spPr>
      </p:sp>
      <p:sp>
        <p:nvSpPr>
          <p:cNvPr id="27" name="bounded_callout"/>
          <p:cNvSpPr/>
          <p:nvPr/>
        </p:nvSpPr>
        <p:spPr>
          <a:xfrm>
            <a:off x="457200" y="4187952"/>
            <a:ext cx="8394192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Concept: Authority in the Compact comes from the signers' agreement, not a king's grant - this is consent of the governed.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0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3" name="mllp_textfit_title_bar"/>
          <p:cNvSpPr/>
          <p:nvPr/>
        </p:nvSpPr>
        <p:spPr>
          <a:xfrm>
            <a:off x="274320" y="0"/>
            <a:ext cx="8595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Who Signed, and Who Did Not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0" y="4942332"/>
            <a:ext cx="9144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© More Lessons Less Planning  |  morelessonslessplanning.com</a:t>
            </a:r>
            <a:endParaRPr lang="en-US" sz="7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274320" y="731520"/>
          <a:ext cx="8595360" cy="3488436"/>
        </p:xfrm>
        <a:graphic>
          <a:graphicData uri="http://schemas.openxmlformats.org/drawingml/2006/table">
            <a:tbl>
              <a:tblPr/>
              <a:tblGrid>
                <a:gridCol w="2865120"/>
                <a:gridCol w="2865120"/>
                <a:gridCol w="2865120"/>
              </a:tblGrid>
              <a:tr h="47548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Trebuchet MS" pitchFamily="34" charset="0"/>
                          <a:ea typeface="Trebuchet MS" pitchFamily="34" charset="-122"/>
                          <a:cs typeface="Trebuchet MS" pitchFamily="34" charset="-120"/>
                        </a:rPr>
                        <a:t>Group</a:t>
                      </a:r>
                      <a:endParaRPr lang="en-US" sz="1400" dirty="0"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Trebuchet MS" pitchFamily="34" charset="0"/>
                          <a:ea typeface="Trebuchet MS" pitchFamily="34" charset="-122"/>
                          <a:cs typeface="Trebuchet MS" pitchFamily="34" charset="-120"/>
                        </a:rPr>
                        <a:t>Signed?</a:t>
                      </a:r>
                      <a:endParaRPr lang="en-US" sz="1400" dirty="0"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Trebuchet MS" pitchFamily="34" charset="0"/>
                          <a:ea typeface="Trebuchet MS" pitchFamily="34" charset="-122"/>
                          <a:cs typeface="Trebuchet MS" pitchFamily="34" charset="-120"/>
                        </a:rPr>
                        <a:t>Why</a:t>
                      </a:r>
                      <a:endParaRPr lang="en-US" sz="1400" dirty="0"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5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Adult men among the passengers</a:t>
                      </a:r>
                      <a:endParaRPr lang="en-US" sz="13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5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Yes, about 41</a:t>
                      </a:r>
                      <a:endParaRPr lang="en-US" sz="13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5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They signed in the ship's cabin before anyone landed</a:t>
                      </a:r>
                      <a:endParaRPr lang="en-US" sz="13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5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John Carver</a:t>
                      </a:r>
                      <a:endParaRPr lang="en-US" sz="13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5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Yes, first signer</a:t>
                      </a:r>
                      <a:endParaRPr lang="en-US" sz="13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5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Chosen governor of Plymouth soon after</a:t>
                      </a:r>
                      <a:endParaRPr lang="en-US" sz="13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5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Some servants</a:t>
                      </a:r>
                      <a:endParaRPr lang="en-US" sz="13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5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Yes</a:t>
                      </a:r>
                      <a:endParaRPr lang="en-US" sz="13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John Howland, George Soule, Edward Doty and Edward Leister signed</a:t>
                      </a:r>
                      <a:endParaRPr lang="en-US" sz="12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5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Women</a:t>
                      </a:r>
                      <a:endParaRPr lang="en-US" sz="13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5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</a:t>
                      </a:r>
                      <a:endParaRPr lang="en-US" sz="13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5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Not recognized as political signers under the era's norms</a:t>
                      </a:r>
                      <a:endParaRPr lang="en-US" sz="13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5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Children</a:t>
                      </a:r>
                      <a:endParaRPr lang="en-US" sz="13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5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</a:t>
                      </a:r>
                      <a:endParaRPr lang="en-US" sz="13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5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Considered dependents, not independent agents</a:t>
                      </a:r>
                      <a:endParaRPr lang="en-US" sz="13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274320" y="4302252"/>
            <a:ext cx="8595360" cy="512064"/>
          </a:xfrm>
          <a:prstGeom prst="rect">
            <a:avLst/>
          </a:prstGeom>
          <a:solidFill>
            <a:srgbClr val="FFF8F6"/>
          </a:solidFill>
          <a:ln w="12700">
            <a:solidFill>
              <a:srgbClr val="E8735A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274320" y="4302252"/>
            <a:ext cx="64008" cy="512064"/>
          </a:xfrm>
          <a:prstGeom prst="rect">
            <a:avLst/>
          </a:prstGeom>
          <a:solidFill>
            <a:srgbClr val="E8735A"/>
          </a:solidFill>
          <a:ln w="12700">
            <a:solidFill>
              <a:srgbClr val="E8735A"/>
            </a:solidFill>
            <a:prstDash val="solid"/>
          </a:ln>
        </p:spPr>
      </p:sp>
      <p:sp>
        <p:nvSpPr>
          <p:cNvPr id="8" name="bounded_callout"/>
          <p:cNvSpPr/>
          <p:nvPr/>
        </p:nvSpPr>
        <p:spPr>
          <a:xfrm>
            <a:off x="457200" y="4347972"/>
            <a:ext cx="8394192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Did You Know: Some servants signed, but not one woman aboard was given a signature line.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0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3" name="mllp_textfit_title_bar"/>
          <p:cNvSpPr/>
          <p:nvPr/>
        </p:nvSpPr>
        <p:spPr>
          <a:xfrm>
            <a:off x="274320" y="0"/>
            <a:ext cx="8595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The First Winter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0" y="4942332"/>
            <a:ext cx="9144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© More Lessons Less Planning  |  morelessonslessplanning.com</a:t>
            </a:r>
            <a:endParaRPr lang="en-US" sz="700" dirty="0"/>
          </a:p>
        </p:txBody>
      </p:sp>
      <p:sp>
        <p:nvSpPr>
          <p:cNvPr id="5" name="Shape 3"/>
          <p:cNvSpPr/>
          <p:nvPr/>
        </p:nvSpPr>
        <p:spPr>
          <a:xfrm>
            <a:off x="274320" y="731520"/>
            <a:ext cx="4206240" cy="1997964"/>
          </a:xfrm>
          <a:prstGeom prst="rect">
            <a:avLst/>
          </a:prstGeom>
          <a:solidFill>
            <a:srgbClr val="FFF8F6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274320" y="891357"/>
            <a:ext cx="4206240" cy="115881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B84D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~50%</a:t>
            </a:r>
            <a:endParaRPr lang="en-US" sz="4000" dirty="0"/>
          </a:p>
        </p:txBody>
      </p:sp>
      <p:sp>
        <p:nvSpPr>
          <p:cNvPr id="7" name="bounded_body"/>
          <p:cNvSpPr/>
          <p:nvPr/>
        </p:nvSpPr>
        <p:spPr>
          <a:xfrm>
            <a:off x="347472" y="2050176"/>
            <a:ext cx="4059936" cy="59938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 the company died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4663440" y="731520"/>
            <a:ext cx="4206240" cy="1997964"/>
          </a:xfrm>
          <a:prstGeom prst="rect">
            <a:avLst/>
          </a:prstGeom>
          <a:solidFill>
            <a:srgbClr val="F0FAF8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63440" y="891357"/>
            <a:ext cx="4206240" cy="115881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2A9D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2-3</a:t>
            </a:r>
            <a:endParaRPr lang="en-US" sz="4000" dirty="0"/>
          </a:p>
        </p:txBody>
      </p:sp>
      <p:sp>
        <p:nvSpPr>
          <p:cNvPr id="10" name="bounded_body"/>
          <p:cNvSpPr/>
          <p:nvPr/>
        </p:nvSpPr>
        <p:spPr>
          <a:xfrm>
            <a:off x="4736592" y="2050176"/>
            <a:ext cx="4059936" cy="59938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months of worst sickness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274320" y="2839212"/>
            <a:ext cx="8595360" cy="1371600"/>
          </a:xfrm>
          <a:prstGeom prst="rect">
            <a:avLst/>
          </a:prstGeom>
          <a:solidFill>
            <a:srgbClr val="F5F5F5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12" name="bounded_body"/>
          <p:cNvSpPr/>
          <p:nvPr/>
        </p:nvSpPr>
        <p:spPr>
          <a:xfrm>
            <a:off x="457200" y="2839212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Cause: Cold, poor shelter, and disease over the winter of 1620-1621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320040" y="3296412"/>
            <a:ext cx="8503920" cy="0"/>
          </a:xfrm>
          <a:prstGeom prst="line">
            <a:avLst/>
          </a:prstGeom>
          <a:noFill/>
          <a:ln w="6350">
            <a:solidFill>
              <a:srgbClr val="F2F2F2"/>
            </a:solidFill>
            <a:prstDash val="solid"/>
          </a:ln>
        </p:spPr>
      </p:sp>
      <p:sp>
        <p:nvSpPr>
          <p:cNvPr id="14" name="bounded_body"/>
          <p:cNvSpPr/>
          <p:nvPr/>
        </p:nvSpPr>
        <p:spPr>
          <a:xfrm>
            <a:off x="457200" y="3296412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Leadership: John Carver led under the Compact until his death in spring 1621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320040" y="3753612"/>
            <a:ext cx="8503920" cy="0"/>
          </a:xfrm>
          <a:prstGeom prst="line">
            <a:avLst/>
          </a:prstGeom>
          <a:noFill/>
          <a:ln w="6350">
            <a:solidFill>
              <a:srgbClr val="F2F2F2"/>
            </a:solidFill>
            <a:prstDash val="solid"/>
          </a:ln>
        </p:spPr>
      </p:sp>
      <p:sp>
        <p:nvSpPr>
          <p:cNvPr id="16" name="bounded_body"/>
          <p:cNvSpPr/>
          <p:nvPr/>
        </p:nvSpPr>
        <p:spPr>
          <a:xfrm>
            <a:off x="457200" y="3753612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Outcome: The government the signers made held together despite the losses</a:t>
            </a:r>
            <a:endParaRPr lang="en-US" sz="1700" dirty="0"/>
          </a:p>
        </p:txBody>
      </p:sp>
      <p:sp>
        <p:nvSpPr>
          <p:cNvPr id="17" name="Shape 15"/>
          <p:cNvSpPr/>
          <p:nvPr/>
        </p:nvSpPr>
        <p:spPr>
          <a:xfrm>
            <a:off x="274320" y="4302252"/>
            <a:ext cx="8595360" cy="512064"/>
          </a:xfrm>
          <a:prstGeom prst="rect">
            <a:avLst/>
          </a:prstGeom>
          <a:solidFill>
            <a:srgbClr val="FFEBEE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274320" y="4302252"/>
            <a:ext cx="64008" cy="512064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19" name="bounded_callout"/>
          <p:cNvSpPr/>
          <p:nvPr/>
        </p:nvSpPr>
        <p:spPr>
          <a:xfrm>
            <a:off x="457200" y="4347972"/>
            <a:ext cx="8394192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Note: The Compact was tested immediately - it survived its first winter even as half the colony did not.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0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3" name="mllp_textfit_title_bar"/>
          <p:cNvSpPr/>
          <p:nvPr/>
        </p:nvSpPr>
        <p:spPr>
          <a:xfrm>
            <a:off x="274320" y="0"/>
            <a:ext cx="8595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Why It Still Matters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0" y="4942332"/>
            <a:ext cx="9144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© More Lessons Less Planning  |  morelessonslessplanning.com</a:t>
            </a:r>
            <a:endParaRPr lang="en-US" sz="700" dirty="0"/>
          </a:p>
        </p:txBody>
      </p:sp>
      <p:sp>
        <p:nvSpPr>
          <p:cNvPr id="5" name="Shape 3"/>
          <p:cNvSpPr/>
          <p:nvPr/>
        </p:nvSpPr>
        <p:spPr>
          <a:xfrm>
            <a:off x="274320" y="731520"/>
            <a:ext cx="2773680" cy="3515868"/>
          </a:xfrm>
          <a:prstGeom prst="rect">
            <a:avLst/>
          </a:prstGeom>
          <a:solidFill>
            <a:srgbClr val="F0FAF8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74320" y="731520"/>
            <a:ext cx="2773680" cy="438912"/>
          </a:xfrm>
          <a:prstGeom prst="rect">
            <a:avLst/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731520"/>
            <a:ext cx="27736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An Early Experiment</a:t>
            </a:r>
            <a:endParaRPr lang="en-US" sz="1500" dirty="0"/>
          </a:p>
        </p:txBody>
      </p:sp>
      <p:sp>
        <p:nvSpPr>
          <p:cNvPr id="8" name="bounded_body"/>
          <p:cNvSpPr/>
          <p:nvPr/>
        </p:nvSpPr>
        <p:spPr>
          <a:xfrm>
            <a:off x="365760" y="1261872"/>
            <a:ext cx="2590800" cy="29397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5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Self-government is a community making and enforcing its own laws.</a:t>
            </a:r>
            <a:endParaRPr lang="en-US" sz="15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5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let colonists make binding rules without a distant king's approval.</a:t>
            </a:r>
            <a:endParaRPr lang="en-US" sz="15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5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That habit shaped later colonial charters and constitutions.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3185160" y="731520"/>
            <a:ext cx="2773680" cy="3515868"/>
          </a:xfrm>
          <a:prstGeom prst="rect">
            <a:avLst/>
          </a:prstGeom>
          <a:solidFill>
            <a:srgbClr val="E8EDF4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185160" y="731520"/>
            <a:ext cx="2773680" cy="438912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185160" y="731520"/>
            <a:ext cx="27736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Who Preserved It</a:t>
            </a:r>
            <a:endParaRPr lang="en-US" sz="1500" dirty="0"/>
          </a:p>
        </p:txBody>
      </p:sp>
      <p:sp>
        <p:nvSpPr>
          <p:cNvPr id="12" name="bounded_body"/>
          <p:cNvSpPr/>
          <p:nvPr/>
        </p:nvSpPr>
        <p:spPr>
          <a:xfrm>
            <a:off x="3276600" y="1261872"/>
            <a:ext cx="2590800" cy="29397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5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William Bradford was a passenger and governor whose history preserves the text.</a:t>
            </a:r>
            <a:endParaRPr lang="en-US" sz="15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5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Compact's text was first printed in Mourt's Relation in 1622.</a:t>
            </a:r>
            <a:endParaRPr lang="en-US" sz="15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5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original signed document was lost and never found.</a:t>
            </a:r>
            <a:endParaRPr lang="en-US" sz="1550" dirty="0"/>
          </a:p>
        </p:txBody>
      </p:sp>
      <p:sp>
        <p:nvSpPr>
          <p:cNvPr id="13" name="Shape 11"/>
          <p:cNvSpPr/>
          <p:nvPr/>
        </p:nvSpPr>
        <p:spPr>
          <a:xfrm>
            <a:off x="6096000" y="731520"/>
            <a:ext cx="2773680" cy="3515868"/>
          </a:xfrm>
          <a:prstGeom prst="rect">
            <a:avLst/>
          </a:prstGeom>
          <a:solidFill>
            <a:srgbClr val="FFF8F6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096000" y="731520"/>
            <a:ext cx="2773680" cy="438912"/>
          </a:xfrm>
          <a:prstGeom prst="rect">
            <a:avLst/>
          </a:prstGeom>
          <a:solidFill>
            <a:srgbClr val="E8735A"/>
          </a:solidFill>
          <a:ln w="12700">
            <a:solidFill>
              <a:srgbClr val="E8735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096000" y="731520"/>
            <a:ext cx="27736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The Limits to Remember</a:t>
            </a:r>
            <a:endParaRPr lang="en-US" sz="1500" dirty="0"/>
          </a:p>
        </p:txBody>
      </p:sp>
      <p:sp>
        <p:nvSpPr>
          <p:cNvPr id="16" name="bounded_body"/>
          <p:cNvSpPr/>
          <p:nvPr/>
        </p:nvSpPr>
        <p:spPr>
          <a:xfrm>
            <a:off x="6187440" y="1261872"/>
            <a:ext cx="2590800" cy="29397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That agreement covered about 41 signers, not everyone aboard.</a:t>
            </a:r>
            <a:endParaRPr lang="en-US" sz="18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woman or child aboard was given a signature line.</a:t>
            </a:r>
            <a:endParaRPr lang="en-US" sz="18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Compact was both an innovation and a limited one.</a:t>
            </a:r>
            <a:endParaRPr lang="en-US" sz="1800" dirty="0"/>
          </a:p>
        </p:txBody>
      </p:sp>
      <p:sp>
        <p:nvSpPr>
          <p:cNvPr id="17" name="Shape 15"/>
          <p:cNvSpPr/>
          <p:nvPr/>
        </p:nvSpPr>
        <p:spPr>
          <a:xfrm>
            <a:off x="274320" y="4302252"/>
            <a:ext cx="8595360" cy="512064"/>
          </a:xfrm>
          <a:prstGeom prst="rect">
            <a:avLst/>
          </a:prstGeom>
          <a:solidFill>
            <a:srgbClr val="FFF8F6"/>
          </a:solidFill>
          <a:ln w="12700">
            <a:solidFill>
              <a:srgbClr val="E8735A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274320" y="4302252"/>
            <a:ext cx="64008" cy="512064"/>
          </a:xfrm>
          <a:prstGeom prst="rect">
            <a:avLst/>
          </a:prstGeom>
          <a:solidFill>
            <a:srgbClr val="E8735A"/>
          </a:solidFill>
          <a:ln w="12700">
            <a:solidFill>
              <a:srgbClr val="E8735A"/>
            </a:solidFill>
            <a:prstDash val="solid"/>
          </a:ln>
        </p:spPr>
      </p:sp>
      <p:sp>
        <p:nvSpPr>
          <p:cNvPr id="19" name="bounded_callout"/>
          <p:cNvSpPr/>
          <p:nvPr/>
        </p:nvSpPr>
        <p:spPr>
          <a:xfrm>
            <a:off x="457200" y="4347972"/>
            <a:ext cx="8394192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Remember: Self-government means a community making and enforcing its own laws instead of taking them from a distant authority.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0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3" name="mllp_textfit_title_bar"/>
          <p:cNvSpPr/>
          <p:nvPr/>
        </p:nvSpPr>
        <p:spPr>
          <a:xfrm>
            <a:off x="274320" y="0"/>
            <a:ext cx="8595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Key Takeaways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0" y="4942332"/>
            <a:ext cx="9144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© More Lessons Less Planning  |  morelessonslessplanning.com</a:t>
            </a:r>
            <a:endParaRPr lang="en-US" sz="700" dirty="0"/>
          </a:p>
        </p:txBody>
      </p:sp>
      <p:sp>
        <p:nvSpPr>
          <p:cNvPr id="5" name="Shape 3"/>
          <p:cNvSpPr/>
          <p:nvPr/>
        </p:nvSpPr>
        <p:spPr>
          <a:xfrm>
            <a:off x="320040" y="946861"/>
            <a:ext cx="310896" cy="310896"/>
          </a:xfrm>
          <a:prstGeom prst="ellipse">
            <a:avLst/>
          </a:prstGeom>
          <a:solidFill>
            <a:srgbClr val="145F58"/>
          </a:solidFill>
          <a:ln w="12700">
            <a:solidFill>
              <a:srgbClr val="145F58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20040" y="946861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</a:t>
            </a:r>
            <a:endParaRPr lang="en-US" sz="1300" dirty="0"/>
          </a:p>
        </p:txBody>
      </p:sp>
      <p:sp>
        <p:nvSpPr>
          <p:cNvPr id="7" name="mllp_textfit_body"/>
          <p:cNvSpPr/>
          <p:nvPr/>
        </p:nvSpPr>
        <p:spPr>
          <a:xfrm>
            <a:off x="777240" y="704088"/>
            <a:ext cx="8092440" cy="79644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Mayflower anchored outside the territory its patent named.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320040" y="1798168"/>
            <a:ext cx="310896" cy="310896"/>
          </a:xfrm>
          <a:prstGeom prst="ellipse">
            <a:avLst/>
          </a:prstGeom>
          <a:solidFill>
            <a:srgbClr val="145F58"/>
          </a:solidFill>
          <a:ln w="12700">
            <a:solidFill>
              <a:srgbClr val="145F58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20040" y="1798168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</a:t>
            </a:r>
            <a:endParaRPr lang="en-US" sz="1300" dirty="0"/>
          </a:p>
        </p:txBody>
      </p:sp>
      <p:sp>
        <p:nvSpPr>
          <p:cNvPr id="10" name="mllp_textfit_body"/>
          <p:cNvSpPr/>
          <p:nvPr/>
        </p:nvSpPr>
        <p:spPr>
          <a:xfrm>
            <a:off x="777240" y="1555394"/>
            <a:ext cx="8092440" cy="79644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Mutinous talk aboard pushed leaders to draft a compact before landing.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320040" y="2649474"/>
            <a:ext cx="310896" cy="310896"/>
          </a:xfrm>
          <a:prstGeom prst="ellipse">
            <a:avLst/>
          </a:prstGeom>
          <a:solidFill>
            <a:srgbClr val="145F58"/>
          </a:solidFill>
          <a:ln w="12700">
            <a:solidFill>
              <a:srgbClr val="145F58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20040" y="2649474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</a:t>
            </a:r>
            <a:endParaRPr lang="en-US" sz="1300" dirty="0"/>
          </a:p>
        </p:txBody>
      </p:sp>
      <p:sp>
        <p:nvSpPr>
          <p:cNvPr id="13" name="mllp_textfit_body"/>
          <p:cNvSpPr/>
          <p:nvPr/>
        </p:nvSpPr>
        <p:spPr>
          <a:xfrm>
            <a:off x="777240" y="2406701"/>
            <a:ext cx="8092440" cy="79644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signers covenanted into a civil body politic under just, equal laws.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320040" y="3500780"/>
            <a:ext cx="310896" cy="310896"/>
          </a:xfrm>
          <a:prstGeom prst="ellipse">
            <a:avLst/>
          </a:prstGeom>
          <a:solidFill>
            <a:srgbClr val="145F58"/>
          </a:solidFill>
          <a:ln w="12700">
            <a:solidFill>
              <a:srgbClr val="145F5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20040" y="350078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</a:t>
            </a:r>
            <a:endParaRPr lang="en-US" sz="1300" dirty="0"/>
          </a:p>
        </p:txBody>
      </p:sp>
      <p:sp>
        <p:nvSpPr>
          <p:cNvPr id="16" name="mllp_textfit_body"/>
          <p:cNvSpPr/>
          <p:nvPr/>
        </p:nvSpPr>
        <p:spPr>
          <a:xfrm>
            <a:off x="777240" y="3258007"/>
            <a:ext cx="8092440" cy="79644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Compact rests on consent of the governed, later central to America.</a:t>
            </a:r>
            <a:endParaRPr lang="en-US" sz="1800" dirty="0"/>
          </a:p>
        </p:txBody>
      </p:sp>
      <p:sp>
        <p:nvSpPr>
          <p:cNvPr id="17" name="Shape 15"/>
          <p:cNvSpPr/>
          <p:nvPr/>
        </p:nvSpPr>
        <p:spPr>
          <a:xfrm>
            <a:off x="320040" y="4352087"/>
            <a:ext cx="310896" cy="310896"/>
          </a:xfrm>
          <a:prstGeom prst="ellipse">
            <a:avLst/>
          </a:prstGeom>
          <a:solidFill>
            <a:srgbClr val="145F58"/>
          </a:solidFill>
          <a:ln w="12700">
            <a:solidFill>
              <a:srgbClr val="145F58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320040" y="4352087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</a:t>
            </a:r>
            <a:endParaRPr lang="en-US" sz="1300" dirty="0"/>
          </a:p>
        </p:txBody>
      </p:sp>
      <p:sp>
        <p:nvSpPr>
          <p:cNvPr id="19" name="mllp_textfit_body"/>
          <p:cNvSpPr/>
          <p:nvPr/>
        </p:nvSpPr>
        <p:spPr>
          <a:xfrm>
            <a:off x="777240" y="4109314"/>
            <a:ext cx="8092440" cy="79644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Self-government was real but narrow: many aboard had no signature.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Mayflower Compact</dc:title>
  <dc:subject>PptxGenJS Presentation</dc:subject>
  <dc:creator>More Lessons Less Planning</dc:creator>
  <cp:lastModifiedBy>More Lessons Less Planning</cp:lastModifiedBy>
  <cp:revision>1</cp:revision>
  <dcterms:created xsi:type="dcterms:W3CDTF">2026-08-20T21:19:16Z</dcterms:created>
  <dcterms:modified xsi:type="dcterms:W3CDTF">2026-08-20T21:19:16Z</dcterms:modified>
</cp:coreProperties>
</file>