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a real grocery-store moment: ask students 'who decides how many loaves of bread your local supermarket stocks on a Tuesday?' Most will guess the manager or a corporate algorithm. Then push: who tells the manager? The cash register - what sold last week. Who tells the cash register? The customers' choices. Nobody is in charge of bread supply, and yet there is always bread. That coordination is what ADAM SMITH called THE INVISIBLE HAND in 1776 - the single most influential idea in economics.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all four targets. Target 1 is the historical identity (Smith, 1776, Scottish moral philosopher). Target 2 is the core metaphor - the headline idea of the lesson. Target 3 separates Smith's actual position (rational self-interest + specialization) from the cartoon version (greed is good). Target 4 closes the lesson honestly: Smith's framework has real limits - market failures, externalities, monopolies - and modern economics knows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Anchor Adam Smith as a person, not a name. Born 1723, died 1790 in Kirkcaldy, Scotland. Trained as a moral philosopher (not an economist - the discipline did not exist yet). Professor at the University of Glasgow. Close friend of David Hume. Spent two years in France (1764-1766) tutoring the young Duke of Buccleuch, where he met Voltaire and the French Physiocrat economists. Wrote TWO books: The Theory of Moral Sentiments (1759), which was about sympathy and morality, AND The Wealth of Nations (1776), which became the foundational text of economics. The two books matter together - Smith was not preaching greed, he was a moral philosopher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date 1776. The Wealth of Nations was published in March 1776 - the same year the Declaration of Independence was signed in July. Both documents argue against centralized control - the Declaration against the British king, Smith against MERCANTILISM (the system of governments controlling trade). The Wealth of Nations is over a thousand pages and took Smith more than a decade to write. The full title is An Inquiry into the Nature and Causes of the Wealth of Nations - he was asking a specific question: what actually makes nations richer?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the INVISIBLE HAND precisely. It is a METAPHOR Adam Smith used in The Wealth of Nations to describe how markets coordinate without a central planner. Individuals pursuing self-interest, guided by prices and competition, produce social good that nobody specifically planned. Nobody is in charge of bread supply, and yet bread is on the shelf at every store. The butcher does not give you meat as charity - she sells meat to make a living, and you benefit. Prices are the signal that makes the system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heart of the invisible hand metaphor and the most quoted line in economics. Walk it slowly: Smith says we do not expect our dinner from the BENEVOLENCE (kindness) of the butcher, the brewer, or the baker - we expect it from their REGARD TO THEIR OWN SELF-INTEREST. They want to make a living. They want their families fed. They want their business to grow. And by serving you well - good meat, fair price - they accomplish those self-interested goals. Smith's point: a system that runs on self-interest is reliable. A system that depends on charity is not. The butcher needs you to come back next Tuesday.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 correction. The cartoon version of Adam Smith says 'greed is good - just be selfish.' That is NOT what Smith said. Smith was a moral philosopher who wrote The Theory of Moral Sentiments in 1759 - 17 years BEFORE The Wealth of Nations. Moral Sentiments argues that humans have SYMPATHY - we care what others think, we want to be seen as fair, we naturally feel what others feel. SELF-INTEREST in Smith's framework is rational pursuit of your own well-being - getting paid, buying what you value, growing a business that supports your family. SELFISHNESS is taking advantage of others. Smith was clear that the first builds markets and the second corrodes them. To understand Smith, you have to read both books.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pin factory example precisely. In The Wealth of Nations Book I Chapter 1, Smith describes how pin-making was broken into 18 distinct steps - drawing the wire, cutting it, pointing one end, fixing the head, polishing, packaging. 10 workers each specializing in a few of those steps made 48,000 pins in one day. ONE worker doing every step alone could barely make 20 pins per day. That is a productivity multiplier of more than 240 times - same workers, same wire, same simple tools, just organized differently. Each worker becomes expert in their one task, no time is lost switching between tasks, simple tools fit one step perfectly, and apprentices only need to learn one skill. Division of labor is the engine behind every modern factory.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system Smith was arguing against. MERCANTILISM was the dominant European economic policy from roughly 1500 to 1750 - the era of Britain, France, Spain, and the Netherlands competing for colonies. The goal was to hoard gold and silver, which mercantilists treated as the measure of national wealth. Governments imposed heavy tariffs to restrict imports (so gold did not leave the country) and gave subsidies to exporters (so gold flowed in). Colonies existed to supply raw materials to the home country and to buy back finished goods at marked-up prices. Trade was treated as zero-sum - if Britain wins, France loses. Smith argued every part of this was wrong: real wealth is goods and services produced, not stockpiled metal, and trade can make BOTH sides richer when each specializes in what they do best.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Smith's alternative to mercantilism is the FREE MARKET system. The four rows are the four pillars. (1) Voluntary exchange - buyers and sellers choose to trade and both expect to be better off afterward (that is why both agree). (2) Competition - multiple sellers fight for buyers. Competition is what pushes prices down and quality up. Without competition the invisible hand does NOT work - a monopolist faces no pressure to serve buyers well. (3) Price signals - prices tell producers what people want. High price means make more; low price means make less. No central planner needed. (4) Limited government - and this is important. Smith did NOT want zero government. He wanted government to enforce contracts, protect property, provide courts and roads, and fund some basic education - and otherwise stay out of trade.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Concrete example of the invisible hand in motion. A coffee shortage in Brazil (frost, drought, whatever) pushes the wholesale price of coffee beans UP. Cafes pay more for beans, so they raise the price of a latte. Customers see the higher price and buy fewer lattes, some switching to tea. Coffee farmers all over the world see HIGH prices and decide to plant MORE coffee trees - in Vietnam, Colombia, Ethiopia. Eighteen months later supply rises and prices ease. Nobody planned this - no one called the cafes and said 'raise prices' or called farmers and said 'plant more.' Prices did the coordinating. That is the invisible hand. Modern economists call this the price mechanism, but it is Smith's idea.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activity persona. Maya Reyes owns Sunrise Loaf Bakery in a working-class neighborhood. She is a real-feeling small-business owner, not a CEO or a corporation. She decides what bread to bake based on what SELLS each week - sourdough at $7 has a high margin, white bread at $4 sells in volume. Her supplier flour prices, her competition (a chain bakery a few blocks away), and her customers' choices shape every decision. In the activity students will trace exactly where the invisible hand shows up in Maya's day: she pursues self-interest (making a living), customers vote with their wallets, competition keeps her prices honest, prices tell her what to bake more of next week, and she specializes (bread) while the local cafe specializes (coffee). This is the invisible hand at neighborhood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that Smith is NOT a museum piece. The whole tradition of CLASSICAL ECONOMICS that David Ricardo, John Stuart Mill, and Thomas Malthus extended in the 1800s was built on Smith. Neoclassical economics from the 1870s onward formalized the price mechanism with math but kept Smith's core. Modern markets - stock exchanges, Uber surge pricing, Amazon's dynamic pricing algorithms, Airbnb price adjustments - are all the invisible hand at digital scale. Almost every undergraduate economics class in the country still opens the first week with Adam Smith. The framework is over 250 years old and still 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honest about the limits. The invisible hand has real failure modes. A MARKET FAILURE is any situation where the invisible hand does NOT produce social good on its own. Smith himself named several. EXTERNALITIES are the most famous: a negative externality is when a factory dumps pollution into a river - the factory and its customers benefit from cheap goods, but the downstream town pays the cost, and the market price does NOT reflect that cost. A positive externality is when you get vaccinated and your neighbors benefit from lower transmission too - the market price does not reflect that bystander benefit so people underbuy. PUBLIC GOODS - roads, lighthouses, national defense, basic research - everyone benefits but no one can be excluded from using them, so markets underprovide them. Smith himself said government must fund these.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Round two of critiques. MONOPOLIES break the invisible hand directly - one seller faces no real competition, so prices rise and quality falls. Smith himself warned about monopolies in The Wealth of Nations. INFORMATION GAPS are when sellers know more than buyers - used cars, prescription drugs, insurance - and buyers cannot judge quality so the market underdelivers. INEQUALITY is the political critique - markets allocate by ability to PAY, not by need, so some basic services (healthcare, education) get underprovided to the poor. The final row is the honest summary: Smith would not be shocked by any of these. He named monopolies explicitly. Modern antitrust law and consumer protection are consistent with Smith's warnings about monopolies and combinations, not against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first five vocabulary terms. INVISIBLE HAND is the metaphor - self-interest coordinated by prices into social good. ADAM SMITH is the man - Scottish moral philosopher, 1723-1790. THE WEALTH OF NATIONS is the 1776 book - the foundation of classical economics. SELF-INTEREST is the rational pursuit of your own well-being inside competitive markets - the engine of the system. SELFISHNESS is taking advantage of others - it corrodes markets and is NOT what Smith preached. Students will need all five for Activity Part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vocabulary block. DIVISION OF LABOR is specializing tasks - Smith's pin factory made 48,000 pins per day this way. MERCANTILISM is the 1500-1750 system Smith argued against - hoard gold, restrict imports, treat trade as zero-sum. FREE MARKET is Smith's alternative - voluntary exchange plus competition plus price signals plus limited government. MARKET FAILURE is when the invisible hand does NOT produce social good on its own. EXTERNALITY is a cost or benefit falling on someone NOT in the transaction - pollution is the famous negative externality, vaccines are the famous positive externality. Students need all ten terms.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 synthesis. Five takeaways. (1) Adam Smith wrote The Wealth of Nations in 1776 - the foundation of modern economics. (2) The invisible hand coordinates self-interested choices into social good through PRICES - that is the core metaphor. (3) The DIVISION OF LABOR (the pin factory: 48,000 pins per day) is how specialization multiplies output. (4) Self-interest is NOT selfishness - read The Theory of Moral Sentiments alongside The Wealth of Nations. (5) The invisible hand has REAL LIMITS - market failures, externalities, monopolies, information gaps. The honest reading of Smith takes both halves seriously: the framework AND the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Invisible Hand: Adam Smith Explained</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Self-interest, the butcher, and the loaf of bread - how Adam Smith's invisible hand still runs the modern economy.</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ADAM SMITH (1723-1790) and Wealth of Nations (1776)</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the INVISIBLE HAND: self-interest coordinated by prices</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Distinguish SELF-INTEREST from SELFISHNESS; apply DIVISION OF LABOR</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Contrast MERCANTILISM with FREE MARKETS; name one CRITIQUE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Was ADAM SMITH? (1723-1790)</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basic biography</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Born 1723 in Kirkcaldy, Scotland; died 1790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Scottish MORAL PHILOSOPHER, not an economist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Professor of Moral Philosophy at the University of Glasgow</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Close friend of philosopher David Hume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Two years in France (1764-1766); met Voltaire and the French Physiocrats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Two books that changed the world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Theory of Moral Sentiments (1759) - on sympathy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Wealth of Nations (1776) - foundation of economics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Wrote in the Scottish ENLIGHTENMENT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Considered the FOUNDER of classical economics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Smith was a MORAL PHILOSOPHER who wrote TWO books - Moral Sentiments (1759) AND Wealth of Nations (1776).</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1776: Wealth of Nations + the Declaration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Wealth of Nations was published in March 1776</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U.S. Declaration of Independence was signed in July 1776</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Both documents argue against centralized control</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Smith wrote 1,000+ pages over more than a decade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Full title: An Inquiry into the Nature and Causes of the Wealth of Nations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1776 produced two foundational documents - the Declaration in July, Wealth of Nations in March.</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Is the INVISIBLE HAND?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metaphor</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Smith's name for how markets coordinate without a central planner.</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mechanism</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Individuals pursue self-interest. Prices and competition guide them.</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result</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Social good no one specifically planned - bread always shows up.</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signal</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Prices tell producers what to make and buyers what to buy.</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INVISIBLE HAND = self-interest coordinated by prices into social good - no central planner needed.</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BUTCHER-BREWER-BAKER Quote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Adam Smith, Wealth of Nations, Book I, Chapter 2 (1776)</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NOT from the BENEVOLENCE of the butcher or baker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BUT from their REGARD TO THEIR OWN SELF-INTEREST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We address ourselves to their SELF-LOVE, not humanity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We talk not of our needs but of their advantages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Dinner shows up because the seller WANTS to make a living - not because she loves you. That is the invisible hand.</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SELF-INTEREST is NOT Selfishness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SELF-INTEREST (Smith's term)</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Honest pay for honest work. Buying what you value. Building a business.</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SELFISHNESS (NOT Smith)</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Taking advantage of others. Cheating customers. Harming bystanders.</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Smith's MORAL framework</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Moral Sentiments (1759): humans have SYMPATHY - we care about fairness.</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Both books together</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Moral Sentiments + Wealth of Nations = real Smith. One book = cartoon.</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SELF-INTEREST is the engine of markets. SELFISHNESS corrodes them. Smith was a moral philosopher first.</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DIVISION OF LABOR: The PIN FACTORY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example (Wealth of Nations Ch 1)</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Pin-making had 18 distinct steps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10 workers specializing made 48,000 pins per day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ONE solo worker could make about 20 pins per day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Specialization multiplies productivity dramatically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Same workers, same wire - just organized differently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specialization works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Each worker becomes EXPERT in their task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 time lost SWITCHING between tasks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Simple tools fit ONE step perfectly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Apprentices learn ONE skill, not eighteen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Output per worker rises ~240x in this example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10 specialized workers made 48,000 pins/day. 1 solo worker made ~20. DIVISION OF LABOR multiplies productivity.</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MERCANTILISM: What Smith Argued Against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Dominant European system from about 1500 to 1750</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Goal: HOARD GOLD AND SILVER as wealth</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Heavy TARIFFS restricted imports; subsidies pushed exports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Colonies supplied RAW MATERIALS, bought finished goods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Trade treated as ZERO-SUM - one nation wins, one loses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Mercantilism said wealth = hoarded gold. Smith said wealth = goods produced. Trade can enrich BOTH sides.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FREE MARKET: Smith's Alternative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Voluntary exchange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Both sides choose to trade. Both expect to be better off.</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Competition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Multiple sellers fight for buyers. Pushes prices DOWN, quality UP.</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Price signals</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High price = make more. Low price = make less. No planner.</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Limited government</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Enforce contracts, protect property, fund courts - then step back.</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FREE MARKET needs four pillars: voluntary exchange + competition + price signals + limited government.</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PRICES Coordinate the Economy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Coffee shortage in Brazil pushes wholesale price UP</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Cafes pay more for beans; lattes go from $5 to $6</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Customers buy fewer lattes; some switch to tea</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Coffee farmers worldwide see HIGH prices, plant MORE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18 months later supply rises - all without a planner</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A Brazil coffee shortage changes your latte price in days - that IS the invisible hand at work.</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MAYA REYES + Sunrise Loaf Bakery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activity case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Maya owns Sunrise Loaf in a working-class neighborhood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She bakes based on what SELLS each week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Sourdough $7 (high margin); white bread $4 (volume)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Suppliers, competition, customers shape every call</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Where the invisible hand shows up</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Maya pursues SELF-INTEREST (making a living)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Customers buy what they value at her price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Competition from chain bakery keeps prices honest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PRICES tell Maya what to bake more of next week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She specializes (bread); cafe specializes (coffee)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Maya is not running a charity. Self-interest + price signals feed her neighborhood every morning.</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Smith's Ideas TODAY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Modern free-market economics built on Smith's foundation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Classical school: Ricardo, Mill, Malthus extended Smith</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Neoclassical (1870s+) added math, kept Smith's core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Uber surge, Amazon dynamic pricing = invisible hand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Almost every econ class still opens with Smith</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Smith's framework still runs modern econ - Uber surge and Amazon dynamic pricing are the invisible hand at digital scale.</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Limits 1: MARKET FAILURES + EXTERNALITIES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MARKET FAILURE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When the invisible hand does NOT produce social good on its own.</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NEGATIVE EXTERNALITY</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Factory pollution; the downstream town pays a cost not in the price.</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POSITIVE EXTERNALITY</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vaccine helps you AND your neighbors - price ignores the bystander gain.</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PUBLIC GOODS</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Roads, lighthouses, defense - markets underprovide; government fills in.</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Invisible hand MISSES externalities and public goods. Smith said government must fill those gaps.</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Limits 2: MONOPOLIES + INFORMATION GAPS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MONOPOLY</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One seller, no competition. Prices rise, quality falls. Smith warned.</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INFORMATION GAP</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Sellers know more than buyers (used cars, insurance). Underdelivers.</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INEQUALITY</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Markets allocate by ability to PAY, not by need. Poor get less.</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Smith would agree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He named monopolies as threats. Antitrust is consistent with Smith.</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MONOPOLIES break the invisible hand. Modern econ builds protections on top of Smith.</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Invisible Hand Vocabulary (1 of 2)</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77240"/>
            <a:ext cx="2743200" cy="1639062"/>
          </a:xfrm>
          <a:prstGeom prst="rect">
            <a:avLst/>
          </a:prstGeom>
          <a:solidFill>
            <a:srgbClr val="F0FAF8"/>
          </a:solidFill>
          <a:ln w="12700">
            <a:solidFill>
              <a:srgbClr val="DDDDDD"/>
            </a:solidFill>
            <a:prstDash val="solid"/>
          </a:ln>
        </p:spPr>
      </p:sp>
      <p:sp>
        <p:nvSpPr>
          <p:cNvPr id="6" name="Shape 4"/>
          <p:cNvSpPr/>
          <p:nvPr/>
        </p:nvSpPr>
        <p:spPr>
          <a:xfrm>
            <a:off x="1453896" y="886968"/>
            <a:ext cx="384048" cy="384048"/>
          </a:xfrm>
          <a:prstGeom prst="ellipse">
            <a:avLst/>
          </a:prstGeom>
          <a:solidFill>
            <a:srgbClr val="2A9D8F"/>
          </a:solidFill>
          <a:ln w="12700">
            <a:solidFill>
              <a:srgbClr val="2A9D8F"/>
            </a:solidFill>
            <a:prstDash val="solid"/>
          </a:ln>
        </p:spPr>
      </p:sp>
      <p:sp>
        <p:nvSpPr>
          <p:cNvPr id="7" name="Text 5"/>
          <p:cNvSpPr/>
          <p:nvPr/>
        </p:nvSpPr>
        <p:spPr>
          <a:xfrm>
            <a:off x="1453896" y="886968"/>
            <a:ext cx="384048"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Arial" pitchFamily="34" charset="0"/>
                <a:ea typeface="Arial" pitchFamily="34" charset="-122"/>
                <a:cs typeface="Arial" pitchFamily="34" charset="-120"/>
              </a:rPr>
              <a:t>1</a:t>
            </a:r>
            <a:endParaRPr lang="en-US" sz="1600" dirty="0"/>
          </a:p>
        </p:txBody>
      </p:sp>
      <p:sp>
        <p:nvSpPr>
          <p:cNvPr id="8" name="Text 6"/>
          <p:cNvSpPr/>
          <p:nvPr/>
        </p:nvSpPr>
        <p:spPr>
          <a:xfrm>
            <a:off x="365760" y="1325880"/>
            <a:ext cx="256032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INVISIBLE HAND</a:t>
            </a:r>
            <a:endParaRPr lang="en-US" sz="1400" dirty="0"/>
          </a:p>
        </p:txBody>
      </p:sp>
      <p:sp>
        <p:nvSpPr>
          <p:cNvPr id="9" name="bounded_body"/>
          <p:cNvSpPr/>
          <p:nvPr/>
        </p:nvSpPr>
        <p:spPr>
          <a:xfrm>
            <a:off x="365760" y="1618488"/>
            <a:ext cx="2560320" cy="688086"/>
          </a:xfrm>
          <a:prstGeom prst="rect">
            <a:avLst/>
          </a:prstGeom>
          <a:noFill/>
          <a:ln/>
        </p:spPr>
        <p:txBody>
          <a:bodyPr wrap="square" rtlCol="0" anchor="t"/>
          <a:lstStyle/>
          <a:p>
            <a:pPr algn="ctr" indent="0" marL="0">
              <a:buNone/>
            </a:pPr>
            <a:r>
              <a:rPr lang="en-US" sz="1750" dirty="0">
                <a:solidFill>
                  <a:srgbClr val="333333"/>
                </a:solidFill>
                <a:latin typeface="Arial" pitchFamily="34" charset="0"/>
                <a:ea typeface="Arial" pitchFamily="34" charset="-122"/>
                <a:cs typeface="Arial" pitchFamily="34" charset="-120"/>
              </a:rPr>
              <a:t>Smith's metaphor - self-interest via prices.</a:t>
            </a:r>
            <a:endParaRPr lang="en-US" sz="1750" dirty="0"/>
          </a:p>
        </p:txBody>
      </p:sp>
      <p:sp>
        <p:nvSpPr>
          <p:cNvPr id="10" name="Shape 8"/>
          <p:cNvSpPr/>
          <p:nvPr/>
        </p:nvSpPr>
        <p:spPr>
          <a:xfrm>
            <a:off x="3200400" y="777240"/>
            <a:ext cx="2743200" cy="1639062"/>
          </a:xfrm>
          <a:prstGeom prst="rect">
            <a:avLst/>
          </a:prstGeom>
          <a:solidFill>
            <a:srgbClr val="E8EDF4"/>
          </a:solidFill>
          <a:ln w="12700">
            <a:solidFill>
              <a:srgbClr val="DDDDDD"/>
            </a:solidFill>
            <a:prstDash val="solid"/>
          </a:ln>
        </p:spPr>
      </p:sp>
      <p:sp>
        <p:nvSpPr>
          <p:cNvPr id="11" name="Shape 9"/>
          <p:cNvSpPr/>
          <p:nvPr/>
        </p:nvSpPr>
        <p:spPr>
          <a:xfrm>
            <a:off x="4379976" y="886968"/>
            <a:ext cx="384048" cy="384048"/>
          </a:xfrm>
          <a:prstGeom prst="ellipse">
            <a:avLst/>
          </a:prstGeom>
          <a:solidFill>
            <a:srgbClr val="1B2A4A"/>
          </a:solidFill>
          <a:ln w="12700">
            <a:solidFill>
              <a:srgbClr val="1B2A4A"/>
            </a:solidFill>
            <a:prstDash val="solid"/>
          </a:ln>
        </p:spPr>
      </p:sp>
      <p:sp>
        <p:nvSpPr>
          <p:cNvPr id="12" name="Text 10"/>
          <p:cNvSpPr/>
          <p:nvPr/>
        </p:nvSpPr>
        <p:spPr>
          <a:xfrm>
            <a:off x="4379976" y="88696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3" name="Text 11"/>
          <p:cNvSpPr/>
          <p:nvPr/>
        </p:nvSpPr>
        <p:spPr>
          <a:xfrm>
            <a:off x="3291840" y="1325880"/>
            <a:ext cx="256032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ADAM SMITH</a:t>
            </a:r>
            <a:endParaRPr lang="en-US" sz="1400" dirty="0"/>
          </a:p>
        </p:txBody>
      </p:sp>
      <p:sp>
        <p:nvSpPr>
          <p:cNvPr id="14" name="bounded_body"/>
          <p:cNvSpPr/>
          <p:nvPr/>
        </p:nvSpPr>
        <p:spPr>
          <a:xfrm>
            <a:off x="3291840" y="1618488"/>
            <a:ext cx="2560320" cy="688086"/>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Scottish moral philosopher (1723-1790).</a:t>
            </a:r>
            <a:endParaRPr lang="en-US" sz="1800" dirty="0"/>
          </a:p>
        </p:txBody>
      </p:sp>
      <p:sp>
        <p:nvSpPr>
          <p:cNvPr id="15" name="Shape 13"/>
          <p:cNvSpPr/>
          <p:nvPr/>
        </p:nvSpPr>
        <p:spPr>
          <a:xfrm>
            <a:off x="6126480" y="777240"/>
            <a:ext cx="2743200" cy="1639062"/>
          </a:xfrm>
          <a:prstGeom prst="rect">
            <a:avLst/>
          </a:prstGeom>
          <a:solidFill>
            <a:srgbClr val="FFF8F6"/>
          </a:solidFill>
          <a:ln w="12700">
            <a:solidFill>
              <a:srgbClr val="DDDDDD"/>
            </a:solidFill>
            <a:prstDash val="solid"/>
          </a:ln>
        </p:spPr>
      </p:sp>
      <p:sp>
        <p:nvSpPr>
          <p:cNvPr id="16" name="Shape 14"/>
          <p:cNvSpPr/>
          <p:nvPr/>
        </p:nvSpPr>
        <p:spPr>
          <a:xfrm>
            <a:off x="7306056" y="886968"/>
            <a:ext cx="384048" cy="384048"/>
          </a:xfrm>
          <a:prstGeom prst="ellipse">
            <a:avLst/>
          </a:prstGeom>
          <a:solidFill>
            <a:srgbClr val="E8735A"/>
          </a:solidFill>
          <a:ln w="12700">
            <a:solidFill>
              <a:srgbClr val="E8735A"/>
            </a:solidFill>
            <a:prstDash val="solid"/>
          </a:ln>
        </p:spPr>
      </p:sp>
      <p:sp>
        <p:nvSpPr>
          <p:cNvPr id="17" name="Text 15"/>
          <p:cNvSpPr/>
          <p:nvPr/>
        </p:nvSpPr>
        <p:spPr>
          <a:xfrm>
            <a:off x="7306056" y="886968"/>
            <a:ext cx="384048"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Arial" pitchFamily="34" charset="0"/>
                <a:ea typeface="Arial" pitchFamily="34" charset="-122"/>
                <a:cs typeface="Arial" pitchFamily="34" charset="-120"/>
              </a:rPr>
              <a:t>3</a:t>
            </a:r>
            <a:endParaRPr lang="en-US" sz="1600" dirty="0"/>
          </a:p>
        </p:txBody>
      </p:sp>
      <p:sp>
        <p:nvSpPr>
          <p:cNvPr id="18" name="Text 16"/>
          <p:cNvSpPr/>
          <p:nvPr/>
        </p:nvSpPr>
        <p:spPr>
          <a:xfrm>
            <a:off x="6217920" y="1325880"/>
            <a:ext cx="256032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WEALTH OF NATIONS</a:t>
            </a:r>
            <a:endParaRPr lang="en-US" sz="1400" dirty="0"/>
          </a:p>
        </p:txBody>
      </p:sp>
      <p:sp>
        <p:nvSpPr>
          <p:cNvPr id="19" name="bounded_body"/>
          <p:cNvSpPr/>
          <p:nvPr/>
        </p:nvSpPr>
        <p:spPr>
          <a:xfrm>
            <a:off x="6217920" y="1618488"/>
            <a:ext cx="2560320" cy="688086"/>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Smith's 1776 book. Foundation of econ.</a:t>
            </a:r>
            <a:endParaRPr lang="en-US" sz="1800" dirty="0"/>
          </a:p>
        </p:txBody>
      </p:sp>
      <p:sp>
        <p:nvSpPr>
          <p:cNvPr id="20" name="Shape 18"/>
          <p:cNvSpPr/>
          <p:nvPr/>
        </p:nvSpPr>
        <p:spPr>
          <a:xfrm>
            <a:off x="274320" y="2553462"/>
            <a:ext cx="2743200" cy="1639062"/>
          </a:xfrm>
          <a:prstGeom prst="rect">
            <a:avLst/>
          </a:prstGeom>
          <a:solidFill>
            <a:srgbClr val="E3F2FD"/>
          </a:solidFill>
          <a:ln w="12700">
            <a:solidFill>
              <a:srgbClr val="DDDDDD"/>
            </a:solidFill>
            <a:prstDash val="solid"/>
          </a:ln>
        </p:spPr>
      </p:sp>
      <p:sp>
        <p:nvSpPr>
          <p:cNvPr id="21" name="Shape 19"/>
          <p:cNvSpPr/>
          <p:nvPr/>
        </p:nvSpPr>
        <p:spPr>
          <a:xfrm>
            <a:off x="1453896" y="2663190"/>
            <a:ext cx="384048" cy="384048"/>
          </a:xfrm>
          <a:prstGeom prst="ellipse">
            <a:avLst/>
          </a:prstGeom>
          <a:solidFill>
            <a:srgbClr val="1565C0"/>
          </a:solidFill>
          <a:ln w="12700">
            <a:solidFill>
              <a:srgbClr val="1565C0"/>
            </a:solidFill>
            <a:prstDash val="solid"/>
          </a:ln>
        </p:spPr>
      </p:sp>
      <p:sp>
        <p:nvSpPr>
          <p:cNvPr id="22" name="Text 20"/>
          <p:cNvSpPr/>
          <p:nvPr/>
        </p:nvSpPr>
        <p:spPr>
          <a:xfrm>
            <a:off x="1453896" y="266319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23" name="Text 21"/>
          <p:cNvSpPr/>
          <p:nvPr/>
        </p:nvSpPr>
        <p:spPr>
          <a:xfrm>
            <a:off x="365760" y="3102102"/>
            <a:ext cx="256032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SELF-INTEREST</a:t>
            </a:r>
            <a:endParaRPr lang="en-US" sz="1400" dirty="0"/>
          </a:p>
        </p:txBody>
      </p:sp>
      <p:sp>
        <p:nvSpPr>
          <p:cNvPr id="24" name="bounded_body"/>
          <p:cNvSpPr/>
          <p:nvPr/>
        </p:nvSpPr>
        <p:spPr>
          <a:xfrm>
            <a:off x="365760" y="3394710"/>
            <a:ext cx="2560320" cy="688086"/>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Rational pursuit in competitive markets.</a:t>
            </a:r>
            <a:endParaRPr lang="en-US" sz="1800" dirty="0"/>
          </a:p>
        </p:txBody>
      </p:sp>
      <p:sp>
        <p:nvSpPr>
          <p:cNvPr id="25" name="Shape 23"/>
          <p:cNvSpPr/>
          <p:nvPr/>
        </p:nvSpPr>
        <p:spPr>
          <a:xfrm>
            <a:off x="3200400" y="2553462"/>
            <a:ext cx="2743200" cy="1639062"/>
          </a:xfrm>
          <a:prstGeom prst="rect">
            <a:avLst/>
          </a:prstGeom>
          <a:solidFill>
            <a:srgbClr val="EDE7F6"/>
          </a:solidFill>
          <a:ln w="12700">
            <a:solidFill>
              <a:srgbClr val="DDDDDD"/>
            </a:solidFill>
            <a:prstDash val="solid"/>
          </a:ln>
        </p:spPr>
      </p:sp>
      <p:sp>
        <p:nvSpPr>
          <p:cNvPr id="26" name="Shape 24"/>
          <p:cNvSpPr/>
          <p:nvPr/>
        </p:nvSpPr>
        <p:spPr>
          <a:xfrm>
            <a:off x="4379976" y="2663190"/>
            <a:ext cx="384048" cy="384048"/>
          </a:xfrm>
          <a:prstGeom prst="ellipse">
            <a:avLst/>
          </a:prstGeom>
          <a:solidFill>
            <a:srgbClr val="6B3FA0"/>
          </a:solidFill>
          <a:ln w="12700">
            <a:solidFill>
              <a:srgbClr val="6B3FA0"/>
            </a:solidFill>
            <a:prstDash val="solid"/>
          </a:ln>
        </p:spPr>
      </p:sp>
      <p:sp>
        <p:nvSpPr>
          <p:cNvPr id="27" name="Text 25"/>
          <p:cNvSpPr/>
          <p:nvPr/>
        </p:nvSpPr>
        <p:spPr>
          <a:xfrm>
            <a:off x="4379976" y="266319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5</a:t>
            </a:r>
            <a:endParaRPr lang="en-US" sz="1600" dirty="0"/>
          </a:p>
        </p:txBody>
      </p:sp>
      <p:sp>
        <p:nvSpPr>
          <p:cNvPr id="28" name="Text 26"/>
          <p:cNvSpPr/>
          <p:nvPr/>
        </p:nvSpPr>
        <p:spPr>
          <a:xfrm>
            <a:off x="3291840" y="3102102"/>
            <a:ext cx="256032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SELFISHNESS</a:t>
            </a:r>
            <a:endParaRPr lang="en-US" sz="1400" dirty="0"/>
          </a:p>
        </p:txBody>
      </p:sp>
      <p:sp>
        <p:nvSpPr>
          <p:cNvPr id="29" name="bounded_body"/>
          <p:cNvSpPr/>
          <p:nvPr/>
        </p:nvSpPr>
        <p:spPr>
          <a:xfrm>
            <a:off x="3291840" y="3394710"/>
            <a:ext cx="2560320" cy="688086"/>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Taking advantage. NOT what Smith preached.</a:t>
            </a:r>
            <a:endParaRPr lang="en-US" sz="1800" dirty="0"/>
          </a:p>
        </p:txBody>
      </p:sp>
      <p:sp>
        <p:nvSpPr>
          <p:cNvPr id="30" name="Shape 28"/>
          <p:cNvSpPr/>
          <p:nvPr/>
        </p:nvSpPr>
        <p:spPr>
          <a:xfrm>
            <a:off x="274320" y="4384548"/>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84548"/>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Drill these five foundational terms before Activity Part 2 - block 1 of 2.</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Invisible Hand Vocabulary (2 of 2)</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77240"/>
            <a:ext cx="2743200" cy="1639062"/>
          </a:xfrm>
          <a:prstGeom prst="rect">
            <a:avLst/>
          </a:prstGeom>
          <a:solidFill>
            <a:srgbClr val="F0FAF8"/>
          </a:solidFill>
          <a:ln w="12700">
            <a:solidFill>
              <a:srgbClr val="DDDDDD"/>
            </a:solidFill>
            <a:prstDash val="solid"/>
          </a:ln>
        </p:spPr>
      </p:sp>
      <p:sp>
        <p:nvSpPr>
          <p:cNvPr id="6" name="Shape 4"/>
          <p:cNvSpPr/>
          <p:nvPr/>
        </p:nvSpPr>
        <p:spPr>
          <a:xfrm>
            <a:off x="1453896" y="886968"/>
            <a:ext cx="384048" cy="384048"/>
          </a:xfrm>
          <a:prstGeom prst="ellipse">
            <a:avLst/>
          </a:prstGeom>
          <a:solidFill>
            <a:srgbClr val="2A9D8F"/>
          </a:solidFill>
          <a:ln w="12700">
            <a:solidFill>
              <a:srgbClr val="2A9D8F"/>
            </a:solidFill>
            <a:prstDash val="solid"/>
          </a:ln>
        </p:spPr>
      </p:sp>
      <p:sp>
        <p:nvSpPr>
          <p:cNvPr id="7" name="Text 5"/>
          <p:cNvSpPr/>
          <p:nvPr/>
        </p:nvSpPr>
        <p:spPr>
          <a:xfrm>
            <a:off x="1453896" y="886968"/>
            <a:ext cx="384048"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Arial" pitchFamily="34" charset="0"/>
                <a:ea typeface="Arial" pitchFamily="34" charset="-122"/>
                <a:cs typeface="Arial" pitchFamily="34" charset="-120"/>
              </a:rPr>
              <a:t>1</a:t>
            </a:r>
            <a:endParaRPr lang="en-US" sz="1600" dirty="0"/>
          </a:p>
        </p:txBody>
      </p:sp>
      <p:sp>
        <p:nvSpPr>
          <p:cNvPr id="8" name="Text 6"/>
          <p:cNvSpPr/>
          <p:nvPr/>
        </p:nvSpPr>
        <p:spPr>
          <a:xfrm>
            <a:off x="365760" y="1325880"/>
            <a:ext cx="256032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DIVISION OF LABOR</a:t>
            </a:r>
            <a:endParaRPr lang="en-US" sz="1400" dirty="0"/>
          </a:p>
        </p:txBody>
      </p:sp>
      <p:sp>
        <p:nvSpPr>
          <p:cNvPr id="9" name="bounded_body"/>
          <p:cNvSpPr/>
          <p:nvPr/>
        </p:nvSpPr>
        <p:spPr>
          <a:xfrm>
            <a:off x="365760" y="1618488"/>
            <a:ext cx="2560320" cy="688086"/>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Specializing tasks (pin factory).</a:t>
            </a:r>
            <a:endParaRPr lang="en-US" sz="1800" dirty="0"/>
          </a:p>
        </p:txBody>
      </p:sp>
      <p:sp>
        <p:nvSpPr>
          <p:cNvPr id="10" name="Shape 8"/>
          <p:cNvSpPr/>
          <p:nvPr/>
        </p:nvSpPr>
        <p:spPr>
          <a:xfrm>
            <a:off x="3200400" y="777240"/>
            <a:ext cx="2743200" cy="1639062"/>
          </a:xfrm>
          <a:prstGeom prst="rect">
            <a:avLst/>
          </a:prstGeom>
          <a:solidFill>
            <a:srgbClr val="E8EDF4"/>
          </a:solidFill>
          <a:ln w="12700">
            <a:solidFill>
              <a:srgbClr val="DDDDDD"/>
            </a:solidFill>
            <a:prstDash val="solid"/>
          </a:ln>
        </p:spPr>
      </p:sp>
      <p:sp>
        <p:nvSpPr>
          <p:cNvPr id="11" name="Shape 9"/>
          <p:cNvSpPr/>
          <p:nvPr/>
        </p:nvSpPr>
        <p:spPr>
          <a:xfrm>
            <a:off x="4379976" y="886968"/>
            <a:ext cx="384048" cy="384048"/>
          </a:xfrm>
          <a:prstGeom prst="ellipse">
            <a:avLst/>
          </a:prstGeom>
          <a:solidFill>
            <a:srgbClr val="1B2A4A"/>
          </a:solidFill>
          <a:ln w="12700">
            <a:solidFill>
              <a:srgbClr val="1B2A4A"/>
            </a:solidFill>
            <a:prstDash val="solid"/>
          </a:ln>
        </p:spPr>
      </p:sp>
      <p:sp>
        <p:nvSpPr>
          <p:cNvPr id="12" name="Text 10"/>
          <p:cNvSpPr/>
          <p:nvPr/>
        </p:nvSpPr>
        <p:spPr>
          <a:xfrm>
            <a:off x="4379976" y="88696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3" name="Text 11"/>
          <p:cNvSpPr/>
          <p:nvPr/>
        </p:nvSpPr>
        <p:spPr>
          <a:xfrm>
            <a:off x="3291840" y="1325880"/>
            <a:ext cx="256032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MERCANTILISM</a:t>
            </a:r>
            <a:endParaRPr lang="en-US" sz="1400" dirty="0"/>
          </a:p>
        </p:txBody>
      </p:sp>
      <p:sp>
        <p:nvSpPr>
          <p:cNvPr id="14" name="bounded_body"/>
          <p:cNvSpPr/>
          <p:nvPr/>
        </p:nvSpPr>
        <p:spPr>
          <a:xfrm>
            <a:off x="3291840" y="1618488"/>
            <a:ext cx="2560320" cy="688086"/>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1500-1750 system Smith opposed.</a:t>
            </a:r>
            <a:endParaRPr lang="en-US" sz="1800" dirty="0"/>
          </a:p>
        </p:txBody>
      </p:sp>
      <p:sp>
        <p:nvSpPr>
          <p:cNvPr id="15" name="Shape 13"/>
          <p:cNvSpPr/>
          <p:nvPr/>
        </p:nvSpPr>
        <p:spPr>
          <a:xfrm>
            <a:off x="6126480" y="777240"/>
            <a:ext cx="2743200" cy="1639062"/>
          </a:xfrm>
          <a:prstGeom prst="rect">
            <a:avLst/>
          </a:prstGeom>
          <a:solidFill>
            <a:srgbClr val="FFF8F6"/>
          </a:solidFill>
          <a:ln w="12700">
            <a:solidFill>
              <a:srgbClr val="DDDDDD"/>
            </a:solidFill>
            <a:prstDash val="solid"/>
          </a:ln>
        </p:spPr>
      </p:sp>
      <p:sp>
        <p:nvSpPr>
          <p:cNvPr id="16" name="Shape 14"/>
          <p:cNvSpPr/>
          <p:nvPr/>
        </p:nvSpPr>
        <p:spPr>
          <a:xfrm>
            <a:off x="7306056" y="886968"/>
            <a:ext cx="384048" cy="384048"/>
          </a:xfrm>
          <a:prstGeom prst="ellipse">
            <a:avLst/>
          </a:prstGeom>
          <a:solidFill>
            <a:srgbClr val="E8735A"/>
          </a:solidFill>
          <a:ln w="12700">
            <a:solidFill>
              <a:srgbClr val="E8735A"/>
            </a:solidFill>
            <a:prstDash val="solid"/>
          </a:ln>
        </p:spPr>
      </p:sp>
      <p:sp>
        <p:nvSpPr>
          <p:cNvPr id="17" name="Text 15"/>
          <p:cNvSpPr/>
          <p:nvPr/>
        </p:nvSpPr>
        <p:spPr>
          <a:xfrm>
            <a:off x="7306056" y="886968"/>
            <a:ext cx="384048"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Arial" pitchFamily="34" charset="0"/>
                <a:ea typeface="Arial" pitchFamily="34" charset="-122"/>
                <a:cs typeface="Arial" pitchFamily="34" charset="-120"/>
              </a:rPr>
              <a:t>3</a:t>
            </a:r>
            <a:endParaRPr lang="en-US" sz="1600" dirty="0"/>
          </a:p>
        </p:txBody>
      </p:sp>
      <p:sp>
        <p:nvSpPr>
          <p:cNvPr id="18" name="Text 16"/>
          <p:cNvSpPr/>
          <p:nvPr/>
        </p:nvSpPr>
        <p:spPr>
          <a:xfrm>
            <a:off x="6217920" y="1325880"/>
            <a:ext cx="256032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FREE MARKET</a:t>
            </a:r>
            <a:endParaRPr lang="en-US" sz="1400" dirty="0"/>
          </a:p>
        </p:txBody>
      </p:sp>
      <p:sp>
        <p:nvSpPr>
          <p:cNvPr id="19" name="bounded_body"/>
          <p:cNvSpPr/>
          <p:nvPr/>
        </p:nvSpPr>
        <p:spPr>
          <a:xfrm>
            <a:off x="6217920" y="1618488"/>
            <a:ext cx="2560320" cy="688086"/>
          </a:xfrm>
          <a:prstGeom prst="rect">
            <a:avLst/>
          </a:prstGeom>
          <a:noFill/>
          <a:ln/>
        </p:spPr>
        <p:txBody>
          <a:bodyPr wrap="square" rtlCol="0" anchor="t"/>
          <a:lstStyle/>
          <a:p>
            <a:pPr algn="ctr" indent="0" marL="0">
              <a:buNone/>
            </a:pPr>
            <a:r>
              <a:rPr lang="en-US" sz="1650" dirty="0">
                <a:solidFill>
                  <a:srgbClr val="333333"/>
                </a:solidFill>
                <a:latin typeface="Arial" pitchFamily="34" charset="0"/>
                <a:ea typeface="Arial" pitchFamily="34" charset="-122"/>
                <a:cs typeface="Arial" pitchFamily="34" charset="-120"/>
              </a:rPr>
              <a:t>Exchange + competition + prices + limited gov.</a:t>
            </a:r>
            <a:endParaRPr lang="en-US" sz="1650" dirty="0"/>
          </a:p>
        </p:txBody>
      </p:sp>
      <p:sp>
        <p:nvSpPr>
          <p:cNvPr id="20" name="Shape 18"/>
          <p:cNvSpPr/>
          <p:nvPr/>
        </p:nvSpPr>
        <p:spPr>
          <a:xfrm>
            <a:off x="274320" y="2553462"/>
            <a:ext cx="2743200" cy="1639062"/>
          </a:xfrm>
          <a:prstGeom prst="rect">
            <a:avLst/>
          </a:prstGeom>
          <a:solidFill>
            <a:srgbClr val="E3F2FD"/>
          </a:solidFill>
          <a:ln w="12700">
            <a:solidFill>
              <a:srgbClr val="DDDDDD"/>
            </a:solidFill>
            <a:prstDash val="solid"/>
          </a:ln>
        </p:spPr>
      </p:sp>
      <p:sp>
        <p:nvSpPr>
          <p:cNvPr id="21" name="Shape 19"/>
          <p:cNvSpPr/>
          <p:nvPr/>
        </p:nvSpPr>
        <p:spPr>
          <a:xfrm>
            <a:off x="1453896" y="2663190"/>
            <a:ext cx="384048" cy="384048"/>
          </a:xfrm>
          <a:prstGeom prst="ellipse">
            <a:avLst/>
          </a:prstGeom>
          <a:solidFill>
            <a:srgbClr val="1565C0"/>
          </a:solidFill>
          <a:ln w="12700">
            <a:solidFill>
              <a:srgbClr val="1565C0"/>
            </a:solidFill>
            <a:prstDash val="solid"/>
          </a:ln>
        </p:spPr>
      </p:sp>
      <p:sp>
        <p:nvSpPr>
          <p:cNvPr id="22" name="Text 20"/>
          <p:cNvSpPr/>
          <p:nvPr/>
        </p:nvSpPr>
        <p:spPr>
          <a:xfrm>
            <a:off x="1453896" y="266319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23" name="Text 21"/>
          <p:cNvSpPr/>
          <p:nvPr/>
        </p:nvSpPr>
        <p:spPr>
          <a:xfrm>
            <a:off x="365760" y="3102102"/>
            <a:ext cx="256032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MARKET FAILURE</a:t>
            </a:r>
            <a:endParaRPr lang="en-US" sz="1400" dirty="0"/>
          </a:p>
        </p:txBody>
      </p:sp>
      <p:sp>
        <p:nvSpPr>
          <p:cNvPr id="24" name="bounded_body"/>
          <p:cNvSpPr/>
          <p:nvPr/>
        </p:nvSpPr>
        <p:spPr>
          <a:xfrm>
            <a:off x="365760" y="3394710"/>
            <a:ext cx="2560320" cy="688086"/>
          </a:xfrm>
          <a:prstGeom prst="rect">
            <a:avLst/>
          </a:prstGeom>
          <a:noFill/>
          <a:ln/>
        </p:spPr>
        <p:txBody>
          <a:bodyPr wrap="square" rtlCol="0" anchor="t"/>
          <a:lstStyle/>
          <a:p>
            <a:pPr algn="ctr" indent="0" marL="0">
              <a:buNone/>
            </a:pPr>
            <a:r>
              <a:rPr lang="en-US" sz="1750" dirty="0">
                <a:solidFill>
                  <a:srgbClr val="333333"/>
                </a:solidFill>
                <a:latin typeface="Arial" pitchFamily="34" charset="0"/>
                <a:ea typeface="Arial" pitchFamily="34" charset="-122"/>
                <a:cs typeface="Arial" pitchFamily="34" charset="-120"/>
              </a:rPr>
              <a:t>Invisible hand does NOT produce good alone.</a:t>
            </a:r>
            <a:endParaRPr lang="en-US" sz="1750" dirty="0"/>
          </a:p>
        </p:txBody>
      </p:sp>
      <p:sp>
        <p:nvSpPr>
          <p:cNvPr id="25" name="Shape 23"/>
          <p:cNvSpPr/>
          <p:nvPr/>
        </p:nvSpPr>
        <p:spPr>
          <a:xfrm>
            <a:off x="3200400" y="2553462"/>
            <a:ext cx="2743200" cy="1639062"/>
          </a:xfrm>
          <a:prstGeom prst="rect">
            <a:avLst/>
          </a:prstGeom>
          <a:solidFill>
            <a:srgbClr val="EDE7F6"/>
          </a:solidFill>
          <a:ln w="12700">
            <a:solidFill>
              <a:srgbClr val="DDDDDD"/>
            </a:solidFill>
            <a:prstDash val="solid"/>
          </a:ln>
        </p:spPr>
      </p:sp>
      <p:sp>
        <p:nvSpPr>
          <p:cNvPr id="26" name="Shape 24"/>
          <p:cNvSpPr/>
          <p:nvPr/>
        </p:nvSpPr>
        <p:spPr>
          <a:xfrm>
            <a:off x="4379976" y="2663190"/>
            <a:ext cx="384048" cy="384048"/>
          </a:xfrm>
          <a:prstGeom prst="ellipse">
            <a:avLst/>
          </a:prstGeom>
          <a:solidFill>
            <a:srgbClr val="6B3FA0"/>
          </a:solidFill>
          <a:ln w="12700">
            <a:solidFill>
              <a:srgbClr val="6B3FA0"/>
            </a:solidFill>
            <a:prstDash val="solid"/>
          </a:ln>
        </p:spPr>
      </p:sp>
      <p:sp>
        <p:nvSpPr>
          <p:cNvPr id="27" name="Text 25"/>
          <p:cNvSpPr/>
          <p:nvPr/>
        </p:nvSpPr>
        <p:spPr>
          <a:xfrm>
            <a:off x="4379976" y="266319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5</a:t>
            </a:r>
            <a:endParaRPr lang="en-US" sz="1600" dirty="0"/>
          </a:p>
        </p:txBody>
      </p:sp>
      <p:sp>
        <p:nvSpPr>
          <p:cNvPr id="28" name="Text 26"/>
          <p:cNvSpPr/>
          <p:nvPr/>
        </p:nvSpPr>
        <p:spPr>
          <a:xfrm>
            <a:off x="3291840" y="3102102"/>
            <a:ext cx="256032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EXTERNALITY</a:t>
            </a:r>
            <a:endParaRPr lang="en-US" sz="1400" dirty="0"/>
          </a:p>
        </p:txBody>
      </p:sp>
      <p:sp>
        <p:nvSpPr>
          <p:cNvPr id="29" name="bounded_body"/>
          <p:cNvSpPr/>
          <p:nvPr/>
        </p:nvSpPr>
        <p:spPr>
          <a:xfrm>
            <a:off x="3291840" y="3394710"/>
            <a:ext cx="2560320" cy="688086"/>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Cost or benefit on a non-party.</a:t>
            </a:r>
            <a:endParaRPr lang="en-US" sz="1800" dirty="0"/>
          </a:p>
        </p:txBody>
      </p:sp>
      <p:sp>
        <p:nvSpPr>
          <p:cNvPr id="30" name="Shape 28"/>
          <p:cNvSpPr/>
          <p:nvPr/>
        </p:nvSpPr>
        <p:spPr>
          <a:xfrm>
            <a:off x="274320" y="4384548"/>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84548"/>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These second five terms complete Activity Part 2 and the quiz vocabulary set.</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Adam Smith wrote Wealth of Nations in 1776</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INVISIBLE HAND coordinates self-interest via PRICES</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DIVISION OF LABOR (pin factory: 48,000/day) multiplies output</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Self-interest is NOT selfishness - read BOTH Smith books</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Invisible hand has REAL LIMITS - failures, externalities, monopolies</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Invisible Hand - Adam Smith Explained</dc:title>
  <dc:subject>PptxGenJS Presentation</dc:subject>
  <dc:creator>More Lessons Less Planning</dc:creator>
  <cp:lastModifiedBy>More Lessons Less Planning</cp:lastModifiedBy>
  <cp:revision>1</cp:revision>
  <dcterms:created xsi:type="dcterms:W3CDTF">2026-06-11T12:13:30Z</dcterms:created>
  <dcterms:modified xsi:type="dcterms:W3CDTF">2026-06-11T12:13:30Z</dcterms:modified>
</cp:coreProperties>
</file>