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the lesson question: how do you fight a war that consumes more shells, food, and money than any war before it? The answer in every warring nation was the same - turn the civilians at home into part of the war machine. Preview the arc: what total war means, how propaganda and bond drives moved money, how food was saved or rationed, and what happened to work and free speech.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Armies and allies had to be fed, so every government managed food - but in different ways. The United States chose persuasion: the U.S. Food Administration, led by Herbert Hoover, asked families to pledge meatless Tuesdays and wheatless Wednesdays and to plant victory gardens, all voluntary. Much of Europe chose compulsion: Britain rationed sugar, meat, and butter by 1918, with coupon books setting each family's weekly share. And blockaded Germany had the hardest lesson - when the 1916 potato crop failed under the British naval blockade, civilians endured the 'turnip winter,' surviving largely on turnips.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Conscription pulled millions of men out of the economy, and their work did not leave with them. Women stepped into factories, farms, offices, and streetcars. In Britain, hundreds of thousands of women filled artillery shells in arms plants - the newspapers nicknamed them munitionettes, and the TNT they handled could stain their skin yellow. When the war ended, the argument that women had not earned full citizenship was much harder to make: wartime work strengthened the case for women's suffrage, and Britain in 1918 - at first only for women aged 30 and over who met a property qualification, with equal voting rights following in 1928 - and the United States in 1920 extended the vote.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Persuasion was one hand of the wartime state; control was the other. Britain's Defence of the Realm Act - DORA - let the government censor the press and seize land and factories for the war. In Germany, military leaders directed much of the economy, war news was tightly censored, and civilian hardship was kept out of print. The United States passed the Espionage Act in 1917 and the Sedition Act in 1918, which made blocking the war effort a crime - war critics faced fines or prison. The socialist Eugene Debs was convicted in 1918 for an anti-war speech and entered federal prison in April 1919. In total war, every major power treated information as something to control.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Pull the lesson together with this table. Governments needed five things from the home front, and they built a tool for each: money came through Liberty Bond drives and Four Minute Men speeches; food through rationing, meatless days, and victory gardens; labor through women hired into factory and farm jobs; soldiers through conscription laws that drafted young men; and loyalty through propaganda posters and censorship laws. Ask students to label each row's tool as persuasion, law, or both - that distinction is the heart of the Activity's final verdict.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first five Reference Guide terms with their exact definitions: home front, the civilian side of a nation at war - the homes, farms, and factories behind the armies; total war, a war fought by entire societies - their soldiers, factories, farms, and families; propaganda, posters, films, and speeches designed to push public opinion toward one point of view; the Committee on Public Information, the U.S. agency, created in April 1917, that produced posters, films, and speakers to build support for the war; and Liberty Bonds, U.S. war bonds - loans from ordinary citizens to the government, repaid later with interest. Students use these exact definitions to complete the Activity Reference Guide.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second five Reference Guide terms with their exact definitions: the Four Minute Men, about 75,000 volunteers who gave short, government-scripted speeches in movie theaters; rationing, government limits on how much food or fuel each person may buy in wartime; victory garden, a home or community garden planted in wartime so more farm food could go to the front; conscription, required military service in which the government drafts citizens into the armed forces; and censorship, government control over what newspapers may print and citizens may say in wartime.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by rebuilding the lesson from the five takeaways: total war defined, then the four tools - propaganda, bonds, food control, and speech control - in the order taught. Then return to the opening question: did governments mainly persuade their citizens or command them? Students answer a version of this in the Activity's Part 5 verdict, and the Exit Ticket quick write asks whether the home-front campaigns actually mattered to winning the war.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five targets aloud. Flag target 3: students will read a real Four Minute Men speech, lightly modernized for reading - the government's own script for its theater speakers - in the Primary Source Spotlight.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1917 the Great War was swallowing whole economies, not just armies. Historians call this total war: a war fought by entire societies. The home front means the civilians - the homes, farms, and factories - behind the armies. Every shell, uniform, and loaf of bread began as civilian work, so governments needed four things from their people: money, food, labor, and loyalty. The rest of the lesson shows the tool each government invented to get each 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warring government discovered that public opinion was a weapon, and propaganda was how you aimed it. The goals: convince men to enlist, civilians to lend money, families to save food, and everyone to keep supporting the war. The tools: bold posters in shop windows and streetcars, films, pamphlets, exhibitions, staged rallies - and posters printed in many languages so the message reached immigrant communities too. The next slide shows a real 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real U.S. Food Administration poster from 1917, painted by Charles E. Chambers. It shows immigrants arriving in New York harbor, with the Statue of Liberty beneath a rainbow - and its text is printed in Yiddish, aimed at Jewish immigrant families. The English version of the same design read: 'Food will win the war. You came here seeking freedom. You must now help to preserve it. Wheat is needed for the allies. Waste nothing.'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April 1917 - the same month it declared war - the United States created the Committee on Public Information, led by the journalist George Creel. The CPI produced posters, films, pamphlets, and official war news, all with one mission: sell the war to a divided American public. Creel refused to call his work propaganda; he called it 'the world's greatest adventure in advertising.' Britain, France, and Germany ran similar offices - the CPI is our case study because students will read one of its real scripts, lightly modernized for reading.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CPI's cleverest program put the government's message in a neighbor's mouth. About 75,000 volunteer Four Minute Men - local citizens, not officials - spoke in movie theaters between reels, for exactly the four minutes it took a projectionist to change a reel. The CPI mailed numbered bulletins that supplied the official talking points on bonds, food saving, and the draft. It worked because a neighbor's voice carried trust an official's could not, and because the theater audience was already seated. Students read one of these real bulletin scripts, lightly modernized for reading, in the Activity.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CPI's official Four Minute Men poster, designed by H. Devitt Welsh in 1917. It shows the United States Capitol and the words '4 Minute Men - A message from the government at Washington,' with a large blank space below - theaters filled that space with the night's speaker and topic. The poster stood in the lobby or on stage while the volunteer spoke.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Where did the billions come from? Taxes covered only part, so governments borrowed from their own citizens through war bonds. A bond was a loan to the government, repaid later with interest - not a gift. In the United States, four Liberty Loan drives raised about $17 billion, in a country whose entire pre-war federal budget was under a billion dollars a year. Rallies, posters, and movie stars urged everyone to buy, and buying happened in public - at theaters, rallies, and workplaces where neighbors could see who had subscribed.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The Home Front</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How governments turned posters, ration books, and war bonds into weapons of total war</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Food Is Ammunition: Pledges and Ration Books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United States: Persuasion</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U.S. Food Administration, led by Herbert Hoover.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Families pledged meatless Tuesdays and wheatless Wednesdays.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Households planted victory gardens to grow their own food.</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Europe: Compulsion</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Britain rationed sugar, meat, and butter by 1918.</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Ration coupon books set each family's weekly share.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Blockaded Germany endured the 'turnip winter' of 1916-17.</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Note: The American campaign's slogan was blunt: 'Food will win the war.'</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New Hands: Women and Wartime Work</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Millions of men left for the front - their jobs did not leave with them.</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Women stepped into factories, farms, offices, and streetcars.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In Britain, women filled artillery shells in arms plants.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Wartime work strengthened the case for women's suffrage - the vote.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Britain (1918: women 30+) and the U.S. (1920) extended the vote.</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Did You Know: British arms-plant workers were nicknamed munitionettes.</a:t>
            </a: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Other Hand: Censorship and Control</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2773680" cy="3515868"/>
          </a:xfrm>
          <a:prstGeom prst="rect">
            <a:avLst/>
          </a:prstGeom>
          <a:solidFill>
            <a:srgbClr val="F0FAF8"/>
          </a:solidFill>
          <a:ln w="12700">
            <a:solidFill>
              <a:srgbClr val="DDDDDD"/>
            </a:solidFill>
            <a:prstDash val="solid"/>
          </a:ln>
        </p:spPr>
      </p:sp>
      <p:sp>
        <p:nvSpPr>
          <p:cNvPr id="6" name="Shape 4"/>
          <p:cNvSpPr/>
          <p:nvPr/>
        </p:nvSpPr>
        <p:spPr>
          <a:xfrm>
            <a:off x="274320" y="731520"/>
            <a:ext cx="2773680" cy="438912"/>
          </a:xfrm>
          <a:prstGeom prst="rect">
            <a:avLst/>
          </a:prstGeom>
          <a:solidFill>
            <a:srgbClr val="2A9D8F"/>
          </a:solidFill>
          <a:ln w="12700">
            <a:solidFill>
              <a:srgbClr val="2A9D8F"/>
            </a:solidFill>
            <a:prstDash val="solid"/>
          </a:ln>
        </p:spPr>
      </p:sp>
      <p:sp>
        <p:nvSpPr>
          <p:cNvPr id="7" name="Text 5"/>
          <p:cNvSpPr/>
          <p:nvPr/>
        </p:nvSpPr>
        <p:spPr>
          <a:xfrm>
            <a:off x="27432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Britain</a:t>
            </a:r>
            <a:endParaRPr lang="en-US" sz="1500" dirty="0"/>
          </a:p>
        </p:txBody>
      </p:sp>
      <p:sp>
        <p:nvSpPr>
          <p:cNvPr id="8" name="bounded_body"/>
          <p:cNvSpPr/>
          <p:nvPr/>
        </p:nvSpPr>
        <p:spPr>
          <a:xfrm>
            <a:off x="36576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The Defence of the Realm Act (DORA)</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Let the government censor the press</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Could seize land and factories for war</a:t>
            </a:r>
            <a:endParaRPr lang="en-US" sz="1800" dirty="0"/>
          </a:p>
        </p:txBody>
      </p:sp>
      <p:sp>
        <p:nvSpPr>
          <p:cNvPr id="9" name="Shape 7"/>
          <p:cNvSpPr/>
          <p:nvPr/>
        </p:nvSpPr>
        <p:spPr>
          <a:xfrm>
            <a:off x="3185160" y="731520"/>
            <a:ext cx="2773680" cy="3515868"/>
          </a:xfrm>
          <a:prstGeom prst="rect">
            <a:avLst/>
          </a:prstGeom>
          <a:solidFill>
            <a:srgbClr val="E8EDF4"/>
          </a:solidFill>
          <a:ln w="12700">
            <a:solidFill>
              <a:srgbClr val="DDDDDD"/>
            </a:solidFill>
            <a:prstDash val="solid"/>
          </a:ln>
        </p:spPr>
      </p:sp>
      <p:sp>
        <p:nvSpPr>
          <p:cNvPr id="10" name="Shape 8"/>
          <p:cNvSpPr/>
          <p:nvPr/>
        </p:nvSpPr>
        <p:spPr>
          <a:xfrm>
            <a:off x="3185160" y="731520"/>
            <a:ext cx="2773680" cy="438912"/>
          </a:xfrm>
          <a:prstGeom prst="rect">
            <a:avLst/>
          </a:prstGeom>
          <a:solidFill>
            <a:srgbClr val="1B2A4A"/>
          </a:solidFill>
          <a:ln w="12700">
            <a:solidFill>
              <a:srgbClr val="1B2A4A"/>
            </a:solidFill>
            <a:prstDash val="solid"/>
          </a:ln>
        </p:spPr>
      </p:sp>
      <p:sp>
        <p:nvSpPr>
          <p:cNvPr id="11" name="Text 9"/>
          <p:cNvSpPr/>
          <p:nvPr/>
        </p:nvSpPr>
        <p:spPr>
          <a:xfrm>
            <a:off x="3185160" y="731520"/>
            <a:ext cx="2773680" cy="438912"/>
          </a:xfrm>
          <a:prstGeom prst="rect">
            <a:avLst/>
          </a:prstGeom>
          <a:noFill/>
          <a:ln/>
        </p:spPr>
        <p:txBody>
          <a:bodyPr wrap="square" lIns="0" tIns="0" rIns="0" bIns="0" rtlCol="0" anchor="ctr"/>
          <a:lstStyle/>
          <a:p>
            <a:pPr algn="ctr" indent="0" marL="0">
              <a:buNone/>
            </a:pPr>
            <a:r>
              <a:rPr lang="en-US" sz="1500" b="1" dirty="0">
                <a:solidFill>
                  <a:srgbClr val="FFFFFF"/>
                </a:solidFill>
                <a:latin typeface="Trebuchet MS" pitchFamily="34" charset="0"/>
                <a:ea typeface="Trebuchet MS" pitchFamily="34" charset="-122"/>
                <a:cs typeface="Trebuchet MS" pitchFamily="34" charset="-120"/>
              </a:rPr>
              <a:t>Germany</a:t>
            </a:r>
            <a:endParaRPr lang="en-US" sz="1500" dirty="0"/>
          </a:p>
        </p:txBody>
      </p:sp>
      <p:sp>
        <p:nvSpPr>
          <p:cNvPr id="12" name="bounded_body"/>
          <p:cNvSpPr/>
          <p:nvPr/>
        </p:nvSpPr>
        <p:spPr>
          <a:xfrm>
            <a:off x="327660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Military leaders directed the economy</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War news was tightly censored</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Civilian hardship was kept out of print</a:t>
            </a:r>
            <a:endParaRPr lang="en-US" sz="1800" dirty="0"/>
          </a:p>
        </p:txBody>
      </p:sp>
      <p:sp>
        <p:nvSpPr>
          <p:cNvPr id="13" name="Shape 11"/>
          <p:cNvSpPr/>
          <p:nvPr/>
        </p:nvSpPr>
        <p:spPr>
          <a:xfrm>
            <a:off x="6096000" y="731520"/>
            <a:ext cx="2773680" cy="3515868"/>
          </a:xfrm>
          <a:prstGeom prst="rect">
            <a:avLst/>
          </a:prstGeom>
          <a:solidFill>
            <a:srgbClr val="FFF8F6"/>
          </a:solidFill>
          <a:ln w="12700">
            <a:solidFill>
              <a:srgbClr val="DDDDDD"/>
            </a:solidFill>
            <a:prstDash val="solid"/>
          </a:ln>
        </p:spPr>
      </p:sp>
      <p:sp>
        <p:nvSpPr>
          <p:cNvPr id="14" name="Shape 12"/>
          <p:cNvSpPr/>
          <p:nvPr/>
        </p:nvSpPr>
        <p:spPr>
          <a:xfrm>
            <a:off x="6096000" y="731520"/>
            <a:ext cx="2773680" cy="438912"/>
          </a:xfrm>
          <a:prstGeom prst="rect">
            <a:avLst/>
          </a:prstGeom>
          <a:solidFill>
            <a:srgbClr val="E8735A"/>
          </a:solidFill>
          <a:ln w="12700">
            <a:solidFill>
              <a:srgbClr val="E8735A"/>
            </a:solidFill>
            <a:prstDash val="solid"/>
          </a:ln>
        </p:spPr>
      </p:sp>
      <p:sp>
        <p:nvSpPr>
          <p:cNvPr id="15" name="Text 13"/>
          <p:cNvSpPr/>
          <p:nvPr/>
        </p:nvSpPr>
        <p:spPr>
          <a:xfrm>
            <a:off x="609600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United States</a:t>
            </a:r>
            <a:endParaRPr lang="en-US" sz="1500" dirty="0"/>
          </a:p>
        </p:txBody>
      </p:sp>
      <p:sp>
        <p:nvSpPr>
          <p:cNvPr id="16" name="bounded_body"/>
          <p:cNvSpPr/>
          <p:nvPr/>
        </p:nvSpPr>
        <p:spPr>
          <a:xfrm>
            <a:off x="618744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Espionage Act (1917), Sedition Act (1918)</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Made blocking the war effort a crime</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War critics faced fines or prison</a:t>
            </a:r>
            <a:endParaRPr lang="en-US" sz="1800" dirty="0"/>
          </a:p>
        </p:txBody>
      </p:sp>
      <p:sp>
        <p:nvSpPr>
          <p:cNvPr id="17" name="Shape 15"/>
          <p:cNvSpPr/>
          <p:nvPr/>
        </p:nvSpPr>
        <p:spPr>
          <a:xfrm>
            <a:off x="274320" y="4302252"/>
            <a:ext cx="8595360" cy="512064"/>
          </a:xfrm>
          <a:prstGeom prst="rect">
            <a:avLst/>
          </a:prstGeom>
          <a:solidFill>
            <a:srgbClr val="FFF8F6"/>
          </a:solidFill>
          <a:ln w="12700">
            <a:solidFill>
              <a:srgbClr val="E8735A"/>
            </a:solidFill>
            <a:prstDash val="solid"/>
          </a:ln>
        </p:spPr>
      </p:sp>
      <p:sp>
        <p:nvSpPr>
          <p:cNvPr id="18" name="Shape 16"/>
          <p:cNvSpPr/>
          <p:nvPr/>
        </p:nvSpPr>
        <p:spPr>
          <a:xfrm>
            <a:off x="274320" y="4302252"/>
            <a:ext cx="64008" cy="512064"/>
          </a:xfrm>
          <a:prstGeom prst="rect">
            <a:avLst/>
          </a:prstGeom>
          <a:solidFill>
            <a:srgbClr val="E8735A"/>
          </a:solidFill>
          <a:ln w="12700">
            <a:solidFill>
              <a:srgbClr val="E8735A"/>
            </a:solidFill>
            <a:prstDash val="solid"/>
          </a:ln>
        </p:spPr>
      </p:sp>
      <p:sp>
        <p:nvSpPr>
          <p:cNvPr id="19"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In total war, every major power treated information as something to control.</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Home Front Bargain: Needs and Tools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14"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4297680"/>
                <a:gridCol w="429768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What Governments Needed</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How They Got It</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Money</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Liberty Bond drives and Four Minute Men speeches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Food</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Rationing, meatless days, and victory gardens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Labor</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Women hired into factory and farm jobs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Soldiers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Conscription laws drafted young men</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Loyalty</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Propaganda posters and censorship laws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Remember: Every row pairs a need with persuasion, law, or both.</a:t>
            </a:r>
            <a:endParaRPr lang="en-US"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Reference Guide: The War at Home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57454"/>
          </a:xfrm>
          <a:prstGeom prst="rect">
            <a:avLst/>
          </a:prstGeom>
          <a:solidFill>
            <a:srgbClr val="F5F5F5"/>
          </a:solidFill>
          <a:ln w="12700">
            <a:solidFill>
              <a:srgbClr val="F2F2F2"/>
            </a:solidFill>
            <a:prstDash val="solid"/>
          </a:ln>
        </p:spPr>
      </p:sp>
      <p:sp>
        <p:nvSpPr>
          <p:cNvPr id="6" name="Shape 4"/>
          <p:cNvSpPr/>
          <p:nvPr/>
        </p:nvSpPr>
        <p:spPr>
          <a:xfrm>
            <a:off x="274320" y="704088"/>
            <a:ext cx="73152" cy="657454"/>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Home front</a:t>
            </a:r>
            <a:endParaRPr lang="en-US" sz="1800" dirty="0"/>
          </a:p>
        </p:txBody>
      </p:sp>
      <p:sp>
        <p:nvSpPr>
          <p:cNvPr id="8" name="bounded_body"/>
          <p:cNvSpPr/>
          <p:nvPr/>
        </p:nvSpPr>
        <p:spPr>
          <a:xfrm>
            <a:off x="2926080" y="704088"/>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civilian side of a nation at war - the homes, farms, and factories behind the armies.</a:t>
            </a:r>
            <a:endParaRPr lang="en-US" sz="1800" dirty="0"/>
          </a:p>
        </p:txBody>
      </p:sp>
      <p:sp>
        <p:nvSpPr>
          <p:cNvPr id="9" name="Shape 7"/>
          <p:cNvSpPr/>
          <p:nvPr/>
        </p:nvSpPr>
        <p:spPr>
          <a:xfrm>
            <a:off x="274320" y="1425550"/>
            <a:ext cx="8595360" cy="657454"/>
          </a:xfrm>
          <a:prstGeom prst="rect">
            <a:avLst/>
          </a:prstGeom>
          <a:solidFill>
            <a:srgbClr val="F5F5F5"/>
          </a:solidFill>
          <a:ln w="12700">
            <a:solidFill>
              <a:srgbClr val="F2F2F2"/>
            </a:solidFill>
            <a:prstDash val="solid"/>
          </a:ln>
        </p:spPr>
      </p:sp>
      <p:sp>
        <p:nvSpPr>
          <p:cNvPr id="10" name="Shape 8"/>
          <p:cNvSpPr/>
          <p:nvPr/>
        </p:nvSpPr>
        <p:spPr>
          <a:xfrm>
            <a:off x="274320" y="1425550"/>
            <a:ext cx="73152" cy="657454"/>
          </a:xfrm>
          <a:prstGeom prst="rect">
            <a:avLst/>
          </a:prstGeom>
          <a:solidFill>
            <a:srgbClr val="2A9D8F"/>
          </a:solidFill>
          <a:ln w="12700">
            <a:solidFill>
              <a:srgbClr val="2A9D8F"/>
            </a:solidFill>
            <a:prstDash val="solid"/>
          </a:ln>
        </p:spPr>
      </p:sp>
      <p:sp>
        <p:nvSpPr>
          <p:cNvPr id="11" name="bounded_body"/>
          <p:cNvSpPr/>
          <p:nvPr/>
        </p:nvSpPr>
        <p:spPr>
          <a:xfrm>
            <a:off x="457200" y="1425550"/>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Total war</a:t>
            </a:r>
            <a:endParaRPr lang="en-US" sz="1800" dirty="0"/>
          </a:p>
        </p:txBody>
      </p:sp>
      <p:sp>
        <p:nvSpPr>
          <p:cNvPr id="12" name="bounded_body"/>
          <p:cNvSpPr/>
          <p:nvPr/>
        </p:nvSpPr>
        <p:spPr>
          <a:xfrm>
            <a:off x="2926080" y="1425550"/>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war fought by entire societies - their soldiers, factories, farms, and families.</a:t>
            </a:r>
            <a:endParaRPr lang="en-US" sz="1800" dirty="0"/>
          </a:p>
        </p:txBody>
      </p:sp>
      <p:sp>
        <p:nvSpPr>
          <p:cNvPr id="13" name="Shape 11"/>
          <p:cNvSpPr/>
          <p:nvPr/>
        </p:nvSpPr>
        <p:spPr>
          <a:xfrm>
            <a:off x="274320" y="2147011"/>
            <a:ext cx="8595360" cy="657454"/>
          </a:xfrm>
          <a:prstGeom prst="rect">
            <a:avLst/>
          </a:prstGeom>
          <a:solidFill>
            <a:srgbClr val="F5F5F5"/>
          </a:solidFill>
          <a:ln w="12700">
            <a:solidFill>
              <a:srgbClr val="F2F2F2"/>
            </a:solidFill>
            <a:prstDash val="solid"/>
          </a:ln>
        </p:spPr>
      </p:sp>
      <p:sp>
        <p:nvSpPr>
          <p:cNvPr id="14" name="Shape 12"/>
          <p:cNvSpPr/>
          <p:nvPr/>
        </p:nvSpPr>
        <p:spPr>
          <a:xfrm>
            <a:off x="274320" y="2147011"/>
            <a:ext cx="73152" cy="657454"/>
          </a:xfrm>
          <a:prstGeom prst="rect">
            <a:avLst/>
          </a:prstGeom>
          <a:solidFill>
            <a:srgbClr val="2A9D8F"/>
          </a:solidFill>
          <a:ln w="12700">
            <a:solidFill>
              <a:srgbClr val="2A9D8F"/>
            </a:solidFill>
            <a:prstDash val="solid"/>
          </a:ln>
        </p:spPr>
      </p:sp>
      <p:sp>
        <p:nvSpPr>
          <p:cNvPr id="15" name="bounded_body"/>
          <p:cNvSpPr/>
          <p:nvPr/>
        </p:nvSpPr>
        <p:spPr>
          <a:xfrm>
            <a:off x="457200" y="2147011"/>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Propaganda</a:t>
            </a:r>
            <a:endParaRPr lang="en-US" sz="1800" dirty="0"/>
          </a:p>
        </p:txBody>
      </p:sp>
      <p:sp>
        <p:nvSpPr>
          <p:cNvPr id="16" name="bounded_body"/>
          <p:cNvSpPr/>
          <p:nvPr/>
        </p:nvSpPr>
        <p:spPr>
          <a:xfrm>
            <a:off x="2926080" y="2147011"/>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Posters, films, and speeches designed to push public opinion toward one point of view.</a:t>
            </a:r>
            <a:endParaRPr lang="en-US" sz="1800" dirty="0"/>
          </a:p>
        </p:txBody>
      </p:sp>
      <p:sp>
        <p:nvSpPr>
          <p:cNvPr id="17" name="Shape 15"/>
          <p:cNvSpPr/>
          <p:nvPr/>
        </p:nvSpPr>
        <p:spPr>
          <a:xfrm>
            <a:off x="274320" y="2868473"/>
            <a:ext cx="8595360" cy="657454"/>
          </a:xfrm>
          <a:prstGeom prst="rect">
            <a:avLst/>
          </a:prstGeom>
          <a:solidFill>
            <a:srgbClr val="F5F5F5"/>
          </a:solidFill>
          <a:ln w="12700">
            <a:solidFill>
              <a:srgbClr val="F2F2F2"/>
            </a:solidFill>
            <a:prstDash val="solid"/>
          </a:ln>
        </p:spPr>
      </p:sp>
      <p:sp>
        <p:nvSpPr>
          <p:cNvPr id="18" name="Shape 16"/>
          <p:cNvSpPr/>
          <p:nvPr/>
        </p:nvSpPr>
        <p:spPr>
          <a:xfrm>
            <a:off x="274320" y="2868473"/>
            <a:ext cx="73152" cy="657454"/>
          </a:xfrm>
          <a:prstGeom prst="rect">
            <a:avLst/>
          </a:prstGeom>
          <a:solidFill>
            <a:srgbClr val="2A9D8F"/>
          </a:solidFill>
          <a:ln w="12700">
            <a:solidFill>
              <a:srgbClr val="2A9D8F"/>
            </a:solidFill>
            <a:prstDash val="solid"/>
          </a:ln>
        </p:spPr>
      </p:sp>
      <p:sp>
        <p:nvSpPr>
          <p:cNvPr id="19" name="bounded_body"/>
          <p:cNvSpPr/>
          <p:nvPr/>
        </p:nvSpPr>
        <p:spPr>
          <a:xfrm>
            <a:off x="457200" y="2868473"/>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Committee on Public Information</a:t>
            </a:r>
            <a:endParaRPr lang="en-US" sz="1800" dirty="0"/>
          </a:p>
        </p:txBody>
      </p:sp>
      <p:sp>
        <p:nvSpPr>
          <p:cNvPr id="20" name="bounded_body"/>
          <p:cNvSpPr/>
          <p:nvPr/>
        </p:nvSpPr>
        <p:spPr>
          <a:xfrm>
            <a:off x="2926080" y="2868473"/>
            <a:ext cx="5897880" cy="657454"/>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U.S. agency, created in April 1917, that produced posters, films, and speakers to build support for the war.</a:t>
            </a:r>
            <a:endParaRPr lang="en-US" sz="1550" dirty="0"/>
          </a:p>
        </p:txBody>
      </p:sp>
      <p:sp>
        <p:nvSpPr>
          <p:cNvPr id="21" name="Shape 19"/>
          <p:cNvSpPr/>
          <p:nvPr/>
        </p:nvSpPr>
        <p:spPr>
          <a:xfrm>
            <a:off x="274320" y="3589934"/>
            <a:ext cx="8595360" cy="657454"/>
          </a:xfrm>
          <a:prstGeom prst="rect">
            <a:avLst/>
          </a:prstGeom>
          <a:solidFill>
            <a:srgbClr val="F5F5F5"/>
          </a:solidFill>
          <a:ln w="12700">
            <a:solidFill>
              <a:srgbClr val="F2F2F2"/>
            </a:solidFill>
            <a:prstDash val="solid"/>
          </a:ln>
        </p:spPr>
      </p:sp>
      <p:sp>
        <p:nvSpPr>
          <p:cNvPr id="22" name="Shape 20"/>
          <p:cNvSpPr/>
          <p:nvPr/>
        </p:nvSpPr>
        <p:spPr>
          <a:xfrm>
            <a:off x="274320" y="3589934"/>
            <a:ext cx="73152" cy="657454"/>
          </a:xfrm>
          <a:prstGeom prst="rect">
            <a:avLst/>
          </a:prstGeom>
          <a:solidFill>
            <a:srgbClr val="2A9D8F"/>
          </a:solidFill>
          <a:ln w="12700">
            <a:solidFill>
              <a:srgbClr val="2A9D8F"/>
            </a:solidFill>
            <a:prstDash val="solid"/>
          </a:ln>
        </p:spPr>
      </p:sp>
      <p:sp>
        <p:nvSpPr>
          <p:cNvPr id="23" name="bounded_body"/>
          <p:cNvSpPr/>
          <p:nvPr/>
        </p:nvSpPr>
        <p:spPr>
          <a:xfrm>
            <a:off x="457200" y="3589934"/>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Liberty Bonds</a:t>
            </a:r>
            <a:endParaRPr lang="en-US" sz="1800" dirty="0"/>
          </a:p>
        </p:txBody>
      </p:sp>
      <p:sp>
        <p:nvSpPr>
          <p:cNvPr id="24" name="bounded_body"/>
          <p:cNvSpPr/>
          <p:nvPr/>
        </p:nvSpPr>
        <p:spPr>
          <a:xfrm>
            <a:off x="2926080" y="3589934"/>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U.S. war bonds - loans from ordinary citizens to the government, repaid later with interest.</a:t>
            </a:r>
            <a:endParaRPr lang="en-US" sz="1800" dirty="0"/>
          </a:p>
        </p:txBody>
      </p:sp>
      <p:sp>
        <p:nvSpPr>
          <p:cNvPr id="25" name="Shape 23"/>
          <p:cNvSpPr/>
          <p:nvPr/>
        </p:nvSpPr>
        <p:spPr>
          <a:xfrm>
            <a:off x="274320" y="4302252"/>
            <a:ext cx="8595360" cy="512064"/>
          </a:xfrm>
          <a:prstGeom prst="rect">
            <a:avLst/>
          </a:prstGeom>
          <a:solidFill>
            <a:srgbClr val="FFEBEE"/>
          </a:solidFill>
          <a:ln w="12700">
            <a:solidFill>
              <a:srgbClr val="C0392B"/>
            </a:solidFill>
            <a:prstDash val="solid"/>
          </a:ln>
        </p:spPr>
      </p:sp>
      <p:sp>
        <p:nvSpPr>
          <p:cNvPr id="26" name="Shape 24"/>
          <p:cNvSpPr/>
          <p:nvPr/>
        </p:nvSpPr>
        <p:spPr>
          <a:xfrm>
            <a:off x="274320" y="4302252"/>
            <a:ext cx="64008" cy="512064"/>
          </a:xfrm>
          <a:prstGeom prst="rect">
            <a:avLst/>
          </a:prstGeom>
          <a:solidFill>
            <a:srgbClr val="C0392B"/>
          </a:solidFill>
          <a:ln w="12700">
            <a:solidFill>
              <a:srgbClr val="C0392B"/>
            </a:solidFill>
            <a:prstDash val="solid"/>
          </a:ln>
        </p:spPr>
      </p:sp>
      <p:sp>
        <p:nvSpPr>
          <p:cNvPr id="27"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Tip: These five terms name the battlefield at home and the tools of persuasion.</a:t>
            </a:r>
            <a:endParaRPr lang="en-US"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Reference Guide: Food, Labor, and Law</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57454"/>
          </a:xfrm>
          <a:prstGeom prst="rect">
            <a:avLst/>
          </a:prstGeom>
          <a:solidFill>
            <a:srgbClr val="F5F5F5"/>
          </a:solidFill>
          <a:ln w="12700">
            <a:solidFill>
              <a:srgbClr val="F2F2F2"/>
            </a:solidFill>
            <a:prstDash val="solid"/>
          </a:ln>
        </p:spPr>
      </p:sp>
      <p:sp>
        <p:nvSpPr>
          <p:cNvPr id="6" name="Shape 4"/>
          <p:cNvSpPr/>
          <p:nvPr/>
        </p:nvSpPr>
        <p:spPr>
          <a:xfrm>
            <a:off x="274320" y="704088"/>
            <a:ext cx="73152" cy="657454"/>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Four Minute Men</a:t>
            </a:r>
            <a:endParaRPr lang="en-US" sz="1800" dirty="0"/>
          </a:p>
        </p:txBody>
      </p:sp>
      <p:sp>
        <p:nvSpPr>
          <p:cNvPr id="8" name="bounded_body"/>
          <p:cNvSpPr/>
          <p:nvPr/>
        </p:nvSpPr>
        <p:spPr>
          <a:xfrm>
            <a:off x="2926080" y="704088"/>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About 75,000 volunteers who gave short, government-scripted speeches in movie theaters.</a:t>
            </a:r>
            <a:endParaRPr lang="en-US" sz="1800" dirty="0"/>
          </a:p>
        </p:txBody>
      </p:sp>
      <p:sp>
        <p:nvSpPr>
          <p:cNvPr id="9" name="Shape 7"/>
          <p:cNvSpPr/>
          <p:nvPr/>
        </p:nvSpPr>
        <p:spPr>
          <a:xfrm>
            <a:off x="274320" y="1425550"/>
            <a:ext cx="8595360" cy="657454"/>
          </a:xfrm>
          <a:prstGeom prst="rect">
            <a:avLst/>
          </a:prstGeom>
          <a:solidFill>
            <a:srgbClr val="F5F5F5"/>
          </a:solidFill>
          <a:ln w="12700">
            <a:solidFill>
              <a:srgbClr val="F2F2F2"/>
            </a:solidFill>
            <a:prstDash val="solid"/>
          </a:ln>
        </p:spPr>
      </p:sp>
      <p:sp>
        <p:nvSpPr>
          <p:cNvPr id="10" name="Shape 8"/>
          <p:cNvSpPr/>
          <p:nvPr/>
        </p:nvSpPr>
        <p:spPr>
          <a:xfrm>
            <a:off x="274320" y="1425550"/>
            <a:ext cx="73152" cy="657454"/>
          </a:xfrm>
          <a:prstGeom prst="rect">
            <a:avLst/>
          </a:prstGeom>
          <a:solidFill>
            <a:srgbClr val="2A9D8F"/>
          </a:solidFill>
          <a:ln w="12700">
            <a:solidFill>
              <a:srgbClr val="2A9D8F"/>
            </a:solidFill>
            <a:prstDash val="solid"/>
          </a:ln>
        </p:spPr>
      </p:sp>
      <p:sp>
        <p:nvSpPr>
          <p:cNvPr id="11" name="bounded_body"/>
          <p:cNvSpPr/>
          <p:nvPr/>
        </p:nvSpPr>
        <p:spPr>
          <a:xfrm>
            <a:off x="457200" y="1425550"/>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Rationing</a:t>
            </a:r>
            <a:endParaRPr lang="en-US" sz="1800" dirty="0"/>
          </a:p>
        </p:txBody>
      </p:sp>
      <p:sp>
        <p:nvSpPr>
          <p:cNvPr id="12" name="bounded_body"/>
          <p:cNvSpPr/>
          <p:nvPr/>
        </p:nvSpPr>
        <p:spPr>
          <a:xfrm>
            <a:off x="2926080" y="1425550"/>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Government limits on how much food or fuel each person may buy in wartime.</a:t>
            </a:r>
            <a:endParaRPr lang="en-US" sz="1800" dirty="0"/>
          </a:p>
        </p:txBody>
      </p:sp>
      <p:sp>
        <p:nvSpPr>
          <p:cNvPr id="13" name="Shape 11"/>
          <p:cNvSpPr/>
          <p:nvPr/>
        </p:nvSpPr>
        <p:spPr>
          <a:xfrm>
            <a:off x="274320" y="2147011"/>
            <a:ext cx="8595360" cy="657454"/>
          </a:xfrm>
          <a:prstGeom prst="rect">
            <a:avLst/>
          </a:prstGeom>
          <a:solidFill>
            <a:srgbClr val="F5F5F5"/>
          </a:solidFill>
          <a:ln w="12700">
            <a:solidFill>
              <a:srgbClr val="F2F2F2"/>
            </a:solidFill>
            <a:prstDash val="solid"/>
          </a:ln>
        </p:spPr>
      </p:sp>
      <p:sp>
        <p:nvSpPr>
          <p:cNvPr id="14" name="Shape 12"/>
          <p:cNvSpPr/>
          <p:nvPr/>
        </p:nvSpPr>
        <p:spPr>
          <a:xfrm>
            <a:off x="274320" y="2147011"/>
            <a:ext cx="73152" cy="657454"/>
          </a:xfrm>
          <a:prstGeom prst="rect">
            <a:avLst/>
          </a:prstGeom>
          <a:solidFill>
            <a:srgbClr val="2A9D8F"/>
          </a:solidFill>
          <a:ln w="12700">
            <a:solidFill>
              <a:srgbClr val="2A9D8F"/>
            </a:solidFill>
            <a:prstDash val="solid"/>
          </a:ln>
        </p:spPr>
      </p:sp>
      <p:sp>
        <p:nvSpPr>
          <p:cNvPr id="15" name="bounded_body"/>
          <p:cNvSpPr/>
          <p:nvPr/>
        </p:nvSpPr>
        <p:spPr>
          <a:xfrm>
            <a:off x="457200" y="2147011"/>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Victory garden</a:t>
            </a:r>
            <a:endParaRPr lang="en-US" sz="1800" dirty="0"/>
          </a:p>
        </p:txBody>
      </p:sp>
      <p:sp>
        <p:nvSpPr>
          <p:cNvPr id="16" name="bounded_body"/>
          <p:cNvSpPr/>
          <p:nvPr/>
        </p:nvSpPr>
        <p:spPr>
          <a:xfrm>
            <a:off x="2926080" y="2147011"/>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home or community garden planted in wartime so more farm food could go to the front.</a:t>
            </a:r>
            <a:endParaRPr lang="en-US" sz="1800" dirty="0"/>
          </a:p>
        </p:txBody>
      </p:sp>
      <p:sp>
        <p:nvSpPr>
          <p:cNvPr id="17" name="Shape 15"/>
          <p:cNvSpPr/>
          <p:nvPr/>
        </p:nvSpPr>
        <p:spPr>
          <a:xfrm>
            <a:off x="274320" y="2868473"/>
            <a:ext cx="8595360" cy="657454"/>
          </a:xfrm>
          <a:prstGeom prst="rect">
            <a:avLst/>
          </a:prstGeom>
          <a:solidFill>
            <a:srgbClr val="F5F5F5"/>
          </a:solidFill>
          <a:ln w="12700">
            <a:solidFill>
              <a:srgbClr val="F2F2F2"/>
            </a:solidFill>
            <a:prstDash val="solid"/>
          </a:ln>
        </p:spPr>
      </p:sp>
      <p:sp>
        <p:nvSpPr>
          <p:cNvPr id="18" name="Shape 16"/>
          <p:cNvSpPr/>
          <p:nvPr/>
        </p:nvSpPr>
        <p:spPr>
          <a:xfrm>
            <a:off x="274320" y="2868473"/>
            <a:ext cx="73152" cy="657454"/>
          </a:xfrm>
          <a:prstGeom prst="rect">
            <a:avLst/>
          </a:prstGeom>
          <a:solidFill>
            <a:srgbClr val="2A9D8F"/>
          </a:solidFill>
          <a:ln w="12700">
            <a:solidFill>
              <a:srgbClr val="2A9D8F"/>
            </a:solidFill>
            <a:prstDash val="solid"/>
          </a:ln>
        </p:spPr>
      </p:sp>
      <p:sp>
        <p:nvSpPr>
          <p:cNvPr id="19" name="bounded_body"/>
          <p:cNvSpPr/>
          <p:nvPr/>
        </p:nvSpPr>
        <p:spPr>
          <a:xfrm>
            <a:off x="457200" y="2868473"/>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Conscription</a:t>
            </a:r>
            <a:endParaRPr lang="en-US" sz="1800" dirty="0"/>
          </a:p>
        </p:txBody>
      </p:sp>
      <p:sp>
        <p:nvSpPr>
          <p:cNvPr id="20" name="bounded_body"/>
          <p:cNvSpPr/>
          <p:nvPr/>
        </p:nvSpPr>
        <p:spPr>
          <a:xfrm>
            <a:off x="2926080" y="2868473"/>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Required military service - the government drafts citizens into the armed forces.</a:t>
            </a:r>
            <a:endParaRPr lang="en-US" sz="1800" dirty="0"/>
          </a:p>
        </p:txBody>
      </p:sp>
      <p:sp>
        <p:nvSpPr>
          <p:cNvPr id="21" name="Shape 19"/>
          <p:cNvSpPr/>
          <p:nvPr/>
        </p:nvSpPr>
        <p:spPr>
          <a:xfrm>
            <a:off x="274320" y="3589934"/>
            <a:ext cx="8595360" cy="657454"/>
          </a:xfrm>
          <a:prstGeom prst="rect">
            <a:avLst/>
          </a:prstGeom>
          <a:solidFill>
            <a:srgbClr val="F5F5F5"/>
          </a:solidFill>
          <a:ln w="12700">
            <a:solidFill>
              <a:srgbClr val="F2F2F2"/>
            </a:solidFill>
            <a:prstDash val="solid"/>
          </a:ln>
        </p:spPr>
      </p:sp>
      <p:sp>
        <p:nvSpPr>
          <p:cNvPr id="22" name="Shape 20"/>
          <p:cNvSpPr/>
          <p:nvPr/>
        </p:nvSpPr>
        <p:spPr>
          <a:xfrm>
            <a:off x="274320" y="3589934"/>
            <a:ext cx="73152" cy="657454"/>
          </a:xfrm>
          <a:prstGeom prst="rect">
            <a:avLst/>
          </a:prstGeom>
          <a:solidFill>
            <a:srgbClr val="2A9D8F"/>
          </a:solidFill>
          <a:ln w="12700">
            <a:solidFill>
              <a:srgbClr val="2A9D8F"/>
            </a:solidFill>
            <a:prstDash val="solid"/>
          </a:ln>
        </p:spPr>
      </p:sp>
      <p:sp>
        <p:nvSpPr>
          <p:cNvPr id="23" name="bounded_body"/>
          <p:cNvSpPr/>
          <p:nvPr/>
        </p:nvSpPr>
        <p:spPr>
          <a:xfrm>
            <a:off x="457200" y="3589934"/>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Censorship</a:t>
            </a:r>
            <a:endParaRPr lang="en-US" sz="1800" dirty="0"/>
          </a:p>
        </p:txBody>
      </p:sp>
      <p:sp>
        <p:nvSpPr>
          <p:cNvPr id="24" name="bounded_body"/>
          <p:cNvSpPr/>
          <p:nvPr/>
        </p:nvSpPr>
        <p:spPr>
          <a:xfrm>
            <a:off x="2926080" y="3589934"/>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Government control over what newspapers may print and citizens may say in wartime.</a:t>
            </a:r>
            <a:endParaRPr lang="en-US" sz="1800" dirty="0"/>
          </a:p>
        </p:txBody>
      </p:sp>
      <p:sp>
        <p:nvSpPr>
          <p:cNvPr id="25" name="Shape 23"/>
          <p:cNvSpPr/>
          <p:nvPr/>
        </p:nvSpPr>
        <p:spPr>
          <a:xfrm>
            <a:off x="274320" y="4302252"/>
            <a:ext cx="8595360" cy="512064"/>
          </a:xfrm>
          <a:prstGeom prst="rect">
            <a:avLst/>
          </a:prstGeom>
          <a:solidFill>
            <a:srgbClr val="FFEBEE"/>
          </a:solidFill>
          <a:ln w="12700">
            <a:solidFill>
              <a:srgbClr val="C0392B"/>
            </a:solidFill>
            <a:prstDash val="solid"/>
          </a:ln>
        </p:spPr>
      </p:sp>
      <p:sp>
        <p:nvSpPr>
          <p:cNvPr id="26" name="Shape 24"/>
          <p:cNvSpPr/>
          <p:nvPr/>
        </p:nvSpPr>
        <p:spPr>
          <a:xfrm>
            <a:off x="274320" y="4302252"/>
            <a:ext cx="64008" cy="512064"/>
          </a:xfrm>
          <a:prstGeom prst="rect">
            <a:avLst/>
          </a:prstGeom>
          <a:solidFill>
            <a:srgbClr val="C0392B"/>
          </a:solidFill>
          <a:ln w="12700">
            <a:solidFill>
              <a:srgbClr val="C0392B"/>
            </a:solidFill>
            <a:prstDash val="solid"/>
          </a:ln>
        </p:spPr>
      </p:sp>
      <p:sp>
        <p:nvSpPr>
          <p:cNvPr id="27" name="bounded_callout"/>
          <p:cNvSpPr/>
          <p:nvPr/>
        </p:nvSpPr>
        <p:spPr>
          <a:xfrm>
            <a:off x="457200" y="4347972"/>
            <a:ext cx="8394192" cy="420624"/>
          </a:xfrm>
          <a:prstGeom prst="rect">
            <a:avLst/>
          </a:prstGeom>
          <a:noFill/>
          <a:ln/>
        </p:spPr>
        <p:txBody>
          <a:bodyPr wrap="square" rtlCol="0" anchor="ctr"/>
          <a:lstStyle/>
          <a:p>
            <a:pPr indent="0" marL="0">
              <a:buNone/>
            </a:pPr>
            <a:r>
              <a:rPr lang="en-US" sz="1550" dirty="0">
                <a:solidFill>
                  <a:srgbClr val="1B2A4A"/>
                </a:solidFill>
                <a:latin typeface="Arial" pitchFamily="34" charset="0"/>
                <a:ea typeface="Arial" pitchFamily="34" charset="-122"/>
                <a:cs typeface="Arial" pitchFamily="34" charset="-120"/>
              </a:rPr>
              <a:t>Tip: These five terms cover the food, labor, and speech sides of the home front.</a:t>
            </a:r>
            <a:endParaRPr lang="en-US" sz="15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946861"/>
            <a:ext cx="310896" cy="310896"/>
          </a:xfrm>
          <a:prstGeom prst="ellipse">
            <a:avLst/>
          </a:prstGeom>
          <a:solidFill>
            <a:srgbClr val="145F58"/>
          </a:solidFill>
          <a:ln w="12700">
            <a:solidFill>
              <a:srgbClr val="145F58"/>
            </a:solidFill>
            <a:prstDash val="solid"/>
          </a:ln>
        </p:spPr>
      </p:sp>
      <p:sp>
        <p:nvSpPr>
          <p:cNvPr id="6" name="Text 4"/>
          <p:cNvSpPr/>
          <p:nvPr/>
        </p:nvSpPr>
        <p:spPr>
          <a:xfrm>
            <a:off x="320040" y="94686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World War I was a total war - whole societies, not just armies, fought it.</a:t>
            </a:r>
            <a:endParaRPr lang="en-US" sz="1800" dirty="0"/>
          </a:p>
        </p:txBody>
      </p:sp>
      <p:sp>
        <p:nvSpPr>
          <p:cNvPr id="8" name="Shape 6"/>
          <p:cNvSpPr/>
          <p:nvPr/>
        </p:nvSpPr>
        <p:spPr>
          <a:xfrm>
            <a:off x="320040" y="1798168"/>
            <a:ext cx="310896" cy="310896"/>
          </a:xfrm>
          <a:prstGeom prst="ellipse">
            <a:avLst/>
          </a:prstGeom>
          <a:solidFill>
            <a:srgbClr val="145F58"/>
          </a:solidFill>
          <a:ln w="12700">
            <a:solidFill>
              <a:srgbClr val="145F58"/>
            </a:solidFill>
            <a:prstDash val="solid"/>
          </a:ln>
        </p:spPr>
      </p:sp>
      <p:sp>
        <p:nvSpPr>
          <p:cNvPr id="9" name="Text 7"/>
          <p:cNvSpPr/>
          <p:nvPr/>
        </p:nvSpPr>
        <p:spPr>
          <a:xfrm>
            <a:off x="320040" y="179816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55539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Propaganda, from posters to Four Minute Men, sold the war to civilians.</a:t>
            </a:r>
            <a:endParaRPr lang="en-US" sz="1800" dirty="0"/>
          </a:p>
        </p:txBody>
      </p:sp>
      <p:sp>
        <p:nvSpPr>
          <p:cNvPr id="11" name="Shape 9"/>
          <p:cNvSpPr/>
          <p:nvPr/>
        </p:nvSpPr>
        <p:spPr>
          <a:xfrm>
            <a:off x="320040" y="2649474"/>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6494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406701"/>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Liberty Bonds turned citizens' savings into the money that paid for war.</a:t>
            </a:r>
            <a:endParaRPr lang="en-US" sz="1800" dirty="0"/>
          </a:p>
        </p:txBody>
      </p:sp>
      <p:sp>
        <p:nvSpPr>
          <p:cNvPr id="14" name="Shape 12"/>
          <p:cNvSpPr/>
          <p:nvPr/>
        </p:nvSpPr>
        <p:spPr>
          <a:xfrm>
            <a:off x="320040" y="3500780"/>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500780"/>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258007"/>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Food was managed everywhere: pledges in America, ration books in Europe.</a:t>
            </a:r>
            <a:endParaRPr lang="en-US" sz="1800" dirty="0"/>
          </a:p>
        </p:txBody>
      </p:sp>
      <p:sp>
        <p:nvSpPr>
          <p:cNvPr id="17" name="Shape 15"/>
          <p:cNvSpPr/>
          <p:nvPr/>
        </p:nvSpPr>
        <p:spPr>
          <a:xfrm>
            <a:off x="320040" y="435208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435208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410931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Total war expanded government power over work, food, and even speech.</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81812"/>
          </a:xfrm>
          <a:prstGeom prst="rect">
            <a:avLst/>
          </a:prstGeom>
          <a:solidFill>
            <a:srgbClr val="FFFFFF"/>
          </a:solidFill>
          <a:ln w="12700">
            <a:solidFill>
              <a:srgbClr val="F2F2F2"/>
            </a:solidFill>
            <a:prstDash val="solid"/>
          </a:ln>
        </p:spPr>
      </p:sp>
      <p:sp>
        <p:nvSpPr>
          <p:cNvPr id="6" name="Shape 4"/>
          <p:cNvSpPr/>
          <p:nvPr/>
        </p:nvSpPr>
        <p:spPr>
          <a:xfrm>
            <a:off x="438912" y="912114"/>
            <a:ext cx="365760" cy="365760"/>
          </a:xfrm>
          <a:prstGeom prst="ellipse">
            <a:avLst/>
          </a:prstGeom>
          <a:solidFill>
            <a:srgbClr val="145F58"/>
          </a:solidFill>
          <a:ln w="12700">
            <a:solidFill>
              <a:srgbClr val="145F58"/>
            </a:solidFill>
            <a:prstDash val="solid"/>
          </a:ln>
        </p:spPr>
      </p:sp>
      <p:sp>
        <p:nvSpPr>
          <p:cNvPr id="7" name="Text 5"/>
          <p:cNvSpPr/>
          <p:nvPr/>
        </p:nvSpPr>
        <p:spPr>
          <a:xfrm>
            <a:off x="438912" y="91211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Define total war and explain what the home front was.</a:t>
            </a:r>
            <a:endParaRPr lang="en-US" sz="1800" dirty="0"/>
          </a:p>
        </p:txBody>
      </p:sp>
      <p:sp>
        <p:nvSpPr>
          <p:cNvPr id="9" name="Shape 7"/>
          <p:cNvSpPr/>
          <p:nvPr/>
        </p:nvSpPr>
        <p:spPr>
          <a:xfrm>
            <a:off x="274320" y="1549908"/>
            <a:ext cx="8595360" cy="781812"/>
          </a:xfrm>
          <a:prstGeom prst="rect">
            <a:avLst/>
          </a:prstGeom>
          <a:solidFill>
            <a:srgbClr val="FFFFFF"/>
          </a:solidFill>
          <a:ln w="12700">
            <a:solidFill>
              <a:srgbClr val="F2F2F2"/>
            </a:solidFill>
            <a:prstDash val="solid"/>
          </a:ln>
        </p:spPr>
      </p:sp>
      <p:sp>
        <p:nvSpPr>
          <p:cNvPr id="10" name="Shape 8"/>
          <p:cNvSpPr/>
          <p:nvPr/>
        </p:nvSpPr>
        <p:spPr>
          <a:xfrm>
            <a:off x="438912" y="175793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175793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54990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governments used propaganda to rally civilians.</a:t>
            </a:r>
            <a:endParaRPr lang="en-US" sz="1800" dirty="0"/>
          </a:p>
        </p:txBody>
      </p:sp>
      <p:sp>
        <p:nvSpPr>
          <p:cNvPr id="13" name="Shape 11"/>
          <p:cNvSpPr/>
          <p:nvPr/>
        </p:nvSpPr>
        <p:spPr>
          <a:xfrm>
            <a:off x="274320" y="2395728"/>
            <a:ext cx="8595360" cy="781812"/>
          </a:xfrm>
          <a:prstGeom prst="rect">
            <a:avLst/>
          </a:prstGeom>
          <a:solidFill>
            <a:srgbClr val="FFFFFF"/>
          </a:solidFill>
          <a:ln w="12700">
            <a:solidFill>
              <a:srgbClr val="F2F2F2"/>
            </a:solidFill>
            <a:prstDash val="solid"/>
          </a:ln>
        </p:spPr>
      </p:sp>
      <p:sp>
        <p:nvSpPr>
          <p:cNvPr id="14" name="Shape 12"/>
          <p:cNvSpPr/>
          <p:nvPr/>
        </p:nvSpPr>
        <p:spPr>
          <a:xfrm>
            <a:off x="438912" y="26037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39572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how war bonds and the Four Minute Men financed the war.</a:t>
            </a:r>
            <a:endParaRPr lang="en-US" sz="1800" dirty="0"/>
          </a:p>
        </p:txBody>
      </p:sp>
      <p:sp>
        <p:nvSpPr>
          <p:cNvPr id="17" name="Shape 15"/>
          <p:cNvSpPr/>
          <p:nvPr/>
        </p:nvSpPr>
        <p:spPr>
          <a:xfrm>
            <a:off x="274320" y="3241548"/>
            <a:ext cx="8595360" cy="781812"/>
          </a:xfrm>
          <a:prstGeom prst="rect">
            <a:avLst/>
          </a:prstGeom>
          <a:solidFill>
            <a:srgbClr val="FFFFFF"/>
          </a:solidFill>
          <a:ln w="12700">
            <a:solidFill>
              <a:srgbClr val="F2F2F2"/>
            </a:solidFill>
            <a:prstDash val="solid"/>
          </a:ln>
        </p:spPr>
      </p:sp>
      <p:sp>
        <p:nvSpPr>
          <p:cNvPr id="18" name="Shape 16"/>
          <p:cNvSpPr/>
          <p:nvPr/>
        </p:nvSpPr>
        <p:spPr>
          <a:xfrm>
            <a:off x="438912" y="3449574"/>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344957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24154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Compare food conservation in the United States with rationing in Europe.</a:t>
            </a:r>
            <a:endParaRPr lang="en-US" sz="1800" dirty="0"/>
          </a:p>
        </p:txBody>
      </p:sp>
      <p:sp>
        <p:nvSpPr>
          <p:cNvPr id="21" name="Shape 19"/>
          <p:cNvSpPr/>
          <p:nvPr/>
        </p:nvSpPr>
        <p:spPr>
          <a:xfrm>
            <a:off x="274320" y="4087368"/>
            <a:ext cx="8595360" cy="781812"/>
          </a:xfrm>
          <a:prstGeom prst="rect">
            <a:avLst/>
          </a:prstGeom>
          <a:solidFill>
            <a:srgbClr val="FFFFFF"/>
          </a:solidFill>
          <a:ln w="12700">
            <a:solidFill>
              <a:srgbClr val="F2F2F2"/>
            </a:solidFill>
            <a:prstDash val="solid"/>
          </a:ln>
        </p:spPr>
      </p:sp>
      <p:sp>
        <p:nvSpPr>
          <p:cNvPr id="22" name="Shape 20"/>
          <p:cNvSpPr/>
          <p:nvPr/>
        </p:nvSpPr>
        <p:spPr>
          <a:xfrm>
            <a:off x="438912" y="4295394"/>
            <a:ext cx="365760" cy="365760"/>
          </a:xfrm>
          <a:prstGeom prst="ellipse">
            <a:avLst/>
          </a:prstGeom>
          <a:solidFill>
            <a:srgbClr val="145F58"/>
          </a:solidFill>
          <a:ln w="12700">
            <a:solidFill>
              <a:srgbClr val="145F58"/>
            </a:solidFill>
            <a:prstDash val="solid"/>
          </a:ln>
        </p:spPr>
      </p:sp>
      <p:sp>
        <p:nvSpPr>
          <p:cNvPr id="23" name="Text 21"/>
          <p:cNvSpPr/>
          <p:nvPr/>
        </p:nvSpPr>
        <p:spPr>
          <a:xfrm>
            <a:off x="438912" y="429539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4" name="mllp_textfit_body"/>
          <p:cNvSpPr/>
          <p:nvPr/>
        </p:nvSpPr>
        <p:spPr>
          <a:xfrm>
            <a:off x="941832" y="408736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Analyze how the war changed work, rights, and free speech at home.</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Total War: The War Behind the Lines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By 1917 the Great War was swallowing whole economies, not just armies.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Historians call this total war: a war fought by entire societies.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home front: the civilians - homes, farms, factories - behind the armies.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Every shell, uniform, and loaf of bread began as civilian work.</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Governments needed civilians' money, food, labor, and loyalty.</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In a total war, the side that organizes its home front best can outlast its enemies.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Propaganda: Selling the War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Governments Wanted</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Convince men to enlist and civilians to lend money.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Persuade families to save food for the front.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Keep public support for the war strong.</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Tools They Used</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Bold posters in shop windows and streetcars.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Films, pamphlets, exhibitions, and staged rallies.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Posters printed in many languages to reach immigrants.</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Concept: Propaganda treated public opinion as a weapon of war.</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Poster in Action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1917 U.S. Food Administration lithograph poster in Yiddish showing immigrants on the deck of an arriving ship, with the Statue of Liberty beneath a rainbow in New York harbor.">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U.S. Food Administration poster in Yiddish by C. E. Chambers, 1917</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CPI: Washington's Persuasion Machine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In April 1917 the U.S. created the Committee on Public Information (CPI).</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Journalist George Creel led the agency.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CPI produced posters, films, pamphlets, and official war news.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Its mission: sell the war to a divided American public.</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Britain, France, and Germany ran similar propaganda offices.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Creel refused to call it propaganda - he called it 'the world's greatest adventure in advertising.'</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Four Minute Men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2773680" cy="3515868"/>
          </a:xfrm>
          <a:prstGeom prst="rect">
            <a:avLst/>
          </a:prstGeom>
          <a:solidFill>
            <a:srgbClr val="F0FAF8"/>
          </a:solidFill>
          <a:ln w="12700">
            <a:solidFill>
              <a:srgbClr val="DDDDDD"/>
            </a:solidFill>
            <a:prstDash val="solid"/>
          </a:ln>
        </p:spPr>
      </p:sp>
      <p:sp>
        <p:nvSpPr>
          <p:cNvPr id="6" name="Shape 4"/>
          <p:cNvSpPr/>
          <p:nvPr/>
        </p:nvSpPr>
        <p:spPr>
          <a:xfrm>
            <a:off x="274320" y="731520"/>
            <a:ext cx="2773680" cy="438912"/>
          </a:xfrm>
          <a:prstGeom prst="rect">
            <a:avLst/>
          </a:prstGeom>
          <a:solidFill>
            <a:srgbClr val="2A9D8F"/>
          </a:solidFill>
          <a:ln w="12700">
            <a:solidFill>
              <a:srgbClr val="2A9D8F"/>
            </a:solidFill>
            <a:prstDash val="solid"/>
          </a:ln>
        </p:spPr>
      </p:sp>
      <p:sp>
        <p:nvSpPr>
          <p:cNvPr id="7" name="Text 5"/>
          <p:cNvSpPr/>
          <p:nvPr/>
        </p:nvSpPr>
        <p:spPr>
          <a:xfrm>
            <a:off x="27432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Who They Were</a:t>
            </a:r>
            <a:endParaRPr lang="en-US" sz="1500" dirty="0"/>
          </a:p>
        </p:txBody>
      </p:sp>
      <p:sp>
        <p:nvSpPr>
          <p:cNvPr id="8" name="bounded_body"/>
          <p:cNvSpPr/>
          <p:nvPr/>
        </p:nvSpPr>
        <p:spPr>
          <a:xfrm>
            <a:off x="36576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About 75,000 volunteer speakers</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Local citizens, not officials</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Named for a four-minute time limit</a:t>
            </a:r>
            <a:endParaRPr lang="en-US" sz="1800" dirty="0"/>
          </a:p>
        </p:txBody>
      </p:sp>
      <p:sp>
        <p:nvSpPr>
          <p:cNvPr id="9" name="Shape 7"/>
          <p:cNvSpPr/>
          <p:nvPr/>
        </p:nvSpPr>
        <p:spPr>
          <a:xfrm>
            <a:off x="3185160" y="731520"/>
            <a:ext cx="2773680" cy="3515868"/>
          </a:xfrm>
          <a:prstGeom prst="rect">
            <a:avLst/>
          </a:prstGeom>
          <a:solidFill>
            <a:srgbClr val="E8EDF4"/>
          </a:solidFill>
          <a:ln w="12700">
            <a:solidFill>
              <a:srgbClr val="DDDDDD"/>
            </a:solidFill>
            <a:prstDash val="solid"/>
          </a:ln>
        </p:spPr>
      </p:sp>
      <p:sp>
        <p:nvSpPr>
          <p:cNvPr id="10" name="Shape 8"/>
          <p:cNvSpPr/>
          <p:nvPr/>
        </p:nvSpPr>
        <p:spPr>
          <a:xfrm>
            <a:off x="3185160" y="731520"/>
            <a:ext cx="2773680" cy="438912"/>
          </a:xfrm>
          <a:prstGeom prst="rect">
            <a:avLst/>
          </a:prstGeom>
          <a:solidFill>
            <a:srgbClr val="1B2A4A"/>
          </a:solidFill>
          <a:ln w="12700">
            <a:solidFill>
              <a:srgbClr val="1B2A4A"/>
            </a:solidFill>
            <a:prstDash val="solid"/>
          </a:ln>
        </p:spPr>
      </p:sp>
      <p:sp>
        <p:nvSpPr>
          <p:cNvPr id="11" name="Text 9"/>
          <p:cNvSpPr/>
          <p:nvPr/>
        </p:nvSpPr>
        <p:spPr>
          <a:xfrm>
            <a:off x="3185160" y="731520"/>
            <a:ext cx="2773680" cy="438912"/>
          </a:xfrm>
          <a:prstGeom prst="rect">
            <a:avLst/>
          </a:prstGeom>
          <a:noFill/>
          <a:ln/>
        </p:spPr>
        <p:txBody>
          <a:bodyPr wrap="square" lIns="0" tIns="0" rIns="0" bIns="0" rtlCol="0" anchor="ctr"/>
          <a:lstStyle/>
          <a:p>
            <a:pPr algn="ctr" indent="0" marL="0">
              <a:buNone/>
            </a:pPr>
            <a:r>
              <a:rPr lang="en-US" sz="1500" b="1" dirty="0">
                <a:solidFill>
                  <a:srgbClr val="FFFFFF"/>
                </a:solidFill>
                <a:latin typeface="Trebuchet MS" pitchFamily="34" charset="0"/>
                <a:ea typeface="Trebuchet MS" pitchFamily="34" charset="-122"/>
                <a:cs typeface="Trebuchet MS" pitchFamily="34" charset="-120"/>
              </a:rPr>
              <a:t>How It Worked</a:t>
            </a:r>
            <a:endParaRPr lang="en-US" sz="1500" dirty="0"/>
          </a:p>
        </p:txBody>
      </p:sp>
      <p:sp>
        <p:nvSpPr>
          <p:cNvPr id="12" name="bounded_body"/>
          <p:cNvSpPr/>
          <p:nvPr/>
        </p:nvSpPr>
        <p:spPr>
          <a:xfrm>
            <a:off x="327660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Spoke in movie theaters between reels</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CPI bulletins supplied the talking points</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Topics: bonds, food saving, the draft</a:t>
            </a:r>
            <a:endParaRPr lang="en-US" sz="1800" dirty="0"/>
          </a:p>
        </p:txBody>
      </p:sp>
      <p:sp>
        <p:nvSpPr>
          <p:cNvPr id="13" name="Shape 11"/>
          <p:cNvSpPr/>
          <p:nvPr/>
        </p:nvSpPr>
        <p:spPr>
          <a:xfrm>
            <a:off x="6096000" y="731520"/>
            <a:ext cx="2773680" cy="3515868"/>
          </a:xfrm>
          <a:prstGeom prst="rect">
            <a:avLst/>
          </a:prstGeom>
          <a:solidFill>
            <a:srgbClr val="FFF8F6"/>
          </a:solidFill>
          <a:ln w="12700">
            <a:solidFill>
              <a:srgbClr val="DDDDDD"/>
            </a:solidFill>
            <a:prstDash val="solid"/>
          </a:ln>
        </p:spPr>
      </p:sp>
      <p:sp>
        <p:nvSpPr>
          <p:cNvPr id="14" name="Shape 12"/>
          <p:cNvSpPr/>
          <p:nvPr/>
        </p:nvSpPr>
        <p:spPr>
          <a:xfrm>
            <a:off x="6096000" y="731520"/>
            <a:ext cx="2773680" cy="438912"/>
          </a:xfrm>
          <a:prstGeom prst="rect">
            <a:avLst/>
          </a:prstGeom>
          <a:solidFill>
            <a:srgbClr val="E8735A"/>
          </a:solidFill>
          <a:ln w="12700">
            <a:solidFill>
              <a:srgbClr val="E8735A"/>
            </a:solidFill>
            <a:prstDash val="solid"/>
          </a:ln>
        </p:spPr>
      </p:sp>
      <p:sp>
        <p:nvSpPr>
          <p:cNvPr id="15" name="Text 13"/>
          <p:cNvSpPr/>
          <p:nvPr/>
        </p:nvSpPr>
        <p:spPr>
          <a:xfrm>
            <a:off x="609600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Why It Worked</a:t>
            </a:r>
            <a:endParaRPr lang="en-US" sz="1500" dirty="0"/>
          </a:p>
        </p:txBody>
      </p:sp>
      <p:sp>
        <p:nvSpPr>
          <p:cNvPr id="16" name="bounded_body"/>
          <p:cNvSpPr/>
          <p:nvPr/>
        </p:nvSpPr>
        <p:spPr>
          <a:xfrm>
            <a:off x="618744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A neighbor's voice, not an official's</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Short enough that no one walked out</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Reached millions every week</a:t>
            </a:r>
            <a:endParaRPr lang="en-US" sz="1800" dirty="0"/>
          </a:p>
        </p:txBody>
      </p:sp>
      <p:sp>
        <p:nvSpPr>
          <p:cNvPr id="17" name="Shape 15"/>
          <p:cNvSpPr/>
          <p:nvPr/>
        </p:nvSpPr>
        <p:spPr>
          <a:xfrm>
            <a:off x="274320" y="4302252"/>
            <a:ext cx="8595360" cy="512064"/>
          </a:xfrm>
          <a:prstGeom prst="rect">
            <a:avLst/>
          </a:prstGeom>
          <a:solidFill>
            <a:srgbClr val="FFF8F6"/>
          </a:solidFill>
          <a:ln w="12700">
            <a:solidFill>
              <a:srgbClr val="E8735A"/>
            </a:solidFill>
            <a:prstDash val="solid"/>
          </a:ln>
        </p:spPr>
      </p:sp>
      <p:sp>
        <p:nvSpPr>
          <p:cNvPr id="18" name="Shape 16"/>
          <p:cNvSpPr/>
          <p:nvPr/>
        </p:nvSpPr>
        <p:spPr>
          <a:xfrm>
            <a:off x="274320" y="4302252"/>
            <a:ext cx="64008" cy="512064"/>
          </a:xfrm>
          <a:prstGeom prst="rect">
            <a:avLst/>
          </a:prstGeom>
          <a:solidFill>
            <a:srgbClr val="E8735A"/>
          </a:solidFill>
          <a:ln w="12700">
            <a:solidFill>
              <a:srgbClr val="E8735A"/>
            </a:solidFill>
            <a:prstDash val="solid"/>
          </a:ln>
        </p:spPr>
      </p:sp>
      <p:sp>
        <p:nvSpPr>
          <p:cNvPr id="19"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Did You Know: The four minutes matched the time it took to change a movie reel.</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Message from the Government at Washington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1917 Committee on Public Information lithograph poster showing the United States Capitol beneath the words '4 Minute Men - A message from the government at Washington,' with a blank announcement space.">    </p:cNvPr>
          <p:cNvPicPr>
            <a:picLocks noChangeAspect="1"/>
          </p:cNvPicPr>
          <p:nvPr/>
        </p:nvPicPr>
        <p:blipFill>
          <a:blip r:embed="rId1"/>
          <a:stretch>
            <a:fillRect/>
          </a:stretch>
        </p:blipFill>
        <p:spPr>
          <a:xfrm>
            <a:off x="3393291" y="795528"/>
            <a:ext cx="235741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CPI theater poster for the Four Minute Men by H. Devitt Welsh, 1917</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Paying for the War: Liberty Loans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Modern war was staggeringly expensive - billions of dollars a year.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Governments borrowed from their own citizens through war bonds.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bond was a loan to the government, repaid later with interest.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Four Liberty Loan drives raised about $17 billion in the United States.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Rallies, posters, and movie stars urged everyone to buy.</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Concept: Bond drives turned saving money into a public, patriotic act.</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Home Front</dc:title>
  <dc:subject>PptxGenJS Presentation</dc:subject>
  <dc:creator>More Lessons Less Planning</dc:creator>
  <cp:lastModifiedBy>More Lessons Less Planning</cp:lastModifiedBy>
  <cp:revision>1</cp:revision>
  <dcterms:created xsi:type="dcterms:W3CDTF">2026-07-27T17:25:49Z</dcterms:created>
  <dcterms:modified xsi:type="dcterms:W3CDTF">2026-07-27T17:25:49Z</dcterms:modified>
</cp:coreProperties>
</file>