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by asking what students already picture when they hear the phrase Great Depression. Most will name bread lines or the Dust Bowl; tell them the lesson explains how a Wall Street crash produced those scenes worldwide.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targets aloud and point out that the last one is the primary source they will analyse in the Activity.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Stress the gap between share prices and actual company earnings. That gap is what makes a boom fragile.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Margin is the term that makes the crash understandable: a 10% down payment means a 10% price drop can wipe out the buyer.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Emphasize the forced-selling loop: falling prices trigger margin calls, margin calls trigger more selling, more selling drives prices lower.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read the third row aloud. The 1932 low, not the 1929 crash, is the real measure of the collapse.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central causal slide of the lesson. Students should be able to say all three loops out loud before moving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that a healthy bank can still fail in a run, because it lends out most of what it holds.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 the money circle on the board: U.S. loans to Germany, German reparations to Britain and France, Allied war debts back to the 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Smoot-Hawley is the clearest example of a policy that made national sense and global disaster at the same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students to convert each percentage into a classroom count. In a room of 30, roughly 8 people are out of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this factual and respectful. The point is that the statistics on the last slide were lived by ordinary families.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students thirty seconds of silence with the photograph before anyone speaks, then ask what they notice about the length of the line.
Reference labels (point to these chart features when teaching): Line runs down the block; Storefront relief kitchen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vocabulary of blame matters: naming shantytowns after the president was a political 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Stress that the Dust Bowl was a separate disaster that struck an economy already on its knees.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out the drifted soil banked against the buildings. That is farmland that has physically moved.
Reference labels (point to these chart features when teaching): Half-buried farm buildings; Drifted soil on the ground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last row is the hinge to the rest of Unit 12. Economic collapse had political consequences.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Tell students they will read a longer passage from this same address in the Activity, including his description of frozen credit and empty markets.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by having students state the causal chain in one sentence, from margin buying to the New Deal.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The Great Depression</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From the 1929 Crash to a World in Crisis</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81812"/>
          </a:xfrm>
          <a:prstGeom prst="rect">
            <a:avLst/>
          </a:prstGeom>
          <a:solidFill>
            <a:srgbClr val="FFFFFF"/>
          </a:solidFill>
          <a:ln w="12700">
            <a:solidFill>
              <a:srgbClr val="F2F2F2"/>
            </a:solidFill>
            <a:prstDash val="solid"/>
          </a:ln>
        </p:spPr>
      </p:sp>
      <p:sp>
        <p:nvSpPr>
          <p:cNvPr id="6" name="Shape 4"/>
          <p:cNvSpPr/>
          <p:nvPr/>
        </p:nvSpPr>
        <p:spPr>
          <a:xfrm>
            <a:off x="438912" y="912114"/>
            <a:ext cx="365760" cy="365760"/>
          </a:xfrm>
          <a:prstGeom prst="ellipse">
            <a:avLst/>
          </a:prstGeom>
          <a:solidFill>
            <a:srgbClr val="145F58"/>
          </a:solidFill>
          <a:ln w="12700">
            <a:solidFill>
              <a:srgbClr val="145F58"/>
            </a:solidFill>
            <a:prstDash val="solid"/>
          </a:ln>
        </p:spPr>
      </p:sp>
      <p:sp>
        <p:nvSpPr>
          <p:cNvPr id="7" name="Text 5"/>
          <p:cNvSpPr/>
          <p:nvPr/>
        </p:nvSpPr>
        <p:spPr>
          <a:xfrm>
            <a:off x="438912" y="91211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what happened in the stock market crash of October 1929.</a:t>
            </a:r>
            <a:endParaRPr lang="en-US" sz="1800" dirty="0"/>
          </a:p>
        </p:txBody>
      </p:sp>
      <p:sp>
        <p:nvSpPr>
          <p:cNvPr id="9" name="Shape 7"/>
          <p:cNvSpPr/>
          <p:nvPr/>
        </p:nvSpPr>
        <p:spPr>
          <a:xfrm>
            <a:off x="274320" y="1549908"/>
            <a:ext cx="8595360" cy="781812"/>
          </a:xfrm>
          <a:prstGeom prst="rect">
            <a:avLst/>
          </a:prstGeom>
          <a:solidFill>
            <a:srgbClr val="FFFFFF"/>
          </a:solidFill>
          <a:ln w="12700">
            <a:solidFill>
              <a:srgbClr val="F2F2F2"/>
            </a:solidFill>
            <a:prstDash val="solid"/>
          </a:ln>
        </p:spPr>
      </p:sp>
      <p:sp>
        <p:nvSpPr>
          <p:cNvPr id="10" name="Shape 8"/>
          <p:cNvSpPr/>
          <p:nvPr/>
        </p:nvSpPr>
        <p:spPr>
          <a:xfrm>
            <a:off x="438912" y="175793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175793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54990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Trace how a U.S. crash spread into a worldwide economic collapse.</a:t>
            </a:r>
            <a:endParaRPr lang="en-US" sz="1800" dirty="0"/>
          </a:p>
        </p:txBody>
      </p:sp>
      <p:sp>
        <p:nvSpPr>
          <p:cNvPr id="13" name="Shape 11"/>
          <p:cNvSpPr/>
          <p:nvPr/>
        </p:nvSpPr>
        <p:spPr>
          <a:xfrm>
            <a:off x="274320" y="2395728"/>
            <a:ext cx="8595360" cy="781812"/>
          </a:xfrm>
          <a:prstGeom prst="rect">
            <a:avLst/>
          </a:prstGeom>
          <a:solidFill>
            <a:srgbClr val="FFFFFF"/>
          </a:solidFill>
          <a:ln w="12700">
            <a:solidFill>
              <a:srgbClr val="F2F2F2"/>
            </a:solidFill>
            <a:prstDash val="solid"/>
          </a:ln>
        </p:spPr>
      </p:sp>
      <p:sp>
        <p:nvSpPr>
          <p:cNvPr id="14" name="Shape 12"/>
          <p:cNvSpPr/>
          <p:nvPr/>
        </p:nvSpPr>
        <p:spPr>
          <a:xfrm>
            <a:off x="438912" y="26037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39572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the human toll of the Depression on ordinary families.</a:t>
            </a:r>
            <a:endParaRPr lang="en-US" sz="1800" dirty="0"/>
          </a:p>
        </p:txBody>
      </p:sp>
      <p:sp>
        <p:nvSpPr>
          <p:cNvPr id="17" name="Shape 15"/>
          <p:cNvSpPr/>
          <p:nvPr/>
        </p:nvSpPr>
        <p:spPr>
          <a:xfrm>
            <a:off x="274320" y="3241548"/>
            <a:ext cx="8595360" cy="781812"/>
          </a:xfrm>
          <a:prstGeom prst="rect">
            <a:avLst/>
          </a:prstGeom>
          <a:solidFill>
            <a:srgbClr val="FFFFFF"/>
          </a:solidFill>
          <a:ln w="12700">
            <a:solidFill>
              <a:srgbClr val="F2F2F2"/>
            </a:solidFill>
            <a:prstDash val="solid"/>
          </a:ln>
        </p:spPr>
      </p:sp>
      <p:sp>
        <p:nvSpPr>
          <p:cNvPr id="18" name="Shape 16"/>
          <p:cNvSpPr/>
          <p:nvPr/>
        </p:nvSpPr>
        <p:spPr>
          <a:xfrm>
            <a:off x="438912" y="3449574"/>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344957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24154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Compare unemployment in the United States, Germany, and Britain.</a:t>
            </a:r>
            <a:endParaRPr lang="en-US" sz="1800" dirty="0"/>
          </a:p>
        </p:txBody>
      </p:sp>
      <p:sp>
        <p:nvSpPr>
          <p:cNvPr id="21" name="Shape 19"/>
          <p:cNvSpPr/>
          <p:nvPr/>
        </p:nvSpPr>
        <p:spPr>
          <a:xfrm>
            <a:off x="274320" y="4087368"/>
            <a:ext cx="8595360" cy="781812"/>
          </a:xfrm>
          <a:prstGeom prst="rect">
            <a:avLst/>
          </a:prstGeom>
          <a:solidFill>
            <a:srgbClr val="FFFFFF"/>
          </a:solidFill>
          <a:ln w="12700">
            <a:solidFill>
              <a:srgbClr val="F2F2F2"/>
            </a:solidFill>
            <a:prstDash val="solid"/>
          </a:ln>
        </p:spPr>
      </p:sp>
      <p:sp>
        <p:nvSpPr>
          <p:cNvPr id="22" name="Shape 20"/>
          <p:cNvSpPr/>
          <p:nvPr/>
        </p:nvSpPr>
        <p:spPr>
          <a:xfrm>
            <a:off x="438912" y="4295394"/>
            <a:ext cx="365760" cy="365760"/>
          </a:xfrm>
          <a:prstGeom prst="ellipse">
            <a:avLst/>
          </a:prstGeom>
          <a:solidFill>
            <a:srgbClr val="145F58"/>
          </a:solidFill>
          <a:ln w="12700">
            <a:solidFill>
              <a:srgbClr val="145F58"/>
            </a:solidFill>
            <a:prstDash val="solid"/>
          </a:ln>
        </p:spPr>
      </p:sp>
      <p:sp>
        <p:nvSpPr>
          <p:cNvPr id="23" name="Text 21"/>
          <p:cNvSpPr/>
          <p:nvPr/>
        </p:nvSpPr>
        <p:spPr>
          <a:xfrm>
            <a:off x="438912" y="429539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4" name="mllp_textfit_body"/>
          <p:cNvSpPr/>
          <p:nvPr/>
        </p:nvSpPr>
        <p:spPr>
          <a:xfrm>
            <a:off x="941832" y="408736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Use FDR's 1933 inaugural address as evidence about the crisis.</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Boom Before the Bust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1920s brought factory jobs, cars, radios, and rising wages.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Ordinary Americans began buying stocks for the first time.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Easy credit let people buy goods and shares before they could pay.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Stock prices rose far faster than company profits did.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By 1929 the market ran on confidence more than on earnings.</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boom built on borrowed money is only as strong as the confidence behind it.</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How the 1920s Stock Market Worked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Speculation</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Buying an asset mainly to resell it quickly at a higher price rather than to hold it</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Buying on Margin</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Borrowing money from a stockbroker to buy shares while paying only part of the price up front</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Bull Market</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long stretch of rising stock prices that encourages more people to invest</a:t>
            </a:r>
            <a:endParaRPr lang="en-US" sz="1800" dirty="0"/>
          </a:p>
        </p:txBody>
      </p:sp>
      <p:sp>
        <p:nvSpPr>
          <p:cNvPr id="17" name="Shape 15"/>
          <p:cNvSpPr/>
          <p:nvPr/>
        </p:nvSpPr>
        <p:spPr>
          <a:xfrm>
            <a:off x="274320" y="3026664"/>
            <a:ext cx="8595360" cy="512064"/>
          </a:xfrm>
          <a:prstGeom prst="rect">
            <a:avLst/>
          </a:prstGeom>
          <a:solidFill>
            <a:srgbClr val="FFEBEE"/>
          </a:solidFill>
          <a:ln w="12700">
            <a:solidFill>
              <a:srgbClr val="C0392B"/>
            </a:solidFill>
            <a:prstDash val="solid"/>
          </a:ln>
        </p:spPr>
      </p:sp>
      <p:sp>
        <p:nvSpPr>
          <p:cNvPr id="18" name="Shape 16"/>
          <p:cNvSpPr/>
          <p:nvPr/>
        </p:nvSpPr>
        <p:spPr>
          <a:xfrm>
            <a:off x="274320" y="3026664"/>
            <a:ext cx="64008" cy="512064"/>
          </a:xfrm>
          <a:prstGeom prst="rect">
            <a:avLst/>
          </a:prstGeom>
          <a:solidFill>
            <a:srgbClr val="C0392B"/>
          </a:solidFill>
          <a:ln w="12700">
            <a:solidFill>
              <a:srgbClr val="C0392B"/>
            </a:solidFill>
            <a:prstDash val="solid"/>
          </a:ln>
        </p:spPr>
      </p:sp>
      <p:sp>
        <p:nvSpPr>
          <p:cNvPr id="19" name="bounded_callout"/>
          <p:cNvSpPr/>
          <p:nvPr/>
        </p:nvSpPr>
        <p:spPr>
          <a:xfrm>
            <a:off x="457200" y="307238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Did You Know: Margin buyers in 1929 could put down as little as 10% and borrow the rest.</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Black Tuesday: October 29, 1929</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On October 24, 1929, panicked selling began on Wall Street.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On October 29, 1929, about 16 million shares changed hands.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Margin buyers were forced to sell as their brokers demanded cash.</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Dow Jones average closed at 230, down about 40% from its peak.</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crash did not by itself cause the Depression, but it started it.</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Note: The Dow peaked at 381 on September 3, 1929, its highest close for 25 years.</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Market's Collapse, 1929-1932</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274320" y="731520"/>
          <a:ext cx="8595360" cy="3488436"/>
        </p:xfrm>
        <a:graphic>
          <a:graphicData uri="http://schemas.openxmlformats.org/drawingml/2006/table">
            <a:tbl>
              <a:tblPr/>
              <a:tblGrid>
                <a:gridCol w="2865120"/>
                <a:gridCol w="2865120"/>
                <a:gridCol w="2865120"/>
              </a:tblGrid>
              <a:tr h="475488">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Date</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Dow Jones close</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Change from the 1929 peak</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September 3, 1929</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381</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Peak</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October 29, 1929</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230</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About 40% below peak</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July 8, 1932</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41</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About 89% below peak</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bl>
          </a:graphicData>
        </a:graphic>
      </p:graphicFrame>
      <p:sp>
        <p:nvSpPr>
          <p:cNvPr id="6" name="Shape 3"/>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4"/>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Remember: The market did not return to its 1929 peak until November 1954.</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Why a Crash Became a Depression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2773680" cy="3515868"/>
          </a:xfrm>
          <a:prstGeom prst="rect">
            <a:avLst/>
          </a:prstGeom>
          <a:solidFill>
            <a:srgbClr val="F0FAF8"/>
          </a:solidFill>
          <a:ln w="12700">
            <a:solidFill>
              <a:srgbClr val="DDDDDD"/>
            </a:solidFill>
            <a:prstDash val="solid"/>
          </a:ln>
        </p:spPr>
      </p:sp>
      <p:sp>
        <p:nvSpPr>
          <p:cNvPr id="6" name="Shape 4"/>
          <p:cNvSpPr/>
          <p:nvPr/>
        </p:nvSpPr>
        <p:spPr>
          <a:xfrm>
            <a:off x="274320" y="731520"/>
            <a:ext cx="2773680" cy="438912"/>
          </a:xfrm>
          <a:prstGeom prst="rect">
            <a:avLst/>
          </a:prstGeom>
          <a:solidFill>
            <a:srgbClr val="2A9D8F"/>
          </a:solidFill>
          <a:ln w="12700">
            <a:solidFill>
              <a:srgbClr val="2A9D8F"/>
            </a:solidFill>
            <a:prstDash val="solid"/>
          </a:ln>
        </p:spPr>
      </p:sp>
      <p:sp>
        <p:nvSpPr>
          <p:cNvPr id="7" name="Text 5"/>
          <p:cNvSpPr/>
          <p:nvPr/>
        </p:nvSpPr>
        <p:spPr>
          <a:xfrm>
            <a:off x="274320" y="731520"/>
            <a:ext cx="2773680" cy="438912"/>
          </a:xfrm>
          <a:prstGeom prst="rect">
            <a:avLst/>
          </a:prstGeom>
          <a:noFill/>
          <a:ln/>
        </p:spPr>
        <p:txBody>
          <a:bodyPr wrap="square" lIns="0" tIns="0" rIns="0" bIns="0" rtlCol="0" anchor="ctr"/>
          <a:lstStyle/>
          <a:p>
            <a:pPr algn="ctr" indent="0" marL="0">
              <a:buNone/>
            </a:pPr>
            <a:r>
              <a:rPr lang="en-US" sz="1500" b="1" dirty="0">
                <a:solidFill>
                  <a:srgbClr val="1B2A4A"/>
                </a:solidFill>
                <a:latin typeface="Trebuchet MS" pitchFamily="34" charset="0"/>
                <a:ea typeface="Trebuchet MS" pitchFamily="34" charset="-122"/>
                <a:cs typeface="Trebuchet MS" pitchFamily="34" charset="-120"/>
              </a:rPr>
              <a:t>Banks Failed</a:t>
            </a:r>
            <a:endParaRPr lang="en-US" sz="1500" dirty="0"/>
          </a:p>
        </p:txBody>
      </p:sp>
      <p:sp>
        <p:nvSpPr>
          <p:cNvPr id="8" name="bounded_body"/>
          <p:cNvSpPr/>
          <p:nvPr/>
        </p:nvSpPr>
        <p:spPr>
          <a:xfrm>
            <a:off x="36576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About 9,000 U.S. banks failed between 1930 and 1933.</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Savings accounts were not insured, so deposits vanished.</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Surviving banks stopped lending to anyone.</a:t>
            </a:r>
            <a:endParaRPr lang="en-US" sz="1800" dirty="0"/>
          </a:p>
        </p:txBody>
      </p:sp>
      <p:sp>
        <p:nvSpPr>
          <p:cNvPr id="9" name="Shape 7"/>
          <p:cNvSpPr/>
          <p:nvPr/>
        </p:nvSpPr>
        <p:spPr>
          <a:xfrm>
            <a:off x="3185160" y="731520"/>
            <a:ext cx="2773680" cy="3515868"/>
          </a:xfrm>
          <a:prstGeom prst="rect">
            <a:avLst/>
          </a:prstGeom>
          <a:solidFill>
            <a:srgbClr val="E8EDF4"/>
          </a:solidFill>
          <a:ln w="12700">
            <a:solidFill>
              <a:srgbClr val="DDDDDD"/>
            </a:solidFill>
            <a:prstDash val="solid"/>
          </a:ln>
        </p:spPr>
      </p:sp>
      <p:sp>
        <p:nvSpPr>
          <p:cNvPr id="10" name="Shape 8"/>
          <p:cNvSpPr/>
          <p:nvPr/>
        </p:nvSpPr>
        <p:spPr>
          <a:xfrm>
            <a:off x="3185160" y="731520"/>
            <a:ext cx="2773680" cy="438912"/>
          </a:xfrm>
          <a:prstGeom prst="rect">
            <a:avLst/>
          </a:prstGeom>
          <a:solidFill>
            <a:srgbClr val="1B2A4A"/>
          </a:solidFill>
          <a:ln w="12700">
            <a:solidFill>
              <a:srgbClr val="1B2A4A"/>
            </a:solidFill>
            <a:prstDash val="solid"/>
          </a:ln>
        </p:spPr>
      </p:sp>
      <p:sp>
        <p:nvSpPr>
          <p:cNvPr id="11" name="Text 9"/>
          <p:cNvSpPr/>
          <p:nvPr/>
        </p:nvSpPr>
        <p:spPr>
          <a:xfrm>
            <a:off x="3185160" y="731520"/>
            <a:ext cx="2773680"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Trebuchet MS" pitchFamily="34" charset="0"/>
                <a:ea typeface="Trebuchet MS" pitchFamily="34" charset="-122"/>
                <a:cs typeface="Trebuchet MS" pitchFamily="34" charset="-120"/>
              </a:rPr>
              <a:t>Spending Collapsed</a:t>
            </a:r>
            <a:endParaRPr lang="en-US" sz="1500" dirty="0"/>
          </a:p>
        </p:txBody>
      </p:sp>
      <p:sp>
        <p:nvSpPr>
          <p:cNvPr id="12" name="bounded_body"/>
          <p:cNvSpPr/>
          <p:nvPr/>
        </p:nvSpPr>
        <p:spPr>
          <a:xfrm>
            <a:off x="327660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Families with no savings stopped buying goods.</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Factories cut output and laid off workers.</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Laid-off workers then spent even less.</a:t>
            </a:r>
            <a:endParaRPr lang="en-US" sz="1800" dirty="0"/>
          </a:p>
        </p:txBody>
      </p:sp>
      <p:sp>
        <p:nvSpPr>
          <p:cNvPr id="13" name="Shape 11"/>
          <p:cNvSpPr/>
          <p:nvPr/>
        </p:nvSpPr>
        <p:spPr>
          <a:xfrm>
            <a:off x="6096000" y="731520"/>
            <a:ext cx="2773680" cy="3515868"/>
          </a:xfrm>
          <a:prstGeom prst="rect">
            <a:avLst/>
          </a:prstGeom>
          <a:solidFill>
            <a:srgbClr val="FFF8F6"/>
          </a:solidFill>
          <a:ln w="12700">
            <a:solidFill>
              <a:srgbClr val="DDDDDD"/>
            </a:solidFill>
            <a:prstDash val="solid"/>
          </a:ln>
        </p:spPr>
      </p:sp>
      <p:sp>
        <p:nvSpPr>
          <p:cNvPr id="14" name="Shape 12"/>
          <p:cNvSpPr/>
          <p:nvPr/>
        </p:nvSpPr>
        <p:spPr>
          <a:xfrm>
            <a:off x="6096000" y="731520"/>
            <a:ext cx="2773680" cy="438912"/>
          </a:xfrm>
          <a:prstGeom prst="rect">
            <a:avLst/>
          </a:prstGeom>
          <a:solidFill>
            <a:srgbClr val="E8735A"/>
          </a:solidFill>
          <a:ln w="12700">
            <a:solidFill>
              <a:srgbClr val="E8735A"/>
            </a:solidFill>
            <a:prstDash val="solid"/>
          </a:ln>
        </p:spPr>
      </p:sp>
      <p:sp>
        <p:nvSpPr>
          <p:cNvPr id="15" name="Text 13"/>
          <p:cNvSpPr/>
          <p:nvPr/>
        </p:nvSpPr>
        <p:spPr>
          <a:xfrm>
            <a:off x="6096000" y="731520"/>
            <a:ext cx="2773680" cy="438912"/>
          </a:xfrm>
          <a:prstGeom prst="rect">
            <a:avLst/>
          </a:prstGeom>
          <a:noFill/>
          <a:ln/>
        </p:spPr>
        <p:txBody>
          <a:bodyPr wrap="square" lIns="0" tIns="0" rIns="0" bIns="0" rtlCol="0" anchor="ctr"/>
          <a:lstStyle/>
          <a:p>
            <a:pPr algn="ctr" indent="0" marL="0">
              <a:buNone/>
            </a:pPr>
            <a:r>
              <a:rPr lang="en-US" sz="1500" b="1" dirty="0">
                <a:solidFill>
                  <a:srgbClr val="1B2A4A"/>
                </a:solidFill>
                <a:latin typeface="Trebuchet MS" pitchFamily="34" charset="0"/>
                <a:ea typeface="Trebuchet MS" pitchFamily="34" charset="-122"/>
                <a:cs typeface="Trebuchet MS" pitchFamily="34" charset="-120"/>
              </a:rPr>
              <a:t>Trade Collapsed</a:t>
            </a:r>
            <a:endParaRPr lang="en-US" sz="1500" dirty="0"/>
          </a:p>
        </p:txBody>
      </p:sp>
      <p:sp>
        <p:nvSpPr>
          <p:cNvPr id="16" name="bounded_body"/>
          <p:cNvSpPr/>
          <p:nvPr/>
        </p:nvSpPr>
        <p:spPr>
          <a:xfrm>
            <a:off x="618744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Countries raised tariffs to protect their own factories.</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World trade fell by about two-thirds by 1934.</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Export industries shut down everywhere.</a:t>
            </a:r>
            <a:endParaRPr lang="en-US" sz="1800" dirty="0"/>
          </a:p>
        </p:txBody>
      </p:sp>
      <p:sp>
        <p:nvSpPr>
          <p:cNvPr id="17" name="Shape 15"/>
          <p:cNvSpPr/>
          <p:nvPr/>
        </p:nvSpPr>
        <p:spPr>
          <a:xfrm>
            <a:off x="274320" y="4302252"/>
            <a:ext cx="8595360" cy="512064"/>
          </a:xfrm>
          <a:prstGeom prst="rect">
            <a:avLst/>
          </a:prstGeom>
          <a:solidFill>
            <a:srgbClr val="FFF8F6"/>
          </a:solidFill>
          <a:ln w="12700">
            <a:solidFill>
              <a:srgbClr val="E8735A"/>
            </a:solidFill>
            <a:prstDash val="solid"/>
          </a:ln>
        </p:spPr>
      </p:sp>
      <p:sp>
        <p:nvSpPr>
          <p:cNvPr id="18" name="Shape 16"/>
          <p:cNvSpPr/>
          <p:nvPr/>
        </p:nvSpPr>
        <p:spPr>
          <a:xfrm>
            <a:off x="274320" y="4302252"/>
            <a:ext cx="64008" cy="512064"/>
          </a:xfrm>
          <a:prstGeom prst="rect">
            <a:avLst/>
          </a:prstGeom>
          <a:solidFill>
            <a:srgbClr val="E8735A"/>
          </a:solidFill>
          <a:ln w="12700">
            <a:solidFill>
              <a:srgbClr val="E8735A"/>
            </a:solidFill>
            <a:prstDash val="solid"/>
          </a:ln>
        </p:spPr>
      </p:sp>
      <p:sp>
        <p:nvSpPr>
          <p:cNvPr id="19"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Each collapse fed the next, turning a bad year into a decade-long slump.</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Inside the Banking Panic</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Bank Run</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rush of depositors demanding their money at once, which can drain a bank in a day</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Bank Failure</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closing of a bank that cannot repay its depositors, wiping out the savings held there</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Deflation</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general fall in prices that raises the real burden of debts and pushes people to delay buying</a:t>
            </a:r>
            <a:endParaRPr lang="en-US" sz="1800" dirty="0"/>
          </a:p>
        </p:txBody>
      </p:sp>
      <p:sp>
        <p:nvSpPr>
          <p:cNvPr id="17" name="Shape 15"/>
          <p:cNvSpPr/>
          <p:nvPr/>
        </p:nvSpPr>
        <p:spPr>
          <a:xfrm>
            <a:off x="274320" y="3026664"/>
            <a:ext cx="8595360" cy="512064"/>
          </a:xfrm>
          <a:prstGeom prst="rect">
            <a:avLst/>
          </a:prstGeom>
          <a:solidFill>
            <a:srgbClr val="FFEBEE"/>
          </a:solidFill>
          <a:ln w="12700">
            <a:solidFill>
              <a:srgbClr val="C0392B"/>
            </a:solidFill>
            <a:prstDash val="solid"/>
          </a:ln>
        </p:spPr>
      </p:sp>
      <p:sp>
        <p:nvSpPr>
          <p:cNvPr id="18" name="Shape 16"/>
          <p:cNvSpPr/>
          <p:nvPr/>
        </p:nvSpPr>
        <p:spPr>
          <a:xfrm>
            <a:off x="274320" y="3026664"/>
            <a:ext cx="64008" cy="512064"/>
          </a:xfrm>
          <a:prstGeom prst="rect">
            <a:avLst/>
          </a:prstGeom>
          <a:solidFill>
            <a:srgbClr val="C0392B"/>
          </a:solidFill>
          <a:ln w="12700">
            <a:solidFill>
              <a:srgbClr val="C0392B"/>
            </a:solidFill>
            <a:prstDash val="solid"/>
          </a:ln>
        </p:spPr>
      </p:sp>
      <p:sp>
        <p:nvSpPr>
          <p:cNvPr id="19" name="bounded_callout"/>
          <p:cNvSpPr/>
          <p:nvPr/>
        </p:nvSpPr>
        <p:spPr>
          <a:xfrm>
            <a:off x="457200" y="307238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Warning: Deposit insurance did not exist yet, so a failed bank meant lost savings.</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Crisis Goes Global</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Why America Mattered</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U.S. loans rebuilt Europe after 1918.</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Germany paid reparations with U.S. money.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Britain and France repaid war debts.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U.S. buyers took the world's exports.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When the Money Stopped</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U.S. banks called their loans home.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Austria's largest bank fell in 1931.</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Britain left the gold standard in 1931.</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Factories closed across Europe.</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Note: The world economy was linked by loans, so a U.S. crisis became everyone's crisis.</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Trade Walls and War Debts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Smoot-Hawley Tariff</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1930 U.S. law that raised import taxes on thousands of goods to protect American producers</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War Debts and Reparations</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payments Germany and the Allies owed after World War I, which kept money moving between nations</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Gold Standard</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rule tying currencies to gold, which forced governments to cut spending instead of helping</a:t>
            </a:r>
            <a:endParaRPr lang="en-US" sz="175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Fact: More than 25 countries answered Smoot-Hawley with tariffs of their own.</a:t>
            </a:r>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Unemployment at the Depth of the Depression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274320" y="731520"/>
          <a:ext cx="8595360" cy="3488436"/>
        </p:xfrm>
        <a:graphic>
          <a:graphicData uri="http://schemas.openxmlformats.org/drawingml/2006/table">
            <a:tbl>
              <a:tblPr/>
              <a:tblGrid>
                <a:gridCol w="2865120"/>
                <a:gridCol w="2865120"/>
                <a:gridCol w="2865120"/>
              </a:tblGrid>
              <a:tr h="475488">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Country</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Peak unemployment</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Year</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United States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About 25%</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1933</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Germany</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About 30%</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1932</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Great Britain</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About 22%</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1932</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bl>
          </a:graphicData>
        </a:graphic>
      </p:graphicFrame>
      <p:sp>
        <p:nvSpPr>
          <p:cNvPr id="6" name="Shape 3"/>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4"/>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Remember: In 1933 about one in four American workers had no job at all.</a:t>
            </a:r>
            <a:endParaRPr lang="en-US"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Human Toll</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Families lost homes, savings, and steady meals at the same time.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Cities set up soup kitchens and bread lines to feed the jobless.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Shantytowns of scrap wood and tin grew on the edges of cities.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Many teenagers left school and rode freight trains to look for work.</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Marriage and birth rates fell as couples put off starting families.</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Real Talk: Hunger in the 1930s was not rare or hidden; it stood in line on Main Street.</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Chicago Relief Line, 1931</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Black-and-white 1931 photograph: a long line of men in overcoats and hats stands on a wet Chicago sidewalk outside a storefront whose painted sign reads Free Soup Coffee and Doughnuts for the Unemployed. The queue stretches past the building and out of the frame.">    </p:cNvPr>
          <p:cNvPicPr>
            <a:picLocks noChangeAspect="1"/>
          </p:cNvPicPr>
          <p:nvPr/>
        </p:nvPicPr>
        <p:blipFill>
          <a:blip r:embed="rId1"/>
          <a:stretch>
            <a:fillRect/>
          </a:stretch>
        </p:blipFill>
        <p:spPr>
          <a:xfrm>
            <a:off x="1471613" y="795528"/>
            <a:ext cx="6200775"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Note the line's length.</a:t>
            </a:r>
            <a:endParaRPr lang="en-US"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Language of Hard Times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Unemployment Rate</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share of workers who want a job and cannot find one, given as a percentage</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Bread Line</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queue of people waiting for free food handed out by a charity or a city relief agency</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Hooverville</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shantytown of homemade shacks named in blame for President Herbert Hoover</a:t>
            </a:r>
            <a:endParaRPr lang="en-US" sz="1800" dirty="0"/>
          </a:p>
        </p:txBody>
      </p:sp>
      <p:sp>
        <p:nvSpPr>
          <p:cNvPr id="17" name="Shape 15"/>
          <p:cNvSpPr/>
          <p:nvPr/>
        </p:nvSpPr>
        <p:spPr>
          <a:xfrm>
            <a:off x="274320" y="3026664"/>
            <a:ext cx="8595360" cy="512064"/>
          </a:xfrm>
          <a:prstGeom prst="rect">
            <a:avLst/>
          </a:prstGeom>
          <a:solidFill>
            <a:srgbClr val="FFEBEE"/>
          </a:solidFill>
          <a:ln w="12700">
            <a:solidFill>
              <a:srgbClr val="C0392B"/>
            </a:solidFill>
            <a:prstDash val="solid"/>
          </a:ln>
        </p:spPr>
      </p:sp>
      <p:sp>
        <p:nvSpPr>
          <p:cNvPr id="18" name="Shape 16"/>
          <p:cNvSpPr/>
          <p:nvPr/>
        </p:nvSpPr>
        <p:spPr>
          <a:xfrm>
            <a:off x="274320" y="3026664"/>
            <a:ext cx="64008" cy="512064"/>
          </a:xfrm>
          <a:prstGeom prst="rect">
            <a:avLst/>
          </a:prstGeom>
          <a:solidFill>
            <a:srgbClr val="C0392B"/>
          </a:solidFill>
          <a:ln w="12700">
            <a:solidFill>
              <a:srgbClr val="C0392B"/>
            </a:solidFill>
            <a:prstDash val="solid"/>
          </a:ln>
        </p:spPr>
      </p:sp>
      <p:sp>
        <p:nvSpPr>
          <p:cNvPr id="19" name="bounded_callout"/>
          <p:cNvSpPr/>
          <p:nvPr/>
        </p:nvSpPr>
        <p:spPr>
          <a:xfrm>
            <a:off x="457200" y="3072384"/>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Did You Know: People called an empty pocket turned inside out a Hoover flag.</a:t>
            </a:r>
            <a:endParaRPr lang="en-US" sz="1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Disaster on the Southern Plains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Dust Bowl</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drought-stricken southern Plains region where plowed topsoil blew away in huge dust storms during the 1930s</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Black Blizzard</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dust storm so thick it turned day into night and buried fences, roads, and machinery</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Okies</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nickname given to Plains families who left their farms and headed west looking for work</a:t>
            </a:r>
            <a:endParaRPr lang="en-US" sz="1800" dirty="0"/>
          </a:p>
        </p:txBody>
      </p:sp>
      <p:sp>
        <p:nvSpPr>
          <p:cNvPr id="17" name="Shape 15"/>
          <p:cNvSpPr/>
          <p:nvPr/>
        </p:nvSpPr>
        <p:spPr>
          <a:xfrm>
            <a:off x="274320" y="3026664"/>
            <a:ext cx="8595360" cy="512064"/>
          </a:xfrm>
          <a:prstGeom prst="rect">
            <a:avLst/>
          </a:prstGeom>
          <a:solidFill>
            <a:srgbClr val="FFEBEE"/>
          </a:solidFill>
          <a:ln w="12700">
            <a:solidFill>
              <a:srgbClr val="C0392B"/>
            </a:solidFill>
            <a:prstDash val="solid"/>
          </a:ln>
        </p:spPr>
      </p:sp>
      <p:sp>
        <p:nvSpPr>
          <p:cNvPr id="18" name="Shape 16"/>
          <p:cNvSpPr/>
          <p:nvPr/>
        </p:nvSpPr>
        <p:spPr>
          <a:xfrm>
            <a:off x="274320" y="3026664"/>
            <a:ext cx="64008" cy="512064"/>
          </a:xfrm>
          <a:prstGeom prst="rect">
            <a:avLst/>
          </a:prstGeom>
          <a:solidFill>
            <a:srgbClr val="C0392B"/>
          </a:solidFill>
          <a:ln w="12700">
            <a:solidFill>
              <a:srgbClr val="C0392B"/>
            </a:solidFill>
            <a:prstDash val="solid"/>
          </a:ln>
        </p:spPr>
      </p:sp>
      <p:sp>
        <p:nvSpPr>
          <p:cNvPr id="19" name="bounded_callout"/>
          <p:cNvSpPr/>
          <p:nvPr/>
        </p:nvSpPr>
        <p:spPr>
          <a:xfrm>
            <a:off x="457200" y="307238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Fact: On April 14, 1935, a single dust storm darkened the sky from Oklahoma to Texas.</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Dust Storm in Cimarron County, 1936</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Black-and-white 1936 photograph by Arthur Rothstein: a farmer and two boys walk across bare ground toward a small wooden shed that is half buried in drifted soil, with fence posts nearly covered and the air thick with blowing dust.">    </p:cNvPr>
          <p:cNvPicPr>
            <a:picLocks noChangeAspect="1"/>
          </p:cNvPicPr>
          <p:nvPr/>
        </p:nvPicPr>
        <p:blipFill>
          <a:blip r:embed="rId1"/>
          <a:stretch>
            <a:fillRect/>
          </a:stretch>
        </p:blipFill>
        <p:spPr>
          <a:xfrm>
            <a:off x="1471613" y="795528"/>
            <a:ext cx="6200775"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Note the buried shed.</a:t>
            </a:r>
            <a:endParaRPr lang="en-US" sz="1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Governments Respond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New Deal</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Franklin D. Roosevelt's 1933 program of relief, recovery, and reform for the U.S. economy</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Bank Holiday</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Roosevelt closed every U.S. bank in March 1933 and reopened only those judged sound</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Public Works</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Governments hired the jobless to build roads, dams, parks, schools, and bridges</a:t>
            </a:r>
            <a:endParaRPr lang="en-US" sz="180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Britain and Germany</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Britain cut spending and left gold; Germany's crisis helped the Nazis take power in 1933</a:t>
            </a:r>
            <a:endParaRPr lang="en-US" sz="180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Key Point: Every government tried something, and none of it worked quickly.</a:t>
            </a:r>
            <a:endParaRPr lang="en-US" sz="16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New President Speaks: March 4, 1933</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868680"/>
            <a:ext cx="8229600" cy="2049170"/>
          </a:xfrm>
          <a:prstGeom prst="rect">
            <a:avLst/>
          </a:prstGeom>
          <a:solidFill>
            <a:srgbClr val="145F58"/>
          </a:solidFill>
          <a:ln w="12700">
            <a:solidFill>
              <a:srgbClr val="145F58"/>
            </a:solidFill>
            <a:prstDash val="solid"/>
          </a:ln>
        </p:spPr>
      </p:sp>
      <p:sp>
        <p:nvSpPr>
          <p:cNvPr id="6" name="Shape 4"/>
          <p:cNvSpPr/>
          <p:nvPr/>
        </p:nvSpPr>
        <p:spPr>
          <a:xfrm>
            <a:off x="457200" y="868680"/>
            <a:ext cx="73152" cy="2049170"/>
          </a:xfrm>
          <a:prstGeom prst="rect">
            <a:avLst/>
          </a:prstGeom>
          <a:solidFill>
            <a:srgbClr val="E8735A"/>
          </a:solidFill>
          <a:ln w="12700">
            <a:solidFill>
              <a:srgbClr val="E8735A"/>
            </a:solidFill>
            <a:prstDash val="solid"/>
          </a:ln>
        </p:spPr>
      </p:sp>
      <p:sp>
        <p:nvSpPr>
          <p:cNvPr id="7" name="emphasis_text"/>
          <p:cNvSpPr/>
          <p:nvPr/>
        </p:nvSpPr>
        <p:spPr>
          <a:xfrm>
            <a:off x="731520" y="1005840"/>
            <a:ext cx="7680960" cy="1774850"/>
          </a:xfrm>
          <a:prstGeom prst="rect">
            <a:avLst/>
          </a:prstGeom>
          <a:noFill/>
          <a:ln/>
        </p:spPr>
        <p:txBody>
          <a:bodyPr wrap="square" rtlCol="0" anchor="ctr"/>
          <a:lstStyle/>
          <a:p>
            <a:pPr algn="ctr" indent="0" marL="0">
              <a:buNone/>
            </a:pPr>
            <a:r>
              <a:rPr lang="en-US" sz="1800" b="1" i="1" dirty="0">
                <a:solidFill>
                  <a:srgbClr val="FFFFFF"/>
                </a:solidFill>
                <a:latin typeface="Arial" pitchFamily="34" charset="0"/>
                <a:ea typeface="Arial" pitchFamily="34" charset="-122"/>
                <a:cs typeface="Arial" pitchFamily="34" charset="-120"/>
              </a:rPr>
              <a:t>So, first of all, let me assert my firm belief that the only thing we have to fear is fear itself.</a:t>
            </a:r>
            <a:endParaRPr lang="en-US" sz="1800" dirty="0"/>
          </a:p>
        </p:txBody>
      </p:sp>
      <p:sp>
        <p:nvSpPr>
          <p:cNvPr id="8" name="Text 6"/>
          <p:cNvSpPr/>
          <p:nvPr/>
        </p:nvSpPr>
        <p:spPr>
          <a:xfrm>
            <a:off x="457200" y="3055010"/>
            <a:ext cx="8229600" cy="274320"/>
          </a:xfrm>
          <a:prstGeom prst="rect">
            <a:avLst/>
          </a:prstGeom>
          <a:noFill/>
          <a:ln/>
        </p:spPr>
        <p:txBody>
          <a:bodyPr wrap="square" rtlCol="0" anchor="ctr"/>
          <a:lstStyle/>
          <a:p>
            <a:pPr algn="r" indent="0" marL="0">
              <a:buNone/>
            </a:pPr>
            <a:r>
              <a:rPr lang="en-US" sz="1200" i="1" dirty="0">
                <a:solidFill>
                  <a:srgbClr val="595959"/>
                </a:solidFill>
                <a:latin typeface="Arial" pitchFamily="34" charset="0"/>
                <a:ea typeface="Arial" pitchFamily="34" charset="-122"/>
                <a:cs typeface="Arial" pitchFamily="34" charset="-120"/>
              </a:rPr>
              <a:t>— Franklin D. Roosevelt, First Inaugural Address, March 4, 1933</a:t>
            </a:r>
            <a:endParaRPr lang="en-US" sz="1200" dirty="0"/>
          </a:p>
        </p:txBody>
      </p:sp>
      <p:sp>
        <p:nvSpPr>
          <p:cNvPr id="9" name="emphasis_text"/>
          <p:cNvSpPr/>
          <p:nvPr/>
        </p:nvSpPr>
        <p:spPr>
          <a:xfrm>
            <a:off x="457200" y="3375050"/>
            <a:ext cx="8229600" cy="817474"/>
          </a:xfrm>
          <a:prstGeom prst="rect">
            <a:avLst/>
          </a:prstGeom>
          <a:noFill/>
          <a:ln/>
        </p:spPr>
        <p:txBody>
          <a:bodyPr wrap="square" rtlCol="0" anchor="t"/>
          <a:lstStyle/>
          <a:p>
            <a:pPr algn="ctr" indent="0" marL="0">
              <a:buNone/>
            </a:pPr>
            <a:r>
              <a:rPr lang="en-US" sz="1800" dirty="0">
                <a:solidFill>
                  <a:srgbClr val="333333"/>
                </a:solidFill>
                <a:latin typeface="Arial" pitchFamily="34" charset="0"/>
                <a:ea typeface="Arial" pitchFamily="34" charset="-122"/>
                <a:cs typeface="Arial" pitchFamily="34" charset="-120"/>
              </a:rPr>
              <a:t>Roosevelt spoke at the depth of the banking panic, with about one in four American workers jobless.</a:t>
            </a:r>
            <a:endParaRPr lang="en-US" sz="1800" dirty="0"/>
          </a:p>
        </p:txBody>
      </p:sp>
      <p:sp>
        <p:nvSpPr>
          <p:cNvPr id="10" name="Shape 8"/>
          <p:cNvSpPr/>
          <p:nvPr/>
        </p:nvSpPr>
        <p:spPr>
          <a:xfrm>
            <a:off x="274320" y="4384548"/>
            <a:ext cx="8595360" cy="512064"/>
          </a:xfrm>
          <a:prstGeom prst="rect">
            <a:avLst/>
          </a:prstGeom>
          <a:solidFill>
            <a:srgbClr val="FFF8F6"/>
          </a:solidFill>
          <a:ln w="12700">
            <a:solidFill>
              <a:srgbClr val="E8735A"/>
            </a:solidFill>
            <a:prstDash val="solid"/>
          </a:ln>
        </p:spPr>
      </p:sp>
      <p:sp>
        <p:nvSpPr>
          <p:cNvPr id="11" name="Shape 9"/>
          <p:cNvSpPr/>
          <p:nvPr/>
        </p:nvSpPr>
        <p:spPr>
          <a:xfrm>
            <a:off x="274320" y="4384548"/>
            <a:ext cx="64008" cy="512064"/>
          </a:xfrm>
          <a:prstGeom prst="rect">
            <a:avLst/>
          </a:prstGeom>
          <a:solidFill>
            <a:srgbClr val="E8735A"/>
          </a:solidFill>
          <a:ln w="12700">
            <a:solidFill>
              <a:srgbClr val="E8735A"/>
            </a:solidFill>
            <a:prstDash val="solid"/>
          </a:ln>
        </p:spPr>
      </p:sp>
      <p:sp>
        <p:nvSpPr>
          <p:cNvPr id="12"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Roosevelt's first job was to restore confidence before he could restore the economy.</a:t>
            </a:r>
            <a:endParaRPr lang="en-US" sz="1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946861"/>
            <a:ext cx="310896" cy="310896"/>
          </a:xfrm>
          <a:prstGeom prst="ellipse">
            <a:avLst/>
          </a:prstGeom>
          <a:solidFill>
            <a:srgbClr val="145F58"/>
          </a:solidFill>
          <a:ln w="12700">
            <a:solidFill>
              <a:srgbClr val="145F58"/>
            </a:solidFill>
            <a:prstDash val="solid"/>
          </a:ln>
        </p:spPr>
      </p:sp>
      <p:sp>
        <p:nvSpPr>
          <p:cNvPr id="6" name="Text 4"/>
          <p:cNvSpPr/>
          <p:nvPr/>
        </p:nvSpPr>
        <p:spPr>
          <a:xfrm>
            <a:off x="320040" y="94686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1929 crash exposed a boom built on speculation and borrowed money.</a:t>
            </a:r>
            <a:endParaRPr lang="en-US" sz="1800" dirty="0"/>
          </a:p>
        </p:txBody>
      </p:sp>
      <p:sp>
        <p:nvSpPr>
          <p:cNvPr id="8" name="Shape 6"/>
          <p:cNvSpPr/>
          <p:nvPr/>
        </p:nvSpPr>
        <p:spPr>
          <a:xfrm>
            <a:off x="320040" y="1798168"/>
            <a:ext cx="310896" cy="310896"/>
          </a:xfrm>
          <a:prstGeom prst="ellipse">
            <a:avLst/>
          </a:prstGeom>
          <a:solidFill>
            <a:srgbClr val="145F58"/>
          </a:solidFill>
          <a:ln w="12700">
            <a:solidFill>
              <a:srgbClr val="145F58"/>
            </a:solidFill>
            <a:prstDash val="solid"/>
          </a:ln>
        </p:spPr>
      </p:sp>
      <p:sp>
        <p:nvSpPr>
          <p:cNvPr id="9" name="Text 7"/>
          <p:cNvSpPr/>
          <p:nvPr/>
        </p:nvSpPr>
        <p:spPr>
          <a:xfrm>
            <a:off x="320040" y="179816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55539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Bank failures and falling spending turned a crash into a long slump.</a:t>
            </a:r>
            <a:endParaRPr lang="en-US" sz="1800" dirty="0"/>
          </a:p>
        </p:txBody>
      </p:sp>
      <p:sp>
        <p:nvSpPr>
          <p:cNvPr id="11" name="Shape 9"/>
          <p:cNvSpPr/>
          <p:nvPr/>
        </p:nvSpPr>
        <p:spPr>
          <a:xfrm>
            <a:off x="320040" y="2649474"/>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6494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406701"/>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U.S. loans and new tariffs carried the collapse to Europe and beyond.</a:t>
            </a:r>
            <a:endParaRPr lang="en-US" sz="1800" dirty="0"/>
          </a:p>
        </p:txBody>
      </p:sp>
      <p:sp>
        <p:nvSpPr>
          <p:cNvPr id="14" name="Shape 12"/>
          <p:cNvSpPr/>
          <p:nvPr/>
        </p:nvSpPr>
        <p:spPr>
          <a:xfrm>
            <a:off x="320040" y="3500780"/>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500780"/>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258007"/>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About one in four American workers was jobless at the 1933 low point.</a:t>
            </a:r>
            <a:endParaRPr lang="en-US" sz="1800" dirty="0"/>
          </a:p>
        </p:txBody>
      </p:sp>
      <p:sp>
        <p:nvSpPr>
          <p:cNvPr id="17" name="Shape 15"/>
          <p:cNvSpPr/>
          <p:nvPr/>
        </p:nvSpPr>
        <p:spPr>
          <a:xfrm>
            <a:off x="320040" y="435208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435208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410931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Roosevelt answered with relief, recovery, and reform in the New Deal.</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TheGreatDepression</dc:title>
  <dc:subject>PptxGenJS Presentation</dc:subject>
  <dc:creator>More Lessons Less Planning</dc:creator>
  <cp:lastModifiedBy>More Lessons Less Planning</cp:lastModifiedBy>
  <cp:revision>1</cp:revision>
  <dcterms:created xsi:type="dcterms:W3CDTF">2026-07-26T22:11:43Z</dcterms:created>
  <dcterms:modified xsi:type="dcterms:W3CDTF">2026-07-26T22:11:43Z</dcterms:modified>
</cp:coreProperties>
</file>