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Long before writing, early humans made tools by striking one stone against another. Those chipped stones are some of the only evidence we have of how the first people lived. In this lesson students act like archaeologists, reading stone tools to reconstruct early human life and the growth of skill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 combines a science of stone (how flint breaks) with a history skill (reading objects, not documents, to reconstruct the past).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PREHISTORY is the long span of the human past that comes before written records. Because no one wrote anything down, we cannot read about the first humans - we can only study what they left behind. An ARCHAEOLOGIST is a scientist who studies the human past through the physical objects people left behind, especially stone tools and bones. Reading objects instead of documents is the core skill of this whole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ARTIFACT is any object made or used by humans in the past that archaeologists study as evidence. A chipped stone tool is an artifact. By examining how an artifact was shaped and where its edges are worn down, archaeologists can figure out how it was made and what jobs it did - even though no one recorded it in writing.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every rock makes a good tool. FLINT is a hard stone that flakes into sharp edges when it is struck, which is exactly what a toolmaker needs. KNAPPING is the technique of striking one stone against another to chip off flakes and shape a tool. A skilled knapper controls each blow to shape the edge - it takes practice, not just brute force.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toolmaker knaps stone, two useful things are produced. A CORE is the stone from which flakes are struck; the core itself can be shaped into a heavy chopping tool. A FLAKE is a sharp-edged piece struck off a stone, used for cutting and scraping. So a single lump of flint can give an early human both a chopper and many small sharp blades.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OLDOWAN tradition is the earliest known stone tool tradition, named after Olduvai Gorge in East Africa. Oldowan tools are simple: a maker strikes a few flakes off a core, producing a rough chopper for smashing bones and sharp flakes for cutting. They are basic, but they were a huge advantage - a stone edge does jobs that bare hands and teeth cannot. The next slide shows real Oldowan tools.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public-domain photograph of Oldowan stone tools. Give students a moment to notice how few, rough flake scars these earliest tools have compared with the hand axe shown later.
Reference labels (point to these chart features when teaching): Chopper core; Struck flakes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ACHEULEAN tradition is a later, more advanced stone tool tradition than the Oldowan. Its signature tool is the HAND AXE - a teardrop-shaped stone tool worked on both sides to a point, used for cutting and chopping. Shaping both faces into a symmetrical teardrop takes many careful, planned blows, so the hand axe shows far more skill than a rough Oldowan chopper. The next slide shows a real hand axe.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public-domain photograph of an Acheulean hand axe from the British Museum collection. Point out the symmetry and the many flake scars across both faces - evidence of careful, planned shaping.
Reference labels (point to these chart features when teaching): Teardrop shape; Worked on both sides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change from simple Oldowan tools to complex Acheulean hand axes is not just about better tools - it is a window into the mind. As stone tools became more complex from the Oldowan to the Acheulean, they show early humans' growing skill and thinking. Making a symmetrical hand axe means holding a finished shape in your mind and planning many blows to reach it. Tool complexity tracks how early human thinking and technology changed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Stone tools were not decoration - they were survival gear. Early humans used sharp stone flakes for daily survival tasks such as cutting meat, scraping hides, and working wood. Heavy choppers smashed bones to reach the fatty marrow inside. Wear marks and residue on real tools let archaeologists match specific tools to these jobs, reconstructing the daily work of people who left no words behind.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archaeologists know which tools are older? Tools buried in deeper rock layers are generally older than tools found above them, because layers build up over time. By comparing tool styles and where they are found in the layers, archaeologists reconstruct how early human technology changed over time - for example, from simple Oldowan tools in the lower layers to Acheulean hand axes higher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takeaways. The big skill: with no written records, archaeologists read stone tools - how they were made, how complex they are, and where they are buried - to reconstruct early human life and the growth of human skill.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First Toolmakers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Use chipped stone tools to reconstruct how early humans lived, worked, and slowly grew more skilled.</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early humans made stone tools by chipping flint.</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archaeologists date and interpret stone tools.</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how tool complexity reveals growing skill and thinking.</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daily survival tasks stone tools were used for.</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Studying the Deep Past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Prehistory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long span of the human past before written records, studied through artifacts.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Archaeologist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scientist who studies the human past through the physical objects people left behind.</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PREHISTORY is the human past before WRITTEN records, so an ARCHAEOLOGIST studies physical objects.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Clues in the Ground: Artifacts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Artifact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object made or used by humans in the past, studied by archaeologists as evidence.</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it matters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stone tool is an artifact; its shape and wear reveal how it was made and used.</a:t>
            </a:r>
            <a:endParaRPr lang="en-US" sz="1800" dirty="0"/>
          </a:p>
        </p:txBody>
      </p:sp>
      <p:sp>
        <p:nvSpPr>
          <p:cNvPr id="15" name="Shape 13"/>
          <p:cNvSpPr/>
          <p:nvPr/>
        </p:nvSpPr>
        <p:spPr>
          <a:xfrm>
            <a:off x="274320" y="2423160"/>
            <a:ext cx="8595360" cy="512064"/>
          </a:xfrm>
          <a:prstGeom prst="rect">
            <a:avLst/>
          </a:prstGeom>
          <a:solidFill>
            <a:srgbClr val="FFF8F6"/>
          </a:solidFill>
          <a:ln w="12700">
            <a:solidFill>
              <a:srgbClr val="E8735A"/>
            </a:solidFill>
            <a:prstDash val="solid"/>
          </a:ln>
        </p:spPr>
      </p:sp>
      <p:sp>
        <p:nvSpPr>
          <p:cNvPr id="16" name="Shape 14"/>
          <p:cNvSpPr/>
          <p:nvPr/>
        </p:nvSpPr>
        <p:spPr>
          <a:xfrm>
            <a:off x="274320" y="2423160"/>
            <a:ext cx="64008" cy="512064"/>
          </a:xfrm>
          <a:prstGeom prst="rect">
            <a:avLst/>
          </a:prstGeom>
          <a:solidFill>
            <a:srgbClr val="E8735A"/>
          </a:solidFill>
          <a:ln w="12700">
            <a:solidFill>
              <a:srgbClr val="E8735A"/>
            </a:solidFill>
            <a:prstDash val="solid"/>
          </a:ln>
        </p:spPr>
      </p:sp>
      <p:sp>
        <p:nvSpPr>
          <p:cNvPr id="17" name="bounded_callout"/>
          <p:cNvSpPr/>
          <p:nvPr/>
        </p:nvSpPr>
        <p:spPr>
          <a:xfrm>
            <a:off x="457200" y="2468880"/>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An ARTIFACT is an object made or used by humans that archaeologists study as evidence.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Flint and Knapping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Flint</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hard stone that flakes into sharp edges when struck, used to make many early tools.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Knapping</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Striking one stone against another to chip off flakes and shape a tool.</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Early humans used KNAPPING - striking stones - to shape FLINT into sharp tools.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Cores and Flakes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Core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stone that flakes are struck from; it can itself be shaped into a chopping tool.</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Flake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sharp-edged piece struck off a stone, used for cutting and scraping.</a:t>
            </a:r>
            <a:endParaRPr lang="en-US" sz="1800" dirty="0"/>
          </a:p>
        </p:txBody>
      </p:sp>
      <p:sp>
        <p:nvSpPr>
          <p:cNvPr id="15" name="Shape 13"/>
          <p:cNvSpPr/>
          <p:nvPr/>
        </p:nvSpPr>
        <p:spPr>
          <a:xfrm>
            <a:off x="274320" y="2423160"/>
            <a:ext cx="8595360" cy="512064"/>
          </a:xfrm>
          <a:prstGeom prst="rect">
            <a:avLst/>
          </a:prstGeom>
          <a:solidFill>
            <a:srgbClr val="FFF8F6"/>
          </a:solidFill>
          <a:ln w="12700">
            <a:solidFill>
              <a:srgbClr val="E8735A"/>
            </a:solidFill>
            <a:prstDash val="solid"/>
          </a:ln>
        </p:spPr>
      </p:sp>
      <p:sp>
        <p:nvSpPr>
          <p:cNvPr id="16" name="Shape 14"/>
          <p:cNvSpPr/>
          <p:nvPr/>
        </p:nvSpPr>
        <p:spPr>
          <a:xfrm>
            <a:off x="274320" y="2423160"/>
            <a:ext cx="64008" cy="512064"/>
          </a:xfrm>
          <a:prstGeom prst="rect">
            <a:avLst/>
          </a:prstGeom>
          <a:solidFill>
            <a:srgbClr val="E8735A"/>
          </a:solidFill>
          <a:ln w="12700">
            <a:solidFill>
              <a:srgbClr val="E8735A"/>
            </a:solidFill>
            <a:prstDash val="solid"/>
          </a:ln>
        </p:spPr>
      </p:sp>
      <p:sp>
        <p:nvSpPr>
          <p:cNvPr id="17" name="bounded_callout"/>
          <p:cNvSpPr/>
          <p:nvPr/>
        </p:nvSpPr>
        <p:spPr>
          <a:xfrm>
            <a:off x="457200" y="2468880"/>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CORE is the stone flakes are struck from; each FLAKE is a sharp tool for cutting and scraping.</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Oldowan: The First Tools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Oldowan is the earliest known stone tool tradition.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Oldowan tools are simple: a core with a few flakes struck off.</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They made choppers for smashing and sharp flakes for cutting.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next slide shows real Oldowan stone tools.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OLDOWAN is the earliest known stone tool tradition - simple choppers and flakes.</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Oldowan Stone Tools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museum display of several Oldowan stone tools, rough chopper cores and sharp struck flakes, the earliest known stone tool tradition.">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Simple Oldowan tools: a chopper core with sharp flakes struck from it.</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Acheulean: The Hand Axe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Acheulean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later, more advanced stone tool tradition known for the teardrop hand axe.</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Hand axe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teardrop-shaped stone tool worked on both sides to a point, for cutting and chopping.</a:t>
            </a:r>
            <a:endParaRPr lang="en-US" sz="1800" dirty="0"/>
          </a:p>
        </p:txBody>
      </p:sp>
      <p:sp>
        <p:nvSpPr>
          <p:cNvPr id="15" name="Shape 13"/>
          <p:cNvSpPr/>
          <p:nvPr/>
        </p:nvSpPr>
        <p:spPr>
          <a:xfrm>
            <a:off x="274320" y="2423160"/>
            <a:ext cx="8595360" cy="512064"/>
          </a:xfrm>
          <a:prstGeom prst="rect">
            <a:avLst/>
          </a:prstGeom>
          <a:solidFill>
            <a:srgbClr val="FFF8F6"/>
          </a:solidFill>
          <a:ln w="12700">
            <a:solidFill>
              <a:srgbClr val="E8735A"/>
            </a:solidFill>
            <a:prstDash val="solid"/>
          </a:ln>
        </p:spPr>
      </p:sp>
      <p:sp>
        <p:nvSpPr>
          <p:cNvPr id="16" name="Shape 14"/>
          <p:cNvSpPr/>
          <p:nvPr/>
        </p:nvSpPr>
        <p:spPr>
          <a:xfrm>
            <a:off x="274320" y="2423160"/>
            <a:ext cx="64008" cy="512064"/>
          </a:xfrm>
          <a:prstGeom prst="rect">
            <a:avLst/>
          </a:prstGeom>
          <a:solidFill>
            <a:srgbClr val="E8735A"/>
          </a:solidFill>
          <a:ln w="12700">
            <a:solidFill>
              <a:srgbClr val="E8735A"/>
            </a:solidFill>
            <a:prstDash val="solid"/>
          </a:ln>
        </p:spPr>
      </p:sp>
      <p:sp>
        <p:nvSpPr>
          <p:cNvPr id="17" name="bounded_callout"/>
          <p:cNvSpPr/>
          <p:nvPr/>
        </p:nvSpPr>
        <p:spPr>
          <a:xfrm>
            <a:off x="457200" y="2468880"/>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ACHEULEAN tradition is known for the teardrop HAND AXE, worked on both sides.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An Acheulean Hand Axe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Four views of a single teardrop-shaped Acheulean flint hand axe worked to a point on both faces, showing flake scars across its surface.">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550" i="1" dirty="0">
                <a:solidFill>
                  <a:srgbClr val="595959"/>
                </a:solidFill>
                <a:latin typeface="Arial" pitchFamily="34" charset="0"/>
                <a:ea typeface="Arial" pitchFamily="34" charset="-122"/>
                <a:cs typeface="Arial" pitchFamily="34" charset="-120"/>
              </a:rPr>
              <a:t>An Acheulean hand axe: a symmetrical teardrop worked to a point on both sides.</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Tools Reveal About Thinking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Simple: Oldowan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few rough flakes off a core.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Little planning needed.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Made by earlier humans.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Complex: Acheulean</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Symmetrical teardrop shape.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Many careful, planned blows.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Growing skill and thinking.</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As tools grew more complex, they show early humans' growing skill and thinking over time.</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Daily Survival Tasks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Cutting meat and slicing plants with sharp flakes.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Scraping hides clean to make clothing and shelter.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Chopping and working wood for spears and shafts.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Smashing bones with choppers to reach the marrow.</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Early humans used stone flakes for cutting meat, scraping hides, and working wood.</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Dating and Interpreting Tools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Read the layers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Tools buried in deeper rock layers are generally older than tools above them.</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Compare the styles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Comparing tool styles lets archaeologists reconstruct how technology changed over time.</a:t>
            </a:r>
            <a:endParaRPr lang="en-US" sz="1750" dirty="0"/>
          </a:p>
        </p:txBody>
      </p:sp>
      <p:sp>
        <p:nvSpPr>
          <p:cNvPr id="15" name="Shape 13"/>
          <p:cNvSpPr/>
          <p:nvPr/>
        </p:nvSpPr>
        <p:spPr>
          <a:xfrm>
            <a:off x="274320" y="2423160"/>
            <a:ext cx="8595360" cy="512064"/>
          </a:xfrm>
          <a:prstGeom prst="rect">
            <a:avLst/>
          </a:prstGeom>
          <a:solidFill>
            <a:srgbClr val="FFF8F6"/>
          </a:solidFill>
          <a:ln w="12700">
            <a:solidFill>
              <a:srgbClr val="E8735A"/>
            </a:solidFill>
            <a:prstDash val="solid"/>
          </a:ln>
        </p:spPr>
      </p:sp>
      <p:sp>
        <p:nvSpPr>
          <p:cNvPr id="16" name="Shape 14"/>
          <p:cNvSpPr/>
          <p:nvPr/>
        </p:nvSpPr>
        <p:spPr>
          <a:xfrm>
            <a:off x="274320" y="2423160"/>
            <a:ext cx="64008" cy="512064"/>
          </a:xfrm>
          <a:prstGeom prst="rect">
            <a:avLst/>
          </a:prstGeom>
          <a:solidFill>
            <a:srgbClr val="E8735A"/>
          </a:solidFill>
          <a:ln w="12700">
            <a:solidFill>
              <a:srgbClr val="E8735A"/>
            </a:solidFill>
            <a:prstDash val="solid"/>
          </a:ln>
        </p:spPr>
      </p:sp>
      <p:sp>
        <p:nvSpPr>
          <p:cNvPr id="17" name="bounded_callout"/>
          <p:cNvSpPr/>
          <p:nvPr/>
        </p:nvSpPr>
        <p:spPr>
          <a:xfrm>
            <a:off x="457200" y="2468880"/>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Deeper rock layers are older, so archaeologists reconstruct how tools changed over time.</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Early humans made tools by knapping flint into cores and flakes.</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Tools grew from simple Oldowan choppers to Acheulean hand axes.</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Rising tool complexity shows growing skill and thinking.</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Archaeologists date and read tools to reconstruct early life.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First Toolmakers</dc:title>
  <dc:subject>PptxGenJS Presentation</dc:subject>
  <dc:creator>More Lessons Less Planning</dc:creator>
  <cp:lastModifiedBy>More Lessons Less Planning</cp:lastModifiedBy>
  <cp:revision>1</cp:revision>
  <dcterms:created xsi:type="dcterms:W3CDTF">2026-09-07T18:08:21Z</dcterms:created>
  <dcterms:modified xsi:type="dcterms:W3CDTF">2026-09-07T18:08:21Z</dcterms:modified>
</cp:coreProperties>
</file>