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hook: 'Last week we covered bank runs - what happens when too many depositors panic at once. Today's question is more personal: if your bank failed tomorrow, EXACTLY what part of your money is protected? The answer depends on what KIND of account you have, who OWNS it, and which BANK it's at. By the end of class you'll know exactly what the FDIC covers and what falls through the cracks.'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three targets. Target 1: IDENTIFY what FDIC covers and the $250,000 cap (the basics). Target 2: DISTINGUISH covered from uncovered - the big mistake students make is assuming everything you hold AT a bank is automatically protected. Mutual funds, stocks, and crypto held in a brokerage at the same bank are NOT covered. Target 3: APPLY strategies - if a family has $1M, how do they insure all of it? Multiple banks, multiple ownership categories, or a network like IntraFi.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what the FDIC actually is. The FEDERAL DEPOSIT INSURANCE CORPORATION is a U.S. government agency created in 1933 by the Banking Act (also called Glass-Steagall) after the Great Depression bank runs. It insures deposits at every FDIC-MEMBER BANK in the country - that is almost every commercial bank you have ever heard of. Coverage is AUTOMATIC - depositors do not have to enroll, do not pay anything, do not sign anything. The FDIC is funded by PREMIUMS paid by member banks based on deposit size and risk - not by direct taxpayer dollars. When an FDIC-member bank fails, the FDIC pays insured depositors within DAYS, usually by transferring deposits to a healthy bank overnight. Your debit card works the next morning.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 THREE multipliers. The cap is $250,000 PER DEPOSITOR, PER FDIC-MEMBER BANK, PER OWNERSHIP CATEGORY. Each of these is a separate axis - and they STACK. (1) PER DEPOSITOR means the limit is on YOU, the individual person - not on the account. Opening two savings accounts in your own name at the same bank does NOT add coverage. (2) PER BANK means each different FDIC-member bank is a fresh $250,000. Splitting $500K between two different banks - both fully insured. (3) PER OWNERSHIP CATEGORY means single accounts, joint accounts, retirement accounts, and trust accounts each get their own $250,000 at the same bank. A married couple at one bank can easily insure $1.25M+ using single, joint, and POD accounts. This is the math the lesson is built around. Coverage is AUTOMATIC - you do not enroll, do not pay anything. The cap has been $250,000 since 2010 when the Dodd-Frank Act made the 2008 emergency cap permanent.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what IS covered. The FDIC insures DEPOSIT ACCOUNTS - meaning accounts where you give the bank your money and the bank owes it back to you on demand. (1) CHECKING ACCOUNTS - personal and business checking are fully covered up to the cap. (2) SAVINGS ACCOUNTS - regular passbook savings, online savings accounts. (3) MONEY MARKET DEPOSIT ACCOUNTS (MMDAs) - the bank-deposit version of money market accounts, typically pays slightly higher interest than regular savings. CRITICAL: MMDAs are COVERED. Do not confuse with money market MUTUAL FUNDS, which are not covered. (4) CERTIFICATES OF DEPOSIT (CDs) - all standard bank CDs are covered, including both principal and accrued interest up to the cap. (5) CASHIER'S CHECKS, MONEY ORDERS, AND OFFICIAL ITEMS issued by the bank. The defining feature: the bank OWES YOU MONEY on demand. If the bank holds dollars for you and must give them back, it is a deposit and it is covered.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 biggest student misconception: just because you bought something AT a bank does not mean it is FDIC INSURED. Investment products are NOT covered. (1) STOCKS - individual shares of companies are investment products, not deposits. (2) BONDS - corporate bonds and municipal bonds are not covered. U.S. Treasury bonds are not technically FDIC covered either, but they are backed directly by the federal government, which is even stronger than FDIC coverage. (3) MUTUAL FUNDS - including money market MUTUAL funds. The 2008 Reserve Primary Fund 'broke the buck' (fell below $1 per share) and burned investors who thought money market funds were as safe as savings. Many banks SELL mutual funds through bank-owned brokerages, but the funds are NOT FDIC insured. (4) ETFs - exchange-traded index funds and sector funds - all investments, not covered. (5) BROKERAGE ACCOUNTS at the same bank - if Bank of America has a brokerage subsidiary called Merrill Lynch and you hold $200K of stocks there, the FDIC does NOT cover the value. The brokerage may have SIPC coverage for missing securities up to $500K, but SIPC is not FDIC and does NOT cover market losses. The defining test: does the bank OWE you a fixed dollar amount on demand? Investments fail this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uncovered products. (1) CRYPTOCURRENCY - Bitcoin, Ethereum, stablecoins like USDC and USDT. There is NO FDIC coverage for crypto anywhere, ever. The federal government does not insure speculative digital assets. (2) CRYPTO EXCHANGE ACCOUNTS - holdings at Coinbase, Binance, Kraken, and any other crypto exchange. Even if the exchange says 'we partner with banks for fiat custody,' the crypto holdings themselves are NOT FDIC insured. When FTX collapsed in 2022, customers became unsecured creditors of the failed exchange - the FDIC did NOTHING because the FDIC does not cover crypto. Many lost everything. (3) ANNUITIES - insurance products sold through bank branches. Annuities are regulated by state insurance commissioners, not by the FDIC. The state guaranty fund provides some backstop (typically $250,000), but it is a separate system, not FDIC. (4) LIFE INSURANCE POLICIES - whole life, term life - not FDIC insured even if sold through a bank. (5) VARIABLE ANNUITIES and other investment-linked insurance products - returns depend on the market, so they are not FDIC insured. Banks SELL all of these through licensed financial advisors, but the bank only insures DEPOSITS - not products it sells you as a broker.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safe deposit box rule. A SAFE DEPOSIT BOX is a small locked container rented from a bank to store valuables - jewelry, important documents, gold coins, hard drives. The box sits in the bank's vault. THE FDIC DOES NOT INSURE SAFE DEPOSIT BOX CONTENTS. The FDIC insures DEPOSITS in accounts - dollars and cents on the bank's books. Physical contents in a rented storage box are not 'on the books' as a deposit; they are your property stored at the bank. If the bank is robbed or destroyed by disaster (fire, flood, earthquake), the FDIC pays nothing for box contents. You need separate PROPERTY INSURANCE (homeowner's insurance often has a contents-elsewhere clause, or you can buy specific safe-deposit-box insurance). Some banks offer LIMITED LIABILITY by contract - typically $50,000 of bank-paid coverage with a long list of exclusions - so always read the rental terms. This rule has been in place since 1933 and is one of the most overlooked FDIC limits. The teaching moment: 'at the bank' is not the same as 'in a deposit account.'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 joint account rule. A JOINT ACCOUNT is a deposit account with TWO OR MORE co-owners (typically spouses, parent and child, or business partners). Each co-owner is insured up to $250,000 for their share of the joint account. TWO co-owners = $500,000 total coverage on one joint account. Three co-owners = $750,000. Four co-owners = $1,000,000. The math is simple: $250,000 per co-owner times the number of co-owners. CRITICAL: joint accounts are a SEPARATE OWNERSHIP CATEGORY from single accounts. That means a person can have $250,000 in a single account AND $250,000 in their share of a joint account at the SAME BANK - both fully insured because they are in different categories. The FDIC also requires the EQUAL SHARE RULE - each co-owner has equal legal right to withdraw, regardless of who deposited the money. The practical maximum for a married couple at one bank, using just singles and joints: $1,000,000 ($250,000 single for spouse A + $250,000 single for spouse B + $500K joint with both spouses). Add POD beneficiaries (next slide) and the number can go much higher.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 most powerful single-bank multiplier - POD accounts. A POD account is a PAYABLE ON DEATH account - a regular checking or savings account that names one or more BENEFICIARIES who receive the money when the account holder dies. While the owner is alive, they have full control of the account; the beneficiaries have no rights until death. The FDIC treats POD accounts as REVOCABLE TRUST accounts under the ownership categories. EACH NAMED BENEFICIARY adds $250,000 of FDIC coverage. With up to 5 BENEFICIARIES, ONE PERSON can insure $1,250,000 in POD accounts at ONE BANK (5 x $250,000). Beneficiaries do NOT need to know they are named, and the owner can change beneficiaries anytime. POD is a SEPARATE OWNERSHIP CATEGORY - it stacks on top of single accounts and joint accounts at the same bank. Stack everything: a married couple at one bank can have $250,000 single each (= $500K) + $500K joint + $1.25M POD each (= $2.5M) = $3,500,000 fully insured AT ONE BANK with no fancy network. POD is the single most underused FDIC tool.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all the OWNERSHIP CATEGORIES at one bank. The FDIC defines several categories, each of which gets its own $250,000 of coverage at the same bank. (1) SINGLE ACCOUNTS - all single accounts you own at this bank ADD TOGETHER toward $250,000. (2) JOINT ACCOUNTS - $250,000 per co-owner; all joint accounts that share the same co-owners add together. (3) REVOCABLE TRUST / POD ACCOUNTS - $250,000 per beneficiary, capped at 5 beneficiaries = $1.25M per owner per bank. (4) IRA AND CERTAIN RETIREMENT ACCOUNTS - $250,000 total for traditional IRAs, Roth IRAs, SEP IRAs, and certain qualified retirement plans at this bank. Note: 401(k) accounts held at brokerages usually fall under different rules. (5) CORPORATE / BUSINESS / GOVERNMENT / EMPLOYEE BENEFIT PLAN - each is its own category. A small business owner can have personal single + personal joint + corporate business + employee 401(k) coverage all at one bank. The KEY TAKEAWAY: all five categories STACK at the SAME bank. A married couple plus small business at one bank can easily insure several million dollars - no need to use multiple banks.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STRATEGY 1 - MULTIPLE BANKS. This is the simplest way for a household or business to insure more than $250,000. Just open accounts at several DIFFERENT FDIC-member banks. Each bank carries its own separate $250,000 cap per depositor per ownership category. A household with $1 million in cash can split it across 4 different FDIC-member banks ($250,000 at each) and have all $1M insured - no fancy account types, no network deposits, no advisor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PRACTICAL TIPS: (1) Verify EVERY bank is FDIC-member at fdic.gov/bankfind - if it is not on the FDIC list, it is not insured. (2) Online banks count as separate banks for FDIC purposes - Ally, Marcus, Discover Bank, SoFi Money bank partner are each their own FDIC certificate. Online banks often offer the highest interest rates AND the cleanest separation. (3) WATCH OUT for the same-parent-company trap. Bank of America, Merrill Edge, and Bank of America Private Bank all share the same FDIC certificate - depositing $250,000 in each does NOT add coverage. Always check the FDIC CERTIFICATE NUMBER to confirm two banks are legally separate. (4) Some banks are actually CREDIT UNIONS, which use NCUA INSURANCE (a separate federal insurance system with the same $250,000 cap rules). Credit union deposits are not FDIC insured, but they are NCUA insured, which provides equivalent protection. The strategic question: does the customer want to manage 4 different bank accounts, or use one bank with stacked ownership categories?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STRATEGY 2 - INTRAFI / CDARS NETWORKS. For households or businesses with significantly more than $250,000, opening accounts at many separate banks is a hassle. The deposit placement networks solve this. INTRAFI (formerly called Promontory Interfinancial Network) and CDARS (CERTIFICATE OF DEPOSIT ACCOUNT REGISTRY SERVICE) are services where the customer deals with ONE bank, but that bank automatically SPLITS the deposit across many partner banks behind the scenes. Each piece stays under the $250,000 cap at a different bank's FDIC certificate. The customer sees one bank statement; the network handles the splitting. CDARS is the CD version - long-term certificate deposits. IntraFi Cash Service (ICS) is the checking/savings version. A small business with $5 MILLION in cash can deposit at ONE bank via IntraFi and have ALL $5M insured - the network spreads it across 20+ partner banks automatically. The customer pays a small fee for the service. Common users: businesses with large operating accounts, nonprofits managing endowments, attorneys holding client funds (IOLTA accounts), high-net-worth households. The trade-off: slightly lower yields than direct bank shopping, but vastly less administrative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table as a quick reference. Read down the COVERED column first - CHECKING, SAVINGS, MONEY MARKET DEPOSIT ACCOUNTS, CERTIFICATES OF DEPOSIT, plus official bank items (cashier's checks, money orders). All of these have one thing in common: the bank holds your dollars and owes them back to you on demand. Now the NOT COVERED column - MONEY MARKET MUTUAL FUNDS (different from MMDAs - the word MUTUAL means it is an investment), STOCKS, MUTUAL FUNDS AND ETFs, CRYPTOCURRENCY, ANNUITIES AND LIFE INSURANCE, SAFE DEPOSIT BOX CONTENTS. None of these are bank deposits. The market or the issuer can take them to zero, and the FDIC has no obligation. The defining test - the question students should ask every time: 'Does the bank OWE me a fixed dollar amount on demand?' If the answer is YES, it is a deposit and it is covered. If the answer is NO (the value fluctuates, the bank merely holds the asset for me, the bank sold it but does not owe the dollar value), then it is not covered.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five rules. (1) FDIC INSURANCE COVERS DEPOSIT ACCOUNTS - checking, savings, MMDAs, CDs - up to $250,000 PER DEPOSITOR, PER BANK, PER OWNERSHIP CATEGORY. (2) INVESTMENTS ARE NOT COVERED. Mutual funds, stocks, bonds, crypto, annuities, life insurance, and safe deposit box contents are not FDIC insured even if you bought them at a bank. (3) JOINT ACCOUNTS DOUBLE COVERAGE - $250,000 per co-owner, so a two-person joint account is fully insured up to $500,000. (4) POD (PAYABLE ON DEATH) ACCOUNTS MULTIPLY COVERAGE - $250,000 per beneficiary, up to 5 beneficiaries = $1.25M per owner per bank. The most powerful single-bank multiplier. (5) FOR MORE THAN $250,000 - use the MULTIPLE BANKS strategy (simple - just open accounts at different FDIC-member banks) or use a NETWORK DEPOSIT SERVICE like IntraFi or CDARS (one bank, network spreads the deposit across many partner banks behind the scenes). Assign Activity (sort 15 accounts) + Quiz +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FDIC: What's Insured &amp; What's Not</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Know what the FDIC covers before you need it.</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Identify what FDIC insurance covers and the $250,000 limit.</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Distinguish covered deposit accounts from uncovered products.</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Apply strategies for households with more than $250,000 in cash.</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is the FDIC?</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Federal Deposit Insurance Corporation - a U.S. government agency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Created in 1933 by the Banking Act after the Great Depression bank runs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Insures deposits at FDIC-member banks - automatic, no enrollment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Funded by premiums paid by member banks, not by taxpayers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When a bank fails, pays insured depositors within DAYS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FDIC is Roosevelt's 1933 structural fix. Deposits at FDIC-member banks are guaranteed by the federal government up to the cap.</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$250,000 Rule - The Three Multipliers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official rule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$250,000 PER DEPOSITOR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$250,000 PER FDIC-MEMBER BANK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$250,000 PER OWNERSHIP CATEGORY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Coverage is automatic - no enrollment needed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three multipliers matter</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Same person at SAME bank in DIFFERENT categories = separate $250,000 each</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Same person at DIFFERENT banks = separate $250,000 at each bank</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Two co-owners on one account = $500K total ($250,000 each)</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Multiply all three and households can insure millions</a:t>
            </a:r>
            <a:endParaRPr lang="en-US" sz="175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$250,000 PER DEPOSITOR, PER BANK, PER OWNERSHIP CATEGORY. Stack all three to insure $1M+ at one bank.</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Covered: Bank Deposit Accounts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64769"/>
          </a:xfrm>
          <a:prstGeom prst="rect">
            <a:avLst/>
          </a:prstGeom>
          <a:solidFill>
            <a:srgbClr val="FFFFFF"/>
          </a:solidFill>
          <a:ln w="12700">
            <a:solidFill>
              <a:srgbClr val="F2F2F2"/>
            </a:solidFill>
            <a:prstDash val="solid"/>
          </a:ln>
        </p:spPr>
      </p:sp>
      <p:sp>
        <p:nvSpPr>
          <p:cNvPr id="6" name="Shape 4"/>
          <p:cNvSpPr/>
          <p:nvPr/>
        </p:nvSpPr>
        <p:spPr>
          <a:xfrm>
            <a:off x="420624" y="844448"/>
            <a:ext cx="384048" cy="384048"/>
          </a:xfrm>
          <a:prstGeom prst="ellipse">
            <a:avLst/>
          </a:prstGeom>
          <a:solidFill>
            <a:srgbClr val="145F58"/>
          </a:solidFill>
          <a:ln w="12700">
            <a:solidFill>
              <a:srgbClr val="145F58"/>
            </a:solidFill>
            <a:prstDash val="solid"/>
          </a:ln>
        </p:spPr>
      </p:sp>
      <p:sp>
        <p:nvSpPr>
          <p:cNvPr id="7" name="Text 5"/>
          <p:cNvSpPr/>
          <p:nvPr/>
        </p:nvSpPr>
        <p:spPr>
          <a:xfrm>
            <a:off x="420624" y="84444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Checking accounts</a:t>
            </a:r>
            <a:endParaRPr lang="en-US" sz="1800" dirty="0"/>
          </a:p>
        </p:txBody>
      </p:sp>
      <p:sp>
        <p:nvSpPr>
          <p:cNvPr id="9" name="bounded_body"/>
          <p:cNvSpPr/>
          <p:nvPr/>
        </p:nvSpPr>
        <p:spPr>
          <a:xfrm>
            <a:off x="3566160" y="704088"/>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Personal and business checking - fully covered up to the cap.</a:t>
            </a:r>
            <a:endParaRPr lang="en-US" sz="1800" dirty="0"/>
          </a:p>
        </p:txBody>
      </p:sp>
      <p:sp>
        <p:nvSpPr>
          <p:cNvPr id="10" name="Shape 8"/>
          <p:cNvSpPr/>
          <p:nvPr/>
        </p:nvSpPr>
        <p:spPr>
          <a:xfrm>
            <a:off x="274320" y="1423721"/>
            <a:ext cx="8595360" cy="664769"/>
          </a:xfrm>
          <a:prstGeom prst="rect">
            <a:avLst/>
          </a:prstGeom>
          <a:solidFill>
            <a:srgbClr val="FFFFFF"/>
          </a:solidFill>
          <a:ln w="12700">
            <a:solidFill>
              <a:srgbClr val="F2F2F2"/>
            </a:solidFill>
            <a:prstDash val="solid"/>
          </a:ln>
        </p:spPr>
      </p:sp>
      <p:sp>
        <p:nvSpPr>
          <p:cNvPr id="11" name="Shape 9"/>
          <p:cNvSpPr/>
          <p:nvPr/>
        </p:nvSpPr>
        <p:spPr>
          <a:xfrm>
            <a:off x="420624" y="1564081"/>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564081"/>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423721"/>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Savings accounts</a:t>
            </a:r>
            <a:endParaRPr lang="en-US" sz="1800" dirty="0"/>
          </a:p>
        </p:txBody>
      </p:sp>
      <p:sp>
        <p:nvSpPr>
          <p:cNvPr id="14" name="bounded_body"/>
          <p:cNvSpPr/>
          <p:nvPr/>
        </p:nvSpPr>
        <p:spPr>
          <a:xfrm>
            <a:off x="3566160" y="1423721"/>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Regular savings accounts - covered up to the cap.</a:t>
            </a:r>
            <a:endParaRPr lang="en-US" sz="1800" dirty="0"/>
          </a:p>
        </p:txBody>
      </p:sp>
      <p:sp>
        <p:nvSpPr>
          <p:cNvPr id="15" name="Shape 13"/>
          <p:cNvSpPr/>
          <p:nvPr/>
        </p:nvSpPr>
        <p:spPr>
          <a:xfrm>
            <a:off x="274320" y="2143354"/>
            <a:ext cx="8595360" cy="664769"/>
          </a:xfrm>
          <a:prstGeom prst="rect">
            <a:avLst/>
          </a:prstGeom>
          <a:solidFill>
            <a:srgbClr val="FFFFFF"/>
          </a:solidFill>
          <a:ln w="12700">
            <a:solidFill>
              <a:srgbClr val="F2F2F2"/>
            </a:solidFill>
            <a:prstDash val="solid"/>
          </a:ln>
        </p:spPr>
      </p:sp>
      <p:sp>
        <p:nvSpPr>
          <p:cNvPr id="16" name="Shape 14"/>
          <p:cNvSpPr/>
          <p:nvPr/>
        </p:nvSpPr>
        <p:spPr>
          <a:xfrm>
            <a:off x="420624" y="2283714"/>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283714"/>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143354"/>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Money market DEPOSIT accounts (MMDAs)</a:t>
            </a:r>
            <a:endParaRPr lang="en-US" sz="1800" dirty="0"/>
          </a:p>
        </p:txBody>
      </p:sp>
      <p:sp>
        <p:nvSpPr>
          <p:cNvPr id="19" name="bounded_body"/>
          <p:cNvSpPr/>
          <p:nvPr/>
        </p:nvSpPr>
        <p:spPr>
          <a:xfrm>
            <a:off x="3566160" y="2143354"/>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Bank deposit version - covered. NOT to be confused with money market MUTUAL FUNDS.</a:t>
            </a:r>
            <a:endParaRPr lang="en-US" sz="1800" dirty="0"/>
          </a:p>
        </p:txBody>
      </p:sp>
      <p:sp>
        <p:nvSpPr>
          <p:cNvPr id="20" name="Shape 18"/>
          <p:cNvSpPr/>
          <p:nvPr/>
        </p:nvSpPr>
        <p:spPr>
          <a:xfrm>
            <a:off x="274320" y="2862986"/>
            <a:ext cx="8595360" cy="664769"/>
          </a:xfrm>
          <a:prstGeom prst="rect">
            <a:avLst/>
          </a:prstGeom>
          <a:solidFill>
            <a:srgbClr val="FFFFFF"/>
          </a:solidFill>
          <a:ln w="12700">
            <a:solidFill>
              <a:srgbClr val="F2F2F2"/>
            </a:solidFill>
            <a:prstDash val="solid"/>
          </a:ln>
        </p:spPr>
      </p:sp>
      <p:sp>
        <p:nvSpPr>
          <p:cNvPr id="21" name="Shape 19"/>
          <p:cNvSpPr/>
          <p:nvPr/>
        </p:nvSpPr>
        <p:spPr>
          <a:xfrm>
            <a:off x="420624" y="3003347"/>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003347"/>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2862986"/>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Certificates of Deposit (CDs)</a:t>
            </a:r>
            <a:endParaRPr lang="en-US" sz="1800" dirty="0"/>
          </a:p>
        </p:txBody>
      </p:sp>
      <p:sp>
        <p:nvSpPr>
          <p:cNvPr id="24" name="bounded_body"/>
          <p:cNvSpPr/>
          <p:nvPr/>
        </p:nvSpPr>
        <p:spPr>
          <a:xfrm>
            <a:off x="3566160" y="2862986"/>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All standard bank CDs - covered up to the cap, including principal and interest.</a:t>
            </a:r>
            <a:endParaRPr lang="en-US" sz="1800" dirty="0"/>
          </a:p>
        </p:txBody>
      </p:sp>
      <p:sp>
        <p:nvSpPr>
          <p:cNvPr id="25" name="Shape 23"/>
          <p:cNvSpPr/>
          <p:nvPr/>
        </p:nvSpPr>
        <p:spPr>
          <a:xfrm>
            <a:off x="274320" y="3582619"/>
            <a:ext cx="8595360" cy="664769"/>
          </a:xfrm>
          <a:prstGeom prst="rect">
            <a:avLst/>
          </a:prstGeom>
          <a:solidFill>
            <a:srgbClr val="FFFFFF"/>
          </a:solidFill>
          <a:ln w="12700">
            <a:solidFill>
              <a:srgbClr val="F2F2F2"/>
            </a:solidFill>
            <a:prstDash val="solid"/>
          </a:ln>
        </p:spPr>
      </p:sp>
      <p:sp>
        <p:nvSpPr>
          <p:cNvPr id="26" name="Shape 24"/>
          <p:cNvSpPr/>
          <p:nvPr/>
        </p:nvSpPr>
        <p:spPr>
          <a:xfrm>
            <a:off x="420624" y="3722980"/>
            <a:ext cx="384048" cy="384048"/>
          </a:xfrm>
          <a:prstGeom prst="ellipse">
            <a:avLst/>
          </a:prstGeom>
          <a:solidFill>
            <a:srgbClr val="145F58"/>
          </a:solidFill>
          <a:ln w="12700">
            <a:solidFill>
              <a:srgbClr val="145F58"/>
            </a:solidFill>
            <a:prstDash val="solid"/>
          </a:ln>
        </p:spPr>
      </p:sp>
      <p:sp>
        <p:nvSpPr>
          <p:cNvPr id="27" name="Text 25"/>
          <p:cNvSpPr/>
          <p:nvPr/>
        </p:nvSpPr>
        <p:spPr>
          <a:xfrm>
            <a:off x="420624" y="372298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8" name="bounded_body"/>
          <p:cNvSpPr/>
          <p:nvPr/>
        </p:nvSpPr>
        <p:spPr>
          <a:xfrm>
            <a:off x="914400" y="3582619"/>
            <a:ext cx="2560320" cy="664769"/>
          </a:xfrm>
          <a:prstGeom prst="rect">
            <a:avLst/>
          </a:prstGeom>
          <a:noFill/>
          <a:ln/>
        </p:spPr>
        <p:txBody>
          <a:bodyPr wrap="square" rtlCol="0" anchor="ctr"/>
          <a:lstStyle/>
          <a:p>
            <a:pPr indent="0" marL="0">
              <a:buNone/>
            </a:pPr>
            <a:r>
              <a:rPr lang="en-US" sz="1650" b="1" dirty="0">
                <a:solidFill>
                  <a:srgbClr val="1B2A4A"/>
                </a:solidFill>
                <a:latin typeface="Arial" pitchFamily="34" charset="0"/>
                <a:ea typeface="Arial" pitchFamily="34" charset="-122"/>
                <a:cs typeface="Arial" pitchFamily="34" charset="-120"/>
              </a:rPr>
              <a:t>Cashier's checks, money orders, official items</a:t>
            </a:r>
            <a:endParaRPr lang="en-US" sz="1650" dirty="0"/>
          </a:p>
        </p:txBody>
      </p:sp>
      <p:sp>
        <p:nvSpPr>
          <p:cNvPr id="29" name="bounded_body"/>
          <p:cNvSpPr/>
          <p:nvPr/>
        </p:nvSpPr>
        <p:spPr>
          <a:xfrm>
            <a:off x="3566160" y="3582619"/>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Bank-issued payment instruments - covered.</a:t>
            </a:r>
            <a:endParaRPr lang="en-US" sz="1800" dirty="0"/>
          </a:p>
        </p:txBody>
      </p:sp>
      <p:sp>
        <p:nvSpPr>
          <p:cNvPr id="30" name="Shape 28"/>
          <p:cNvSpPr/>
          <p:nvPr/>
        </p:nvSpPr>
        <p:spPr>
          <a:xfrm>
            <a:off x="274320" y="4302252"/>
            <a:ext cx="8595360" cy="512064"/>
          </a:xfrm>
          <a:prstGeom prst="rect">
            <a:avLst/>
          </a:prstGeom>
          <a:solidFill>
            <a:srgbClr val="FFF8F6"/>
          </a:solidFill>
          <a:ln w="12700">
            <a:solidFill>
              <a:srgbClr val="E8735A"/>
            </a:solidFill>
            <a:prstDash val="solid"/>
          </a:ln>
        </p:spPr>
      </p:sp>
      <p:sp>
        <p:nvSpPr>
          <p:cNvPr id="31" name="Shape 29"/>
          <p:cNvSpPr/>
          <p:nvPr/>
        </p:nvSpPr>
        <p:spPr>
          <a:xfrm>
            <a:off x="274320" y="4302252"/>
            <a:ext cx="64008" cy="512064"/>
          </a:xfrm>
          <a:prstGeom prst="rect">
            <a:avLst/>
          </a:prstGeom>
          <a:solidFill>
            <a:srgbClr val="E8735A"/>
          </a:solidFill>
          <a:ln w="12700">
            <a:solidFill>
              <a:srgbClr val="E8735A"/>
            </a:solidFill>
            <a:prstDash val="solid"/>
          </a:ln>
        </p:spPr>
      </p:sp>
      <p:sp>
        <p:nvSpPr>
          <p:cNvPr id="32"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A COVERED product = the bank OWES YOU money on demand. If the bank must return your dollars on demand, it's covered.</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NOT Covered: Investment Products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Investments at the bank</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Stocks - individual shares of companies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Bonds (corporate or municipal)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Mutual funds (including money market MUTUAL funds)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ETFs (Exchange-Traded Funds)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none of these are covered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Value fluctuates with the market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Bank doesn't owe a fixed dollar amount back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Bank-owned brokerage = still investments, not deposits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SIPC covers missing securities, NOT market losses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BOUGHT at a bank = NOT automatically FDIC insured. Investments fluctuate with the market; the bank does not owe the value back.</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NOT Covered: Crypto, Annuities, Life Insurance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Cryptocurrency</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Bitcoin, Ethereum, stablecoins - no FDIC coverage.</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Crypto exchanges (Coinbase, Binance)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Custodial balances are NOT FDIC insured.</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Annuities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Insurance products - regulated by state, not FDIC.</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Life insurance policies</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Whole or term life - not FDIC insured.</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Real Talk: When FTX collapsed in 2022, crypto customers got NOTHING from the FDIC. There is no federal insurance for crypto - none of it - ever.</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NOT Covered: Safe Deposit Box Contents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Safe deposit box at the bank = rented storage container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FDIC insures DEPOSITS in accounts, not PHYSICAL contents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Jewelry, gold coins, documents, cash in the box - not covered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If the bank is robbed or destroyed by disaster, you need property insurance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Some banks offer limited liability coverage by contract - read the rental terms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Fact: The FDIC has been clear about this since 1933 - the FDIC protects DEPOSITS in accounts, not physical items stored at the bank.</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Joint Accounts - The $500K Rule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How joint accounts work</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Joint account = two or more co-owners on one account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Each co-owner is insured up to $250,000 for their share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Two co-owners = $500,000 total coverage on one joint account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Three co-owners = $750,000; four co-owners = $1,000,000</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Joint is a separate category</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Joint accounts are a SEPARATE ownership category from single</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A person can have $250,000 in single AND $250,000 in joint share at same bank</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Equal-share rule applies: each co-owner has equal access by law</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Maximize: a married couple with 1 joint + 2 singles = $1M at one bank</a:t>
            </a:r>
            <a:endParaRPr lang="en-US" sz="175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A married couple at one bank can insure $1,000,000 with one joint ($500K) plus two singles ($250,000 each).</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Beneficiary (POD) Accounts - Multiply Coverage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64769"/>
          </a:xfrm>
          <a:prstGeom prst="rect">
            <a:avLst/>
          </a:prstGeom>
          <a:solidFill>
            <a:srgbClr val="FFFFFF"/>
          </a:solidFill>
          <a:ln w="12700">
            <a:solidFill>
              <a:srgbClr val="F2F2F2"/>
            </a:solidFill>
            <a:prstDash val="solid"/>
          </a:ln>
        </p:spPr>
      </p:sp>
      <p:sp>
        <p:nvSpPr>
          <p:cNvPr id="6" name="Shape 4"/>
          <p:cNvSpPr/>
          <p:nvPr/>
        </p:nvSpPr>
        <p:spPr>
          <a:xfrm>
            <a:off x="420624" y="844448"/>
            <a:ext cx="384048" cy="384048"/>
          </a:xfrm>
          <a:prstGeom prst="ellipse">
            <a:avLst/>
          </a:prstGeom>
          <a:solidFill>
            <a:srgbClr val="145F58"/>
          </a:solidFill>
          <a:ln w="12700">
            <a:solidFill>
              <a:srgbClr val="145F58"/>
            </a:solidFill>
            <a:prstDash val="solid"/>
          </a:ln>
        </p:spPr>
      </p:sp>
      <p:sp>
        <p:nvSpPr>
          <p:cNvPr id="7" name="Text 5"/>
          <p:cNvSpPr/>
          <p:nvPr/>
        </p:nvSpPr>
        <p:spPr>
          <a:xfrm>
            <a:off x="420624" y="84444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POD = Payable On Death</a:t>
            </a:r>
            <a:endParaRPr lang="en-US" sz="1800" dirty="0"/>
          </a:p>
        </p:txBody>
      </p:sp>
      <p:sp>
        <p:nvSpPr>
          <p:cNvPr id="9" name="bounded_body"/>
          <p:cNvSpPr/>
          <p:nvPr/>
        </p:nvSpPr>
        <p:spPr>
          <a:xfrm>
            <a:off x="3566160" y="704088"/>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Names beneficiaries to receive the money at death.</a:t>
            </a:r>
            <a:endParaRPr lang="en-US" sz="1800" dirty="0"/>
          </a:p>
        </p:txBody>
      </p:sp>
      <p:sp>
        <p:nvSpPr>
          <p:cNvPr id="10" name="Shape 8"/>
          <p:cNvSpPr/>
          <p:nvPr/>
        </p:nvSpPr>
        <p:spPr>
          <a:xfrm>
            <a:off x="274320" y="1423721"/>
            <a:ext cx="8595360" cy="664769"/>
          </a:xfrm>
          <a:prstGeom prst="rect">
            <a:avLst/>
          </a:prstGeom>
          <a:solidFill>
            <a:srgbClr val="FFFFFF"/>
          </a:solidFill>
          <a:ln w="12700">
            <a:solidFill>
              <a:srgbClr val="F2F2F2"/>
            </a:solidFill>
            <a:prstDash val="solid"/>
          </a:ln>
        </p:spPr>
      </p:sp>
      <p:sp>
        <p:nvSpPr>
          <p:cNvPr id="11" name="Shape 9"/>
          <p:cNvSpPr/>
          <p:nvPr/>
        </p:nvSpPr>
        <p:spPr>
          <a:xfrm>
            <a:off x="420624" y="1564081"/>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564081"/>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423721"/>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FDIC classifies it as a trust</a:t>
            </a:r>
            <a:endParaRPr lang="en-US" sz="1800" dirty="0"/>
          </a:p>
        </p:txBody>
      </p:sp>
      <p:sp>
        <p:nvSpPr>
          <p:cNvPr id="14" name="bounded_body"/>
          <p:cNvSpPr/>
          <p:nvPr/>
        </p:nvSpPr>
        <p:spPr>
          <a:xfrm>
            <a:off x="3566160" y="1423721"/>
            <a:ext cx="5257800" cy="664769"/>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FDIC treats POD accounts as a REVOCABLE TRUST ownership category, separate from single and joint.</a:t>
            </a:r>
            <a:endParaRPr lang="en-US" sz="1550" dirty="0"/>
          </a:p>
        </p:txBody>
      </p:sp>
      <p:sp>
        <p:nvSpPr>
          <p:cNvPr id="15" name="Shape 13"/>
          <p:cNvSpPr/>
          <p:nvPr/>
        </p:nvSpPr>
        <p:spPr>
          <a:xfrm>
            <a:off x="274320" y="2143354"/>
            <a:ext cx="8595360" cy="664769"/>
          </a:xfrm>
          <a:prstGeom prst="rect">
            <a:avLst/>
          </a:prstGeom>
          <a:solidFill>
            <a:srgbClr val="FFFFFF"/>
          </a:solidFill>
          <a:ln w="12700">
            <a:solidFill>
              <a:srgbClr val="F2F2F2"/>
            </a:solidFill>
            <a:prstDash val="solid"/>
          </a:ln>
        </p:spPr>
      </p:sp>
      <p:sp>
        <p:nvSpPr>
          <p:cNvPr id="16" name="Shape 14"/>
          <p:cNvSpPr/>
          <p:nvPr/>
        </p:nvSpPr>
        <p:spPr>
          <a:xfrm>
            <a:off x="420624" y="2283714"/>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283714"/>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143354"/>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Each beneficiary adds $250,000</a:t>
            </a:r>
            <a:endParaRPr lang="en-US" sz="1800" dirty="0"/>
          </a:p>
        </p:txBody>
      </p:sp>
      <p:sp>
        <p:nvSpPr>
          <p:cNvPr id="19" name="bounded_body"/>
          <p:cNvSpPr/>
          <p:nvPr/>
        </p:nvSpPr>
        <p:spPr>
          <a:xfrm>
            <a:off x="3566160" y="2143354"/>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Up to 5 beneficiaries = $1.25M per owner per bank.</a:t>
            </a:r>
            <a:endParaRPr lang="en-US" sz="1800" dirty="0"/>
          </a:p>
        </p:txBody>
      </p:sp>
      <p:sp>
        <p:nvSpPr>
          <p:cNvPr id="20" name="Shape 18"/>
          <p:cNvSpPr/>
          <p:nvPr/>
        </p:nvSpPr>
        <p:spPr>
          <a:xfrm>
            <a:off x="274320" y="2862986"/>
            <a:ext cx="8595360" cy="664769"/>
          </a:xfrm>
          <a:prstGeom prst="rect">
            <a:avLst/>
          </a:prstGeom>
          <a:solidFill>
            <a:srgbClr val="FFFFFF"/>
          </a:solidFill>
          <a:ln w="12700">
            <a:solidFill>
              <a:srgbClr val="F2F2F2"/>
            </a:solidFill>
            <a:prstDash val="solid"/>
          </a:ln>
        </p:spPr>
      </p:sp>
      <p:sp>
        <p:nvSpPr>
          <p:cNvPr id="21" name="Shape 19"/>
          <p:cNvSpPr/>
          <p:nvPr/>
        </p:nvSpPr>
        <p:spPr>
          <a:xfrm>
            <a:off x="420624" y="3003347"/>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003347"/>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2862986"/>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Owner controls the account while alive</a:t>
            </a:r>
            <a:endParaRPr lang="en-US" sz="1800" dirty="0"/>
          </a:p>
        </p:txBody>
      </p:sp>
      <p:sp>
        <p:nvSpPr>
          <p:cNvPr id="24" name="bounded_body"/>
          <p:cNvSpPr/>
          <p:nvPr/>
        </p:nvSpPr>
        <p:spPr>
          <a:xfrm>
            <a:off x="3566160" y="2862986"/>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POD just names heirs; full account access stays with owner.</a:t>
            </a:r>
            <a:endParaRPr lang="en-US" sz="1800" dirty="0"/>
          </a:p>
        </p:txBody>
      </p:sp>
      <p:sp>
        <p:nvSpPr>
          <p:cNvPr id="25" name="Shape 23"/>
          <p:cNvSpPr/>
          <p:nvPr/>
        </p:nvSpPr>
        <p:spPr>
          <a:xfrm>
            <a:off x="274320" y="3582619"/>
            <a:ext cx="8595360" cy="664769"/>
          </a:xfrm>
          <a:prstGeom prst="rect">
            <a:avLst/>
          </a:prstGeom>
          <a:solidFill>
            <a:srgbClr val="FFFFFF"/>
          </a:solidFill>
          <a:ln w="12700">
            <a:solidFill>
              <a:srgbClr val="F2F2F2"/>
            </a:solidFill>
            <a:prstDash val="solid"/>
          </a:ln>
        </p:spPr>
      </p:sp>
      <p:sp>
        <p:nvSpPr>
          <p:cNvPr id="26" name="Shape 24"/>
          <p:cNvSpPr/>
          <p:nvPr/>
        </p:nvSpPr>
        <p:spPr>
          <a:xfrm>
            <a:off x="420624" y="3722980"/>
            <a:ext cx="384048" cy="384048"/>
          </a:xfrm>
          <a:prstGeom prst="ellipse">
            <a:avLst/>
          </a:prstGeom>
          <a:solidFill>
            <a:srgbClr val="145F58"/>
          </a:solidFill>
          <a:ln w="12700">
            <a:solidFill>
              <a:srgbClr val="145F58"/>
            </a:solidFill>
            <a:prstDash val="solid"/>
          </a:ln>
        </p:spPr>
      </p:sp>
      <p:sp>
        <p:nvSpPr>
          <p:cNvPr id="27" name="Text 25"/>
          <p:cNvSpPr/>
          <p:nvPr/>
        </p:nvSpPr>
        <p:spPr>
          <a:xfrm>
            <a:off x="420624" y="372298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8" name="bounded_body"/>
          <p:cNvSpPr/>
          <p:nvPr/>
        </p:nvSpPr>
        <p:spPr>
          <a:xfrm>
            <a:off x="914400" y="3582619"/>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Stackable with single and joint</a:t>
            </a:r>
            <a:endParaRPr lang="en-US" sz="1800" dirty="0"/>
          </a:p>
        </p:txBody>
      </p:sp>
      <p:sp>
        <p:nvSpPr>
          <p:cNvPr id="29" name="bounded_body"/>
          <p:cNvSpPr/>
          <p:nvPr/>
        </p:nvSpPr>
        <p:spPr>
          <a:xfrm>
            <a:off x="3566160" y="3582619"/>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Separate ownership category - adds on top of those.</a:t>
            </a:r>
            <a:endParaRPr lang="en-US" sz="1800" dirty="0"/>
          </a:p>
        </p:txBody>
      </p:sp>
      <p:sp>
        <p:nvSpPr>
          <p:cNvPr id="30" name="Shape 28"/>
          <p:cNvSpPr/>
          <p:nvPr/>
        </p:nvSpPr>
        <p:spPr>
          <a:xfrm>
            <a:off x="274320" y="4302252"/>
            <a:ext cx="8595360" cy="512064"/>
          </a:xfrm>
          <a:prstGeom prst="rect">
            <a:avLst/>
          </a:prstGeom>
          <a:solidFill>
            <a:srgbClr val="FFF8F6"/>
          </a:solidFill>
          <a:ln w="12700">
            <a:solidFill>
              <a:srgbClr val="E8735A"/>
            </a:solidFill>
            <a:prstDash val="solid"/>
          </a:ln>
        </p:spPr>
      </p:sp>
      <p:sp>
        <p:nvSpPr>
          <p:cNvPr id="31" name="Shape 29"/>
          <p:cNvSpPr/>
          <p:nvPr/>
        </p:nvSpPr>
        <p:spPr>
          <a:xfrm>
            <a:off x="274320" y="4302252"/>
            <a:ext cx="64008" cy="512064"/>
          </a:xfrm>
          <a:prstGeom prst="rect">
            <a:avLst/>
          </a:prstGeom>
          <a:solidFill>
            <a:srgbClr val="E8735A"/>
          </a:solidFill>
          <a:ln w="12700">
            <a:solidFill>
              <a:srgbClr val="E8735A"/>
            </a:solidFill>
            <a:prstDash val="solid"/>
          </a:ln>
        </p:spPr>
      </p:sp>
      <p:sp>
        <p:nvSpPr>
          <p:cNvPr id="32"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A couple with POD (5 beneficiaries each) plus singles plus a joint can insure up to $3.5M at ONE bank.</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Ownership Categories at One Bank</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Single accounts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$250,000 total for ALL singles at this bank.</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Joint accounts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$250,000 per co-owner. Two co-owners = $500K.</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POD / Revocable trust</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$250,000 per beneficiary; up to 5 = $1.25M per owner.</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IRAs and retirement accounts</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$250,000 total for retirement deposits at this bank.</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All five categories can co-exist at one bank. Each gets its own $250,000 - the max is much higher than students expect.</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Strategy 1 - Multiple Banks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Split deposits across multiple FDIC-member banks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Each bank carries its own separate $250,000 cap</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No paperwork - just open accounts at different banks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$1M household can split across 4 banks - all fully insured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Some 'banks' are credit unions - those use NCUA insurance, not FDIC</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Multiple banks = the cleanest fix for cash above $250,000. No fancy account types - just spread the deposits.</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Multiple Banks: Practical Tips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Verify EVERY bank is FDIC-member at fdic.gov/bankfind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Online banks often offer the best rates - count them as separate banks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Same parent company can mean SAME bank - check the FDIC certificate number</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Multiple banks = the cleanest fix for cash above $250,000. Check the FDIC certificate number, not the brand name.</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Strategy 2 - IntraFi / CDARS Network</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IntraFi (formerly Promontory) and CDARS - deposit placement networks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Customer deals with ONE bank - the network splits deposits behind the scenes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Each piece stays under $250,000 at a different partner bank</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CDARS = the CD version; IntraFi Cash Service = the demand-deposit version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Common for businesses, nonprofits, and high-net-worth households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In Practice: A business with $5M can deposit at ONE bank via IntraFi - the network spreads it across 20+ partner banks.</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Quick Reference: Covered vs Not Covered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Product</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FDIC Covered?</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Why / Why Not</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Checking account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YES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Bank deposit account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Savings account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YES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Bank deposit account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Money Market DEPOSIT Account (MMDA)</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YES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Bank deposit account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Certificate of Deposit (CD)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YES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Bank deposit account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Money Market MUTUAL Fund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NO</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Investment product (not a deposit)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Stocks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NO</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Investment product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Mutual funds / ETFs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NO</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Investment product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Cryptocurrency</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NO</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Speculative digital asset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Annuities and life insurance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NO</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Insurance product (state-regulated)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Safe deposit box contents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NO</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Physical contents, not a deposit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defining test - does the bank OWE you a fixed dollar amount on demand? Yes = covered. No = not covered.</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FDIC covers DEPOSITS up to $250,000 per depositor, per bank, per category.</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Investments, crypto, annuities, and safe deposit box contents are NOT covered.</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Joint accounts double coverage - $500K with two co-owners.</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POD beneficiary accounts can multiply coverage up to $1.25M per owner per bank.</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For more than $250,000 - use multiple banks or a network like IntraFi/CDARS.</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FDIC: What's Insured &amp; What's Not</dc:title>
  <dc:subject>PptxGenJS Presentation</dc:subject>
  <dc:creator>More Lessons Less Planning</dc:creator>
  <cp:lastModifiedBy>More Lessons Less Planning</cp:lastModifiedBy>
  <cp:revision>1</cp:revision>
  <dcterms:created xsi:type="dcterms:W3CDTF">2026-09-07T14:50:44Z</dcterms:created>
  <dcterms:modified xsi:type="dcterms:W3CDTF">2026-09-07T14:50:44Z</dcterms:modified>
</cp:coreProperties>
</file>