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on the through-line: in 1519 a Spanish soldier saw Tenochtitlan and thought it was a dream; by 1521 the city had fallen. The lesson holds two truths together - the wonder of the city and the fact that the Spanish did not conquer it alone.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are the last five reference-guide terms. Tlaxcalans anchors the misconception repair; siege anchors the fall of the city.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Model critical reading. Diaz wrote decades after the events, so his account is a vivid personal memory of one moment from the Spanish side. It is real evidence but not neutral and not complete - it leaves out the allies and the disease.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Prepare students to write the activity's final account. A precise account sets the scene, uses one Diaz detail, states the siege and 1521 surrender, and always names the two decisive factors - the Tlaxcalan allies and smallpox.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by returning to the essential question and asking students for one precise account that names the Tlaxcalan allies and smallpox, not the Spanish alone.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the targets to preview the approach, the eyewitness source, and the misconception repair. The third target names the Tlaxcalan allies and smallpox on purpose.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Establish the setting before the primary source. Tenochtitlan was a large, planned island city on a lake, the capital of the Aztec (Mexica) empire ruled by Montezuma. Keep the tone respectful and factual.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Frame the painting honestly: it was made in the second half of the 1600s, long after 1519, by an unknown artist. It shows how later painters imagined the meeting of Cortes and Montezuma; it is not a photograph or eyewitness record. Use it only for recognition of the scene.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Introduce Cortes and the conquistadors and set the date of the first entry from the record: November 8, 1519. The causeway is the raised road the soldiers marched along, passing the lakeside city of Iztapalapa.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sets up the primary source. Bernal Diaz, a foot soldier, describes the causeway approach and compares the city to the enchantments in the legend of Amadis - a Spanish tale of knights and magic. Keep his wonder as a personal impression.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heart of the misconception repair. The record is explicit: the Spanish did not conquer alone. Name the two decisive factors completely and in order - first, the tens of thousands of Tlaxcalan allies; second, the smallpox epidemic. Keep the tone documentary.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Complete the arc from wonder to fall. The city fell after a siege - the Spanish and their Tlaxcalan allies surrounded and cut it off - with the surrender on August 13, 1521, the defenders already weakened by smallpox. State the collapse factually, never celebrate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Connect each definition to a claim students will use in the activity and quiz. These are the first five reference-guide terms.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371600"/>
            <a:ext cx="82296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Fall of the Aztecs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457200" y="29260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Cortes, Tenochtitlan, and who really brought the Aztec capital down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0" y="4942332"/>
            <a:ext cx="9144000" cy="109728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5052060"/>
            <a:ext cx="9144000" cy="91440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0" y="4741164"/>
            <a:ext cx="91440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Conquest and legend vocabulary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04088"/>
            <a:ext cx="8595360" cy="657454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4320" y="704088"/>
            <a:ext cx="73152" cy="657454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7" name="bounded_body"/>
          <p:cNvSpPr/>
          <p:nvPr/>
        </p:nvSpPr>
        <p:spPr>
          <a:xfrm>
            <a:off x="457200" y="704088"/>
            <a:ext cx="237744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conquistador</a:t>
            </a:r>
            <a:endParaRPr lang="en-US" sz="1800" dirty="0"/>
          </a:p>
        </p:txBody>
      </p:sp>
      <p:sp>
        <p:nvSpPr>
          <p:cNvPr id="8" name="bounded_body"/>
          <p:cNvSpPr/>
          <p:nvPr/>
        </p:nvSpPr>
        <p:spPr>
          <a:xfrm>
            <a:off x="2926080" y="704088"/>
            <a:ext cx="589788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Spanish soldier-explorer who conquered lands in the Americas for Spain.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274320" y="1425550"/>
            <a:ext cx="8595360" cy="657454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74320" y="1425550"/>
            <a:ext cx="73152" cy="657454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1" name="bounded_body"/>
          <p:cNvSpPr/>
          <p:nvPr/>
        </p:nvSpPr>
        <p:spPr>
          <a:xfrm>
            <a:off x="457200" y="1425550"/>
            <a:ext cx="237744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Tlaxcalans</a:t>
            </a:r>
            <a:endParaRPr lang="en-US" sz="1800" dirty="0"/>
          </a:p>
        </p:txBody>
      </p:sp>
      <p:sp>
        <p:nvSpPr>
          <p:cNvPr id="12" name="bounded_body"/>
          <p:cNvSpPr/>
          <p:nvPr/>
        </p:nvSpPr>
        <p:spPr>
          <a:xfrm>
            <a:off x="2926080" y="1425550"/>
            <a:ext cx="589788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Indigenous people, enemies of the Aztecs, who allied with Cortes by the tens of thousands.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274320" y="2147011"/>
            <a:ext cx="8595360" cy="657454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74320" y="2147011"/>
            <a:ext cx="73152" cy="657454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5" name="bounded_body"/>
          <p:cNvSpPr/>
          <p:nvPr/>
        </p:nvSpPr>
        <p:spPr>
          <a:xfrm>
            <a:off x="457200" y="2147011"/>
            <a:ext cx="237744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Amadis</a:t>
            </a:r>
            <a:endParaRPr lang="en-US" sz="1800" dirty="0"/>
          </a:p>
        </p:txBody>
      </p:sp>
      <p:sp>
        <p:nvSpPr>
          <p:cNvPr id="16" name="bounded_body"/>
          <p:cNvSpPr/>
          <p:nvPr/>
        </p:nvSpPr>
        <p:spPr>
          <a:xfrm>
            <a:off x="2926080" y="2147011"/>
            <a:ext cx="589788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popular Spanish tale of knights and magic; soldiers compared Tenochtitlan to its enchantments.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274320" y="2868473"/>
            <a:ext cx="8595360" cy="657454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274320" y="2868473"/>
            <a:ext cx="73152" cy="657454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9" name="bounded_body"/>
          <p:cNvSpPr/>
          <p:nvPr/>
        </p:nvSpPr>
        <p:spPr>
          <a:xfrm>
            <a:off x="457200" y="2868473"/>
            <a:ext cx="237744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Iztapalapa</a:t>
            </a:r>
            <a:endParaRPr lang="en-US" sz="1800" dirty="0"/>
          </a:p>
        </p:txBody>
      </p:sp>
      <p:sp>
        <p:nvSpPr>
          <p:cNvPr id="20" name="bounded_body"/>
          <p:cNvSpPr/>
          <p:nvPr/>
        </p:nvSpPr>
        <p:spPr>
          <a:xfrm>
            <a:off x="2926080" y="2868473"/>
            <a:ext cx="589788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lakeside city of grand palaces and gardens that the Spanish passed on the way to Tenochtitlan.</a:t>
            </a:r>
            <a:endParaRPr lang="en-US" sz="1800" dirty="0"/>
          </a:p>
        </p:txBody>
      </p:sp>
      <p:sp>
        <p:nvSpPr>
          <p:cNvPr id="21" name="Shape 19"/>
          <p:cNvSpPr/>
          <p:nvPr/>
        </p:nvSpPr>
        <p:spPr>
          <a:xfrm>
            <a:off x="274320" y="3589934"/>
            <a:ext cx="8595360" cy="657454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274320" y="3589934"/>
            <a:ext cx="73152" cy="657454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23" name="bounded_body"/>
          <p:cNvSpPr/>
          <p:nvPr/>
        </p:nvSpPr>
        <p:spPr>
          <a:xfrm>
            <a:off x="457200" y="3589934"/>
            <a:ext cx="237744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siege</a:t>
            </a:r>
            <a:endParaRPr lang="en-US" sz="1800" dirty="0"/>
          </a:p>
        </p:txBody>
      </p:sp>
      <p:sp>
        <p:nvSpPr>
          <p:cNvPr id="24" name="bounded_body"/>
          <p:cNvSpPr/>
          <p:nvPr/>
        </p:nvSpPr>
        <p:spPr>
          <a:xfrm>
            <a:off x="2926080" y="3589934"/>
            <a:ext cx="589788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Surrounding and cutting off a city to force surrender, as Cortes did to Tenochtitlan in 1521.</a:t>
            </a:r>
            <a:endParaRPr lang="en-US" sz="1800" dirty="0"/>
          </a:p>
        </p:txBody>
      </p:sp>
      <p:sp>
        <p:nvSpPr>
          <p:cNvPr id="25" name="Shape 23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EBEE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7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Point: These terms name the conquerors, the allies, the legend, the lakeside city, and the siege.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Reading Diaz as a source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31520"/>
            <a:ext cx="4206240" cy="384048"/>
          </a:xfrm>
          <a:prstGeom prst="rect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73152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One soldier's memory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274320" y="1115568"/>
            <a:ext cx="4206240" cy="3076956"/>
          </a:xfrm>
          <a:prstGeom prst="rect">
            <a:avLst/>
          </a:prstGeom>
          <a:solidFill>
            <a:srgbClr val="F0FAF8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8" name="bounded_body"/>
          <p:cNvSpPr/>
          <p:nvPr/>
        </p:nvSpPr>
        <p:spPr>
          <a:xfrm>
            <a:off x="384048" y="1207008"/>
            <a:ext cx="3986784" cy="2894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Bernal Diaz wrote his history decades after 1519.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his account is a memory, not an on-the-spot report.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4572000" y="822960"/>
            <a:ext cx="0" cy="3278124"/>
          </a:xfrm>
          <a:prstGeom prst="line">
            <a:avLst/>
          </a:prstGeom>
          <a:noFill/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63440" y="731520"/>
            <a:ext cx="4206240" cy="384048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63440" y="73152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Not the whole story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663440" y="1115568"/>
            <a:ext cx="4206240" cy="3076956"/>
          </a:xfrm>
          <a:prstGeom prst="rect">
            <a:avLst/>
          </a:prstGeom>
          <a:solidFill>
            <a:srgbClr val="FFF8F6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3" name="bounded_body"/>
          <p:cNvSpPr/>
          <p:nvPr/>
        </p:nvSpPr>
        <p:spPr>
          <a:xfrm>
            <a:off x="4773168" y="1207008"/>
            <a:ext cx="3986784" cy="2894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wonder is a personal, eyewitness impression of one moment.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gives the Spanish view, not the Aztec (Mexica) experience.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leaves out the Tlaxcalan allies and smallpox that were decisive.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274320" y="4384548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74320" y="4384548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6" name="bounded_callout"/>
          <p:cNvSpPr/>
          <p:nvPr/>
        </p:nvSpPr>
        <p:spPr>
          <a:xfrm>
            <a:off x="457200" y="4430268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Point: Diaz's account is one soldier's vivid memory, written decades later - useful evidence, but not the whole story.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Building a precise account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bounded_body"/>
          <p:cNvSpPr/>
          <p:nvPr/>
        </p:nvSpPr>
        <p:spPr>
          <a:xfrm>
            <a:off x="365760" y="731520"/>
            <a:ext cx="8503920" cy="35067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Setting: name Tenochtitlan as the Aztec island capital on a lake.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Evidence: use one detail from Diaz's causeway account.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Fall: state the city fell after a siege, surrendering on August 13, 1521.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Allies: name the tens of thousands of Tlaxcalan allies as decisive.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Disease: always include the smallpox epidemic, not the Spanish alone.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8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Remember: A precise account of the fall names the Tlaxcalan allies and smallpox, never the Spanish alone.</a:t>
            </a:r>
            <a:endParaRPr 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Key Takeaways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320040" y="1053275"/>
            <a:ext cx="310896" cy="310896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20040" y="1053275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300" dirty="0"/>
          </a:p>
        </p:txBody>
      </p:sp>
      <p:sp>
        <p:nvSpPr>
          <p:cNvPr id="7" name="mllp_textfit_body"/>
          <p:cNvSpPr/>
          <p:nvPr/>
        </p:nvSpPr>
        <p:spPr>
          <a:xfrm>
            <a:off x="777240" y="704088"/>
            <a:ext cx="8092440" cy="10092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Tenochtitlan was the Aztec island capital; Cortes reached it in 1519.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320040" y="2117408"/>
            <a:ext cx="310896" cy="310896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20040" y="211740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300" dirty="0"/>
          </a:p>
        </p:txBody>
      </p:sp>
      <p:sp>
        <p:nvSpPr>
          <p:cNvPr id="10" name="mllp_textfit_body"/>
          <p:cNvSpPr/>
          <p:nvPr/>
        </p:nvSpPr>
        <p:spPr>
          <a:xfrm>
            <a:off x="777240" y="1768221"/>
            <a:ext cx="8092440" cy="10092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Bernal Diaz compared his first sight of the city to the legend of Amadis.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320040" y="3181541"/>
            <a:ext cx="310896" cy="310896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0040" y="3181541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300" dirty="0"/>
          </a:p>
        </p:txBody>
      </p:sp>
      <p:sp>
        <p:nvSpPr>
          <p:cNvPr id="13" name="mllp_textfit_body"/>
          <p:cNvSpPr/>
          <p:nvPr/>
        </p:nvSpPr>
        <p:spPr>
          <a:xfrm>
            <a:off x="777240" y="2832354"/>
            <a:ext cx="8092440" cy="10092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city fell after a siege, with the surrender on August 13, 1521.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320040" y="4245674"/>
            <a:ext cx="310896" cy="310896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20040" y="424567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300" dirty="0"/>
          </a:p>
        </p:txBody>
      </p:sp>
      <p:sp>
        <p:nvSpPr>
          <p:cNvPr id="16" name="mllp_textfit_body"/>
          <p:cNvSpPr/>
          <p:nvPr/>
        </p:nvSpPr>
        <p:spPr>
          <a:xfrm>
            <a:off x="777240" y="3896487"/>
            <a:ext cx="8092440" cy="10092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Spanish did not conquer alone - Tlaxcalan allies and smallpox were decisive.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Learning Targets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04088"/>
            <a:ext cx="8595360" cy="134569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38912" y="1194054"/>
            <a:ext cx="365760" cy="365760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38912" y="119405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800" dirty="0"/>
          </a:p>
        </p:txBody>
      </p:sp>
      <p:sp>
        <p:nvSpPr>
          <p:cNvPr id="8" name="mllp_textfit_body"/>
          <p:cNvSpPr/>
          <p:nvPr/>
        </p:nvSpPr>
        <p:spPr>
          <a:xfrm>
            <a:off x="941832" y="704088"/>
            <a:ext cx="7882128" cy="13456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Explain who Cortes and the conquistadors were and how they reached the city.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274320" y="2113788"/>
            <a:ext cx="8595360" cy="134569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38912" y="2603754"/>
            <a:ext cx="365760" cy="365760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38912" y="260375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800" dirty="0"/>
          </a:p>
        </p:txBody>
      </p:sp>
      <p:sp>
        <p:nvSpPr>
          <p:cNvPr id="12" name="mllp_textfit_body"/>
          <p:cNvSpPr/>
          <p:nvPr/>
        </p:nvSpPr>
        <p:spPr>
          <a:xfrm>
            <a:off x="941832" y="2113788"/>
            <a:ext cx="7882128" cy="13456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Describe what the soldier Bernal Diaz saw on the causeway approach to the city.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274320" y="3523488"/>
            <a:ext cx="8595360" cy="134569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38912" y="4013454"/>
            <a:ext cx="365760" cy="365760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38912" y="401345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800" dirty="0"/>
          </a:p>
        </p:txBody>
      </p:sp>
      <p:sp>
        <p:nvSpPr>
          <p:cNvPr id="16" name="mllp_textfit_body"/>
          <p:cNvSpPr/>
          <p:nvPr/>
        </p:nvSpPr>
        <p:spPr>
          <a:xfrm>
            <a:off x="941832" y="3523488"/>
            <a:ext cx="7882128" cy="13456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Spanish did not conquer alone - allies and smallpox were decisive.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Tenochtitlan: the Aztec island capital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bounded_body"/>
          <p:cNvSpPr/>
          <p:nvPr/>
        </p:nvSpPr>
        <p:spPr>
          <a:xfrm>
            <a:off x="365760" y="731520"/>
            <a:ext cx="8503920" cy="35067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Tenochtitlan was the capital of the Aztec (Mexica) empire in central Mexico.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was an island city built on a lake, connected to shore by raised roads.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Aztec (Mexica) were the people who ruled a large empire from this city.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Montezuma (Moctezuma II) was the Aztec ruler when the Spanish arrived in 1519.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Today the site of Tenochtitlan is Mexico City.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8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Point: Tenochtitlan was a great island capital on a lake - the heart of the Aztec empire.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 later painting of the Cortes-Montezuma meeting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57200" y="758952"/>
            <a:ext cx="8229600" cy="361645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pic>
        <p:nvPicPr>
          <p:cNvPr id="6" name="Image 0" descr="A 17th-century oil painting showing the Spanish leader Cortes and the Aztec ruler Montezuma meeting, with attendants and the island city in the background; a later artistic depiction, not a photograph.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71413" y="795528"/>
            <a:ext cx="5201174" cy="3543300"/>
          </a:xfrm>
          <a:prstGeom prst="rect">
            <a:avLst/>
          </a:prstGeom>
        </p:spPr>
      </p:pic>
      <p:sp>
        <p:nvSpPr>
          <p:cNvPr id="7" name="mllp_textfit_caption"/>
          <p:cNvSpPr/>
          <p:nvPr/>
        </p:nvSpPr>
        <p:spPr>
          <a:xfrm>
            <a:off x="457200" y="4430268"/>
            <a:ext cx="8229600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Meeting of Cortes and Montezuma, unknown artist, 17th century.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Cortes reaches the causeway (November 1519)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04088"/>
            <a:ext cx="859536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20624" y="914400"/>
            <a:ext cx="384048" cy="384048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20624" y="9144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</a:t>
            </a:r>
            <a:endParaRPr lang="en-US" sz="800" dirty="0"/>
          </a:p>
        </p:txBody>
      </p:sp>
      <p:sp>
        <p:nvSpPr>
          <p:cNvPr id="8" name="bounded_body"/>
          <p:cNvSpPr/>
          <p:nvPr/>
        </p:nvSpPr>
        <p:spPr>
          <a:xfrm>
            <a:off x="914400" y="704088"/>
            <a:ext cx="256032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was Cortes</a:t>
            </a:r>
            <a:endParaRPr lang="en-US" sz="1800" dirty="0"/>
          </a:p>
        </p:txBody>
      </p:sp>
      <p:sp>
        <p:nvSpPr>
          <p:cNvPr id="9" name="bounded_body"/>
          <p:cNvSpPr/>
          <p:nvPr/>
        </p:nvSpPr>
        <p:spPr>
          <a:xfrm>
            <a:off x="3566160" y="704088"/>
            <a:ext cx="52578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Hernan Cortes was the Spanish conquistador who led the expedition against the Aztec empire.</a:t>
            </a:r>
            <a:endParaRPr lang="en-US" sz="1750" dirty="0"/>
          </a:p>
        </p:txBody>
      </p:sp>
      <p:sp>
        <p:nvSpPr>
          <p:cNvPr id="10" name="Shape 8"/>
          <p:cNvSpPr/>
          <p:nvPr/>
        </p:nvSpPr>
        <p:spPr>
          <a:xfrm>
            <a:off x="274320" y="1563624"/>
            <a:ext cx="859536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20624" y="1773936"/>
            <a:ext cx="384048" cy="384048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20624" y="177393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</a:t>
            </a:r>
            <a:endParaRPr lang="en-US" sz="800" dirty="0"/>
          </a:p>
        </p:txBody>
      </p:sp>
      <p:sp>
        <p:nvSpPr>
          <p:cNvPr id="13" name="bounded_body"/>
          <p:cNvSpPr/>
          <p:nvPr/>
        </p:nvSpPr>
        <p:spPr>
          <a:xfrm>
            <a:off x="914400" y="1563624"/>
            <a:ext cx="256032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 conquistador was</a:t>
            </a:r>
            <a:endParaRPr lang="en-US" sz="1800" dirty="0"/>
          </a:p>
        </p:txBody>
      </p:sp>
      <p:sp>
        <p:nvSpPr>
          <p:cNvPr id="14" name="bounded_body"/>
          <p:cNvSpPr/>
          <p:nvPr/>
        </p:nvSpPr>
        <p:spPr>
          <a:xfrm>
            <a:off x="3566160" y="1563624"/>
            <a:ext cx="52578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conquistador was a Spanish soldier-explorer who conquered lands in the Americas for Spain.</a:t>
            </a:r>
            <a:endParaRPr lang="en-US" sz="1750" dirty="0"/>
          </a:p>
        </p:txBody>
      </p:sp>
      <p:sp>
        <p:nvSpPr>
          <p:cNvPr id="15" name="Shape 13"/>
          <p:cNvSpPr/>
          <p:nvPr/>
        </p:nvSpPr>
        <p:spPr>
          <a:xfrm>
            <a:off x="274320" y="2423160"/>
            <a:ext cx="859536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0624" y="2633472"/>
            <a:ext cx="384048" cy="384048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20624" y="263347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</a:t>
            </a:r>
            <a:endParaRPr lang="en-US" sz="800" dirty="0"/>
          </a:p>
        </p:txBody>
      </p:sp>
      <p:sp>
        <p:nvSpPr>
          <p:cNvPr id="18" name="bounded_body"/>
          <p:cNvSpPr/>
          <p:nvPr/>
        </p:nvSpPr>
        <p:spPr>
          <a:xfrm>
            <a:off x="914400" y="2423160"/>
            <a:ext cx="256032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causeway</a:t>
            </a:r>
            <a:endParaRPr lang="en-US" sz="1800" dirty="0"/>
          </a:p>
        </p:txBody>
      </p:sp>
      <p:sp>
        <p:nvSpPr>
          <p:cNvPr id="19" name="bounded_body"/>
          <p:cNvSpPr/>
          <p:nvPr/>
        </p:nvSpPr>
        <p:spPr>
          <a:xfrm>
            <a:off x="3566160" y="2423160"/>
            <a:ext cx="52578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Spanish marched to the city on a causeway, a raised road built across the water.</a:t>
            </a:r>
            <a:endParaRPr lang="en-US" sz="1800" dirty="0"/>
          </a:p>
        </p:txBody>
      </p:sp>
      <p:sp>
        <p:nvSpPr>
          <p:cNvPr id="20" name="Shape 18"/>
          <p:cNvSpPr/>
          <p:nvPr/>
        </p:nvSpPr>
        <p:spPr>
          <a:xfrm>
            <a:off x="274320" y="3282696"/>
            <a:ext cx="859536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20624" y="3493008"/>
            <a:ext cx="384048" cy="384048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20624" y="349300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</a:t>
            </a:r>
            <a:endParaRPr lang="en-US" sz="800" dirty="0"/>
          </a:p>
        </p:txBody>
      </p:sp>
      <p:sp>
        <p:nvSpPr>
          <p:cNvPr id="23" name="bounded_body"/>
          <p:cNvSpPr/>
          <p:nvPr/>
        </p:nvSpPr>
        <p:spPr>
          <a:xfrm>
            <a:off x="914400" y="3282696"/>
            <a:ext cx="256032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Entering the city</a:t>
            </a:r>
            <a:endParaRPr lang="en-US" sz="1800" dirty="0"/>
          </a:p>
        </p:txBody>
      </p:sp>
      <p:sp>
        <p:nvSpPr>
          <p:cNvPr id="24" name="bounded_body"/>
          <p:cNvSpPr/>
          <p:nvPr/>
        </p:nvSpPr>
        <p:spPr>
          <a:xfrm>
            <a:off x="3566160" y="3282696"/>
            <a:ext cx="52578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Cortes and his troops first entered Tenochtitlan on November 8, 1519, passing lakeside Iztapalapa.</a:t>
            </a:r>
            <a:endParaRPr lang="en-US" sz="1750" dirty="0"/>
          </a:p>
        </p:txBody>
      </p:sp>
      <p:sp>
        <p:nvSpPr>
          <p:cNvPr id="25" name="Shape 23"/>
          <p:cNvSpPr/>
          <p:nvPr/>
        </p:nvSpPr>
        <p:spPr>
          <a:xfrm>
            <a:off x="274320" y="414223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274320" y="414223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27" name="bounded_callout"/>
          <p:cNvSpPr/>
          <p:nvPr/>
        </p:nvSpPr>
        <p:spPr>
          <a:xfrm>
            <a:off x="457200" y="418795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Point: Cortes, a Spanish conquistador, reached Tenochtitlan by causeway and entered the city on November 8, 1519.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 soldier's wonder on the causeway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31520"/>
            <a:ext cx="4206240" cy="384048"/>
          </a:xfrm>
          <a:prstGeom prst="rect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73152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Diaz saw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274320" y="1115568"/>
            <a:ext cx="4206240" cy="3076956"/>
          </a:xfrm>
          <a:prstGeom prst="rect">
            <a:avLst/>
          </a:prstGeom>
          <a:solidFill>
            <a:srgbClr val="F0FAF8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8" name="bounded_body"/>
          <p:cNvSpPr/>
          <p:nvPr/>
        </p:nvSpPr>
        <p:spPr>
          <a:xfrm>
            <a:off x="384048" y="1207008"/>
            <a:ext cx="3986784" cy="2894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Bernal Diaz was a foot soldier who marched with Cortes.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the causeway he saw cities and towns rising from the water.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4572000" y="822960"/>
            <a:ext cx="0" cy="3278124"/>
          </a:xfrm>
          <a:prstGeom prst="line">
            <a:avLst/>
          </a:prstGeom>
          <a:noFill/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63440" y="731520"/>
            <a:ext cx="4206240" cy="384048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63440" y="73152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How it felt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663440" y="1115568"/>
            <a:ext cx="4206240" cy="3076956"/>
          </a:xfrm>
          <a:prstGeom prst="rect">
            <a:avLst/>
          </a:prstGeom>
          <a:solidFill>
            <a:srgbClr val="FFF8F6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3" name="bounded_body"/>
          <p:cNvSpPr/>
          <p:nvPr/>
        </p:nvSpPr>
        <p:spPr>
          <a:xfrm>
            <a:off x="4773168" y="1207008"/>
            <a:ext cx="3986784" cy="2894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soldiers were amazed and asked whether it was not a dream.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They compared the sight to the enchantments in the legend of Amadis.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Amadis was a popular Spanish tale of knights and magic.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274320" y="4384548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74320" y="4384548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6" name="bounded_callout"/>
          <p:cNvSpPr/>
          <p:nvPr/>
        </p:nvSpPr>
        <p:spPr>
          <a:xfrm>
            <a:off x="457200" y="4430268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Point: Diaz compared his first sight of Tenochtitlan to the enchantments in the legend of Amadis.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Spanish did NOT conquer alone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31520"/>
            <a:ext cx="4206240" cy="384048"/>
          </a:xfrm>
          <a:prstGeom prst="rect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73152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 common but wrong idea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274320" y="1115568"/>
            <a:ext cx="4206240" cy="3076956"/>
          </a:xfrm>
          <a:prstGeom prst="rect">
            <a:avLst/>
          </a:prstGeom>
          <a:solidFill>
            <a:srgbClr val="F0FAF8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8" name="bounded_body"/>
          <p:cNvSpPr/>
          <p:nvPr/>
        </p:nvSpPr>
        <p:spPr>
          <a:xfrm>
            <a:off x="384048" y="1207008"/>
            <a:ext cx="3986784" cy="2894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handful of Spaniards under Cortes toppled the Aztec empire by themselves.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Cortes won because of Spanish steel and courage alone.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4572000" y="822960"/>
            <a:ext cx="0" cy="3278124"/>
          </a:xfrm>
          <a:prstGeom prst="line">
            <a:avLst/>
          </a:prstGeom>
          <a:noFill/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63440" y="731520"/>
            <a:ext cx="4206240" cy="384048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63440" y="73152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the evidence shows: two decisive factors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663440" y="1115568"/>
            <a:ext cx="4206240" cy="3076956"/>
          </a:xfrm>
          <a:prstGeom prst="rect">
            <a:avLst/>
          </a:prstGeom>
          <a:solidFill>
            <a:srgbClr val="FFF8F6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3" name="bounded_body"/>
          <p:cNvSpPr/>
          <p:nvPr/>
        </p:nvSpPr>
        <p:spPr>
          <a:xfrm>
            <a:off x="4773168" y="1207008"/>
            <a:ext cx="3986784" cy="2894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 factor: tens of thousands of Tlaxcalan allies, enemies of the Aztecs.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Second factor: a devastating smallpox epidemic swept the city before it fell.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Spanish were a small part of a much larger Indigenous war.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274320" y="4384548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74320" y="4384548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6" name="bounded_callout"/>
          <p:cNvSpPr/>
          <p:nvPr/>
        </p:nvSpPr>
        <p:spPr>
          <a:xfrm>
            <a:off x="457200" y="4430268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Point: The two decisive factors were the tens of thousands of Tlaxcalan allies and the smallpox epidemic - never say the Spanish conquered alone.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siege and fall of Tenochtitlan (1521)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bounded_body"/>
          <p:cNvSpPr/>
          <p:nvPr/>
        </p:nvSpPr>
        <p:spPr>
          <a:xfrm>
            <a:off x="365760" y="731520"/>
            <a:ext cx="8503920" cy="35067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After Cortes entered in 1519, relations broke down and fighting spread.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Spanish and their Tlaxcalan allies surrounded and cut off the city.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Surrounding and cutting off a city to force surrender is called a siege.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Weakened by smallpox, the defenders could not hold out against the siege.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Aztec capital fell when the defenders surrendered on August 13, 1521.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8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Point: Tenochtitlan fell after a siege, when its defenders surrendered on August 13, 1521.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People and place vocabulary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04088"/>
            <a:ext cx="8595360" cy="657454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4320" y="704088"/>
            <a:ext cx="73152" cy="657454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7" name="bounded_body"/>
          <p:cNvSpPr/>
          <p:nvPr/>
        </p:nvSpPr>
        <p:spPr>
          <a:xfrm>
            <a:off x="457200" y="704088"/>
            <a:ext cx="237744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Tenochtitlan</a:t>
            </a:r>
            <a:endParaRPr lang="en-US" sz="1800" dirty="0"/>
          </a:p>
        </p:txBody>
      </p:sp>
      <p:sp>
        <p:nvSpPr>
          <p:cNvPr id="8" name="bounded_body"/>
          <p:cNvSpPr/>
          <p:nvPr/>
        </p:nvSpPr>
        <p:spPr>
          <a:xfrm>
            <a:off x="2926080" y="704088"/>
            <a:ext cx="589788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island capital of the Aztec Empire, built on a lake; today it is Mexico City.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274320" y="1425550"/>
            <a:ext cx="8595360" cy="657454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74320" y="1425550"/>
            <a:ext cx="73152" cy="657454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1" name="bounded_body"/>
          <p:cNvSpPr/>
          <p:nvPr/>
        </p:nvSpPr>
        <p:spPr>
          <a:xfrm>
            <a:off x="457200" y="1425550"/>
            <a:ext cx="237744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causeway</a:t>
            </a:r>
            <a:endParaRPr lang="en-US" sz="1800" dirty="0"/>
          </a:p>
        </p:txBody>
      </p:sp>
      <p:sp>
        <p:nvSpPr>
          <p:cNvPr id="12" name="bounded_body"/>
          <p:cNvSpPr/>
          <p:nvPr/>
        </p:nvSpPr>
        <p:spPr>
          <a:xfrm>
            <a:off x="2926080" y="1425550"/>
            <a:ext cx="589788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raised road built across water, connecting the island city to the lakeshore.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274320" y="2147011"/>
            <a:ext cx="8595360" cy="657454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74320" y="2147011"/>
            <a:ext cx="73152" cy="657454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5" name="bounded_body"/>
          <p:cNvSpPr/>
          <p:nvPr/>
        </p:nvSpPr>
        <p:spPr>
          <a:xfrm>
            <a:off x="457200" y="2147011"/>
            <a:ext cx="237744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Aztec (Mexica)</a:t>
            </a:r>
            <a:endParaRPr lang="en-US" sz="1800" dirty="0"/>
          </a:p>
        </p:txBody>
      </p:sp>
      <p:sp>
        <p:nvSpPr>
          <p:cNvPr id="16" name="bounded_body"/>
          <p:cNvSpPr/>
          <p:nvPr/>
        </p:nvSpPr>
        <p:spPr>
          <a:xfrm>
            <a:off x="2926080" y="2147011"/>
            <a:ext cx="589788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people who ruled a large empire in central Mexico from Tenochtitlan.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274320" y="2868473"/>
            <a:ext cx="8595360" cy="657454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274320" y="2868473"/>
            <a:ext cx="73152" cy="657454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9" name="bounded_body"/>
          <p:cNvSpPr/>
          <p:nvPr/>
        </p:nvSpPr>
        <p:spPr>
          <a:xfrm>
            <a:off x="457200" y="2868473"/>
            <a:ext cx="237744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Montezuma (Moctezuma II)</a:t>
            </a:r>
            <a:endParaRPr lang="en-US" sz="1800" dirty="0"/>
          </a:p>
        </p:txBody>
      </p:sp>
      <p:sp>
        <p:nvSpPr>
          <p:cNvPr id="20" name="bounded_body"/>
          <p:cNvSpPr/>
          <p:nvPr/>
        </p:nvSpPr>
        <p:spPr>
          <a:xfrm>
            <a:off x="2926080" y="2868473"/>
            <a:ext cx="589788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Aztec ruler when the Spanish arrived in 1519.</a:t>
            </a:r>
            <a:endParaRPr lang="en-US" sz="1800" dirty="0"/>
          </a:p>
        </p:txBody>
      </p:sp>
      <p:sp>
        <p:nvSpPr>
          <p:cNvPr id="21" name="Shape 19"/>
          <p:cNvSpPr/>
          <p:nvPr/>
        </p:nvSpPr>
        <p:spPr>
          <a:xfrm>
            <a:off x="274320" y="3589934"/>
            <a:ext cx="8595360" cy="657454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274320" y="3589934"/>
            <a:ext cx="73152" cy="657454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23" name="bounded_body"/>
          <p:cNvSpPr/>
          <p:nvPr/>
        </p:nvSpPr>
        <p:spPr>
          <a:xfrm>
            <a:off x="457200" y="3589934"/>
            <a:ext cx="237744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Hernan Cortes</a:t>
            </a:r>
            <a:endParaRPr lang="en-US" sz="1800" dirty="0"/>
          </a:p>
        </p:txBody>
      </p:sp>
      <p:sp>
        <p:nvSpPr>
          <p:cNvPr id="24" name="bounded_body"/>
          <p:cNvSpPr/>
          <p:nvPr/>
        </p:nvSpPr>
        <p:spPr>
          <a:xfrm>
            <a:off x="2926080" y="3589934"/>
            <a:ext cx="589788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Spanish conquistador who led the expedition against the Aztec Empire.</a:t>
            </a:r>
            <a:endParaRPr lang="en-US" sz="1800" dirty="0"/>
          </a:p>
        </p:txBody>
      </p:sp>
      <p:sp>
        <p:nvSpPr>
          <p:cNvPr id="25" name="Shape 23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EBEE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7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Point: These terms name the city, the road to it, the people, their ruler, and the Spanish leader.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Fall of the Aztecs</dc:title>
  <dc:subject>PptxGenJS Presentation</dc:subject>
  <dc:creator>More Lessons Less Planning</dc:creator>
  <cp:lastModifiedBy>More Lessons Less Planning</cp:lastModifiedBy>
  <cp:revision>1</cp:revision>
  <dcterms:created xsi:type="dcterms:W3CDTF">2026-07-27T16:55:50Z</dcterms:created>
  <dcterms:modified xsi:type="dcterms:W3CDTF">2026-07-27T16:55:50Z</dcterms:modified>
</cp:coreProperties>
</file>