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this as a lesson about federal money and rules, not a retelling of the attacks. Students were born long after 2001; keep the tone documentary throughout.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 News Photo, October 13, 2001. Bound to the concept slide before it. Decorative only.
Reference labels (point to these chart features when teaching): Around-the-clock work; $1.70 billion line item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threshold rule, the single most important allocation mechanic in the lesson: federal help covers costs that EXCEED what a state or locality can handle.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 coordinates under the Federal Response Plan, a signed agreement by 27 agencies and the Red Cross. Then: routine assistance versus a direct congressional appropriation, such as HUD block grants.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FEMA, HUD, DOT, and the tax-relief channel delivered 96 percent, or $19.63 billion, of committed federal aid.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Liberty Zone as a geographic rule: seven tax provisions aimed at a defined area of lower Manhattan. Define Liberty Zone in a definition-style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dataTable of the four purposes with their amounts. Use dataTable, never statCallout.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dataTable opening up the $2.55 billion initial response into its six line items, showing that a headline number is built from specific jobs.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 capitalized a $1 billion insurance company to cover debris-removal claims - risk transfer, not a purchased policy. Define liability insurance in a definition-style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Concept slide for the assistance-center photograph that follows: assistance is delivered through registration, paperwork, and caseworkers, not automatically.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FEMA News Photo, November 7, 2001. Bound to the concept slide before it. Decorative only.
Reference labels (point to these chart features when teaching): Registration in progress; Paperwork-based delivery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target 5 aloud twice - the arithmetic-check habit is graded in the Activity's final part.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four purposes sum to $18.47 billion; adding the $1.16 billion not yet assigned gives $19.63 billion. Students verify a federal audit's totals themselves.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Define committed funds in a definition-style sentence and close on the snapshot caveat: every figure is as of June 30, 2003.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snapshot caveat - every figure is as of June 30, 2003, and long-term projects remained to be disbursed.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human loss once, plainly, and move on - no incident narrative. Then set the lesson's spine: amount moved, and the rule that decided where it went.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the reopening to the utility and infrastructure work that made it possible - sourced inside GAO-04-72.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this term in a definition-style row so it can be masked cleanly in the Guided Notes. This is the event behind airlines' DIRECT losses.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losses versus incremental losses through December 31, 2001 - define incremental loss in a definition-style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Law 107-42, September 22, 2001: $5 billion in compensation plus federal credit instruments up to $10 billion. Define loan guarantee in a definition-style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core airline mechanic: maximum compensation equals the LESSER of DOT-determined losses or a formula amount built on the carrier's capacity share. Two carriers with comparable losses could receive different amounts because their capacity differed - present as arithmetic, never as grievance.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Concept slide for the debris photograph that follows. Scale of the debris operation and its $1.70 billion cost inside the $2.55 billion initial response.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Economic Shock of September 11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Federal Dollars Were Allocated After the Attacks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Debris Removal at the World Trade Center Site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n excavator loads debris into a dump truck at the World Trade Center site while a single worker in a hard hat stands watching, with dust and low sunlight filling the air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4013" y="795528"/>
            <a:ext cx="5155974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Debris removal at the World Trade Center site, October 2001.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Rule That Starts the Money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disaster aid does not all reach a city the same way.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help under this law covers costs a state or city cannot handle alone.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Stafford Act: the federal law that pays costs a state or city cannot cover.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threshold rule decided when federal money could start moving at all.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dollar in this lesson flows through that threshold rule.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Federal aid begins only where state and local capacity ends.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Coordination and the Two Pipes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84444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844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Coordinates the federal disaster response overall.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423721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564081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564081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423721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Response Plan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423721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by 27 federal agencies and the American Red Cross.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143354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283714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28371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143354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 One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143354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assistance under the threshold rule already covered.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2862986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003347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003347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2862986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Appropriation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2862986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 Congress sets aside by law for a stated purpose.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3582619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0624" y="372298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0624" y="37229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8" name="bounded_body"/>
          <p:cNvSpPr/>
          <p:nvPr/>
        </p:nvSpPr>
        <p:spPr>
          <a:xfrm>
            <a:off x="914400" y="3582619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 Two Example</a:t>
            </a:r>
            <a:endParaRPr lang="en-US" sz="1800" dirty="0"/>
          </a:p>
        </p:txBody>
      </p:sp>
      <p:sp>
        <p:nvSpPr>
          <p:cNvPr id="29" name="bounded_body"/>
          <p:cNvSpPr/>
          <p:nvPr/>
        </p:nvSpPr>
        <p:spPr>
          <a:xfrm>
            <a:off x="3566160" y="3582619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HUD's block grants for economic development moved this way.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32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Same federal dollar, two different pipes for reaching it.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Four Channels Carried 96 Percent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04597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04597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FEMA</a:t>
            </a:r>
            <a:endParaRPr lang="en-US" sz="14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 received $8.80 billion.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coordinates the response.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 needs the threshold met.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457450" y="731520"/>
            <a:ext cx="204597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57450" y="731520"/>
            <a:ext cx="204597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5745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HUD</a:t>
            </a:r>
            <a:endParaRPr lang="en-US" sz="1400" dirty="0"/>
          </a:p>
        </p:txBody>
      </p:sp>
      <p:sp>
        <p:nvSpPr>
          <p:cNvPr id="12" name="bounded_body"/>
          <p:cNvSpPr/>
          <p:nvPr/>
        </p:nvSpPr>
        <p:spPr>
          <a:xfrm>
            <a:off x="254889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HUD received $3.48 billion.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grants fund business aid.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Includes $1.16B unassigned.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640580" y="731520"/>
            <a:ext cx="204597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40580" y="731520"/>
            <a:ext cx="204597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4058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DOT</a:t>
            </a:r>
            <a:endParaRPr lang="en-US" sz="1400" dirty="0"/>
          </a:p>
        </p:txBody>
      </p:sp>
      <p:sp>
        <p:nvSpPr>
          <p:cNvPr id="16" name="bounded_body"/>
          <p:cNvSpPr/>
          <p:nvPr/>
        </p:nvSpPr>
        <p:spPr>
          <a:xfrm>
            <a:off x="473202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 received $2.37 billion.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paid for transit repair.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sent airline payments.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6823710" y="731520"/>
            <a:ext cx="2045970" cy="3515868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23710" y="731520"/>
            <a:ext cx="204597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23710" y="731520"/>
            <a:ext cx="204597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Liberty Zone</a:t>
            </a:r>
            <a:endParaRPr lang="en-US" sz="1400" dirty="0"/>
          </a:p>
        </p:txBody>
      </p:sp>
      <p:sp>
        <p:nvSpPr>
          <p:cNvPr id="20" name="bounded_body"/>
          <p:cNvSpPr/>
          <p:nvPr/>
        </p:nvSpPr>
        <p:spPr>
          <a:xfrm>
            <a:off x="6915150" y="1261872"/>
            <a:ext cx="186309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totaled $5.03 billion.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tax provisions, not cash.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targeted one district.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3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Channel amounts are rounded, so they add to slightly more than $19.63 billion.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Boundary, Not a Check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of the four channels was not a cash payment at all.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worked through the tax code rather than a cash payment.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Liberty Zone: lower Manhattan given special federal tax breaks, post-attack.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separate tax provisions applied inside this one defined area.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boundary itself was the rule - being inside the zone was what mattered.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This channel worked through the tax code, not a check.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the Money Went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4297680"/>
                <a:gridCol w="4297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Purpose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Amount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Initial response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$2.55 billion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Compensation for disaster-related costs and losses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$4.81 billion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Infrastructure restoration and improvement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$5.57 billion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Revitalizing the local economy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$5.54 billion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Every amount here is a snapshot taken on June 30, 2003, not a final total.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Inside One Bucket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4297680"/>
                <a:gridCol w="4297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Line Item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Amount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Search and rescue operations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$22 million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Debris removal operations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$1.70 billion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transportation measures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$299 million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and temporary utility repairs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$250 million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Testing and cleaning efforts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$53 million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Other initial response services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$232 million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These six line items, as of June 30, 2003, add up to about $2.55 billion.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Government Takes On the Risk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of the debris-removal work created an unusual money problem.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Contractors needed coverage for claims tied to the removal work itself.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Liability insurance pays claims when work causes harm to someone else.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FEMA capitalized a $1 billion company to provide that exact coverage.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was risk transfer, not a policy the government simply purchased.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government became the insurer, rather than buying a policy.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the Money Actually Reaches Someone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a rule provides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Eligibility under a federal rule.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benefit category with a dollar ceiling.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still has to happen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Registration in person or by phone.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Paperwork reviewed by a caseworker.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A rule on paper still needed a person to process the claim.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Disaster Assistance Service Center in New York City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FEMA worker in a bright vest goes over printed forms with a business owner at a disaster assistance service center while other people review paperwork behind them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7998" y="795528"/>
            <a:ext cx="5068004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FEMA worker reviews paperwork with a business owner, November 2001.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the rule that lets federal disaster aid begin.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four channels that carried most federal aid.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 federal disaster aid into its four main purposes.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how a cap rule limited airline payments.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whether the reported aid totals add up.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Check the Arithmetic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the Four Purposes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the four purposes: $2.55B + $4.81B + $5.57B + $5.54B.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Subtotal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sum equals about $18.47 billion.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Unassigned HUD Funds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extra $1.16 billion in HUD money had no specific project yet.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Grand Total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$18.47 billion plus that amount equals $19.63 billion.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A federal audit's own numbers can be checked with a calculator.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Assigned, Not Yet Spent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figure in this lesson is a snapshot as of June 30, 2003.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Committed funds: money assigned to a specific project, though not yet paid.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infrastructure and recovery work still had years to go.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Economic revitalization: spending meant to bring businesses, jobs, people back.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snapshot is not a final total; more of this money moved after June 2003.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An assignment on paper is not the same as a finished payment.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875919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87591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aid could begin once damage exceeded state and local capacity.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58534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58534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413510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federal order grounded every commercial flight within hours.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294763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294763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122932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Congress capped airline pay using each carrier's share of industry flying.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004185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004185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2832354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GAO's four channels moved 96 percent of all assistance designated to the area.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371360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371360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3541776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special tax zone in lower Manhattan targeted recovery to one district.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320040" y="4423029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442302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22" name="mllp_textfit_body"/>
          <p:cNvSpPr/>
          <p:nvPr/>
        </p:nvSpPr>
        <p:spPr>
          <a:xfrm>
            <a:off x="777240" y="4251198"/>
            <a:ext cx="8092440" cy="6545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dollar total in this lesson is a snapshot, not a finished payment.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Stopped, and What This Lesson Asks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Stopped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Aircraft nationwide were grounded within hours.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NYSE closed for six days; a business district halted.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profound loss of life reshaped the city and country.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Questions to Answer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much moved? Roughly $20 billion in federal aid.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rule decided where it went? One audit explains.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This lesson tracks the money and the rule, not the attack itself.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Six Days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 Street firms lost access to office buildings and phone lines.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Trading resumed on the exchange after six days.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Utility crews restored power and phone service to lower Manhattan first.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Reopening the exchange required repaired infrastructure, not just a decision.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GAO-04-72 documents the New York Stock Exchange reopening.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September 11 plus six days is September 17, 2001.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Aviation Comes to a Halt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Hours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aviation officials acted while the attacks were underway.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Stop Order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federal order that halts aircraft takeoffs across the country.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Affected every commercial flight in U.S. airspace at once.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Consequence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 the airlines' direct losses used later in the cap rule.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The order was mandatory, not a business decision by any airline.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Timeframes of Airline Harm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Airlines were harmed in two different ways after the order.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harm came only from the mandatory order period itself.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Incremental loss: added expense from a single event, beyond normal swings.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window closed on December 31, 2001.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Federal law later covered carriers for both kinds of harm.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DOT determined the dollar amount for each airline.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Congress Answers in Eleven Days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Congress passed the Air Transportation Safety and System Stabilization Act.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law was signed September 22, 2001 - eleven days after the attacks.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provided $5 billion in direct compensation to air carriers.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Loan guarantee: government promises to repay a lender if the borrower cannot.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also authorized up to $10 billion in federal credit support.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Two tools were used together - direct cash and government-backed credit.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Cap Rule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206240" cy="1639062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85416" y="886968"/>
            <a:ext cx="384048" cy="384048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8541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Share</a:t>
            </a:r>
            <a:endParaRPr lang="en-US" sz="1400" dirty="0"/>
          </a:p>
        </p:txBody>
      </p:sp>
      <p:sp>
        <p:nvSpPr>
          <p:cNvPr id="9" name="bounded_body"/>
          <p:cNvSpPr/>
          <p:nvPr/>
        </p:nvSpPr>
        <p:spPr>
          <a:xfrm>
            <a:off x="36576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airline's share of all industry flying, used to set its payment limit.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663440" y="777240"/>
            <a:ext cx="4206240" cy="1639062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74536" y="886968"/>
            <a:ext cx="384048" cy="384048"/>
          </a:xfrm>
          <a:prstGeom prst="ellipse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74536" y="8869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325880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Lesser Of</a:t>
            </a:r>
            <a:endParaRPr lang="en-US" sz="1400" dirty="0"/>
          </a:p>
        </p:txBody>
      </p:sp>
      <p:sp>
        <p:nvSpPr>
          <p:cNvPr id="14" name="bounded_body"/>
          <p:cNvSpPr/>
          <p:nvPr/>
        </p:nvSpPr>
        <p:spPr>
          <a:xfrm>
            <a:off x="4754880" y="1618488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 equaled the smaller of the airline's losses or its formula amount.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274320" y="2553462"/>
            <a:ext cx="4206240" cy="1639062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185416" y="2663190"/>
            <a:ext cx="384048" cy="384048"/>
          </a:xfrm>
          <a:prstGeom prst="ellipse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18541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6576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DOT's Number</a:t>
            </a:r>
            <a:endParaRPr lang="en-US" sz="1400" dirty="0"/>
          </a:p>
        </p:txBody>
      </p:sp>
      <p:sp>
        <p:nvSpPr>
          <p:cNvPr id="19" name="bounded_body"/>
          <p:cNvSpPr/>
          <p:nvPr/>
        </p:nvSpPr>
        <p:spPr>
          <a:xfrm>
            <a:off x="36576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airline's determined direct and incremental losses.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4663440" y="2553462"/>
            <a:ext cx="4206240" cy="1639062"/>
          </a:xfrm>
          <a:prstGeom prst="rect">
            <a:avLst/>
          </a:prstGeom>
          <a:solidFill>
            <a:srgbClr val="E3F2FD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74536" y="2663190"/>
            <a:ext cx="384048" cy="384048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74536" y="266319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54880" y="3102102"/>
            <a:ext cx="4023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Carriers</a:t>
            </a:r>
            <a:endParaRPr lang="en-US" sz="1400" dirty="0"/>
          </a:p>
        </p:txBody>
      </p:sp>
      <p:sp>
        <p:nvSpPr>
          <p:cNvPr id="24" name="bounded_body"/>
          <p:cNvSpPr/>
          <p:nvPr/>
        </p:nvSpPr>
        <p:spPr>
          <a:xfrm>
            <a:off x="4754880" y="3394710"/>
            <a:ext cx="4023360" cy="6880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losses, different cap, because their sizes differed.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smaller capacity share can mean a smaller cap - that is arithmetic, not unfairness.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1.6 Million Tons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collapse left an enormous volume of wreckage on the site.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Crews screened, sorted, and removed nearly 1.6 million tons of debris.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Debris removal cost $1.70 billion of the initial response total.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$1.70 billion sat inside the $2.55 billion initial response.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scale of work is why the debris-removal price tag is so large.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Debris removal was the single largest line item inside initial response.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Economic Shock of September 11</dc:title>
  <dc:subject>PptxGenJS Presentation</dc:subject>
  <dc:creator>More Lessons Less Planning</dc:creator>
  <cp:lastModifiedBy>More Lessons Less Planning</cp:lastModifiedBy>
  <cp:revision>1</cp:revision>
  <dcterms:created xsi:type="dcterms:W3CDTF">2026-08-26T23:53:07Z</dcterms:created>
  <dcterms:modified xsi:type="dcterms:W3CDTF">2026-08-26T23:53:07Z</dcterms:modified>
</cp:coreProperties>
</file>