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conflict. The Fed has TWO legal goals - maximum employment and stable prices. Most of the time those goals point in the same direction. But sometimes they conflict, and the Fed has to choose. The 2022 hike cycle is the cleanest recent example: inflation peaked at 9.1% in June 2022 while unemployment was just 3.6%. To bring inflation down the Fed had to slow the economy - knowing that would push unemployment up. Today: where the dual mandate came from, how the Phillips curve framed the trade-off, when goals align, when they conflict, and what the modern Fed framework looks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T1 (state the dual mandate) is the conceptual frame - students need to know it is two goals, set by Congress in 1977-1978. T2 (the Phillips curve) is the analytical tool - the original 1958 trade-off and its 1970s breakdown. T3 (evaluate Fed decisions) is the cognitive payoff - students will judge the 2022 hike cycle as advisor to the FOMC.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Fed's dual mandate has TWO equal goals. Mandate 1: maximum employment - the lowest unemployment rate consistent with stable prices. Not zero, because some unemployment is natural (workers between jobs, new graduates, structural changes). The Fed estimates the natural rate (u*) at about 4.0-4.5% currently. Mandate 2: stable prices - operationally defined since 2012 as 2% annual PCE inflation. PCE is the Personal Consumption Expenditures price index, which the Fed prefers over CPI for measuring inflation. The two mandates are EQUAL in law - the Fed cannot privilege one over the other indefinitely.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dual mandate was NOT in the original 1913 Federal Reserve Act - which left the Fed's mission vague for 60+ years. Congress wrote dual goals into law in TWO steps. The 1977 Federal Reserve Reform Act first introduced 'maximum employment, stable prices, and moderate long-term interest rates' as Fed goals. The 1978 Humphrey-Hawkins Act (the Full Employment and Balanced Growth Act) locked it in and required the Fed Chair to report to Congress twice a year (February and July) on progress toward both goals. Senator Hubert Humphrey and Representative Augustus Hawkins were responding to BOTH the unemployment AND inflation pain of the 1970s. The dual mandate is a STATUTORY requirement - the Fed cannot legally choose to pursue only one goal.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A.W. Phillips (1958, LSE) studied 100 years of UK wage data and found that low unemployment came with high wage inflation - the relationship traced a downward-sloping curve. Other economists extended it from wages to CPI inflation. The implication: there is a short-run TRADE-OFF between unemployment and inflation, so the Fed could choose a point on the curve. Lower unemployment? Accept higher inflation. Lower inflation? Accept higher unemployment. Through the 1960s the Fed treated this trade-off as stable. The next slide shows the actual 1960s-1970s data (see the Phillips curve chart, scatter of U.S. data 1961-1980).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trace the cluster of 1961-1973 points - those years FOLLOW the Phillips curve (low unemployment paired with high inflation). Then point out the 1974-1980 cluster, which BREAKS the curve - those years have BOTH high unemployment AND high inflation (stagflation). The 1980 data point sits at about 7% unemployment with 13.5% inflation - in the OPPOSITE corner from where the Phillips curve said it should be. The chart visually proves that the simple short-run trade-off is not stable across decades.
Reference labels (point to these chart features when teaching): 1961-1973 downward curve; 1974-1980 stagflation cluster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dual mandate's two halves point the SAME direction, the Fed's policy choices are easy. Two clean examples. Late 1990s: unemployment fell from 7.5% (1992) to 3.9% by 2000 while inflation stayed below 3% the whole decade. The productivity boom let the economy run hot WITHOUT triggering inflation. Fed Chair Alan Greenspan let the expansion continue. 2010s recovery: unemployment fell from 9.9% (Oct 2009) to a 50-year low of 3.5% in February 2020 while inflation stayed below 2.5% almost every year. The Fed kept rates near zero through 2015 and raised them only gradually after that. Both decades show that when goals align, the dual mandate is straightforward.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two mandates point in OPPOSITE directions, the Fed has to choose. Textbook cases. 1970s stagflation: OPEC oil price shocks (1973, 1979) drove inflation up while unemployment also rose - supply-side inflation that broke the Phillips curve. The 1980 reading was about 9% unemployment with 13% CPI inflation - both in crisis territory. Fed Chair Paul Volcker chose to break inflation - he pushed the federal funds rate to 20% in 1980-1981, triggered the 1981-82 recession that drove unemployment to 10.8%, but inflation fell from 13% to under 3%. The 2022 case: CPI peaked at 9.1% in June 2022 while unemployment was just 3.6% - far below the Fed's natural-rate estimate. The Fed chose to fight inflation - 11 rate hikes in 16 months took the federal funds rate from 0.25% to 5.50%. See the unemployment-vs-inflation scatter chart (2015-2026 U.S. data)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locate the 2022 point on the scatter. Most years (2015-2019, 2023-2026) cluster in the low-unemployment, low-inflation corner. The 2020 pandemic point is high unemployment + low inflation (one normal direction). But 2022 is the OUTLIER - 3.6% unemployment AND 8.0% CPI inflation (annual average). That is the goals-conflict point - both mandates demanding opposite responses. The chart visually drives home why the Fed had to choose, and why the 2022 hike cycle was so aggressive.
Reference labels (point to these chart features when teaching): 2015-2019: low / low cluster; 2022 outlier: 3.6% / 8% CPI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2020 - Powell announced a major framework shift at Jackson Hole. The old rule (in effect since the 1996 implicit target and the 2012 formal target) treated 2% as a CEILING - the Fed would hike rates as soon as inflation got close to 2%. The new rule is AVERAGE INFLATION TARGETING (AIT): 2% on average over time. If inflation has been BELOW 2% for years (which it was 2010-2020), the Fed will LET inflation run modestly above 2% to make up for the shortfall. Critics argue AIT contributed to the Fed being SLOW to hike in 2021-2022, allowing inflation to surge to 9.1%. Defenders argue AIT correctly tilted the Fed toward MAXIMUM EMPLOYMENT and is the right framework when goals usually align.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2022 hike cycle is the cleanest recent case of dual-mandate conflict. March 2022: federal funds rate at 0.00-0.25% (still pandemic-emergency level) while CPI inflation was already 8.5% and rising. Unemployment was 3.6% - below the Fed's natural-rate estimate of 4.0-4.5%. Mandates pulled OPPOSITE ways: prices said HIKE aggressively; jobs said HOLD or even CUT. The FOMC chose prices. The Fed hiked 11 times in 16 months, taking the federal funds rate from 0.25% to 5.50% by July 2023 - the fastest hike cycle since Volcker. Result so far: CPI fell from 9.1% (Jun 2022) to 3.0% (Jun 2023) - inflation broken. Unemployment rose only modestly to about 4.0% - no recession yet. Powell explicitly cited Volcker at his August 2022 Jackson Hole speech: 'We must keep at it until the job is done.' Whether this counts as a SOFT LANDING is still debated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to learning targets. T1 (state the dual mandate + origin) -&gt; takeaways 1 and 2. T2 (Phillips curve + breakdown) -&gt; takeaways 2 and 4. T3 (evaluate Fed decisions when goals conflict) -&gt; takeaways 4 and 5. Tell students the activity puts them in the FOMC advisor seat in March 2022 - they will read the same data Powell read, weigh both mandates, and recommend a policy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Dual Mandate: Jobs vs Prices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When jobs and prices pull in opposite directions, what does the Fed do?</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State the Fed's dual mandate (employment + prices) and its statutory origin</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Phillips curve trade-off and why it broke down in the 1970s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Fed decisions when jobs and inflation pull in opposite directions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The Dual Mandate - Maximum Employment + Stable Prices</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Mandate 1: Maximum Employment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Lowest unemployment rate consistent with stable prices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 zero unemployment - workers always between jobs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estimates natural rate (u*) at about 4.0-4.5%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below u* pushes inflation UP</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Mandate 2: Stable Prices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Operationally defined as 2% annual PCE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PCE = Personal Consumption Expenditures (Fed's measure)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Adopted 2% target formally in January 2012</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Core PCE strips out volatile food and energy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Maximum employment and stable prices are EQUAL in the law - neither outranks the other. The Fed must pursue both.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00" b="1" dirty="0">
                <a:solidFill>
                  <a:srgbClr val="FFFFFF"/>
                </a:solidFill>
                <a:latin typeface="Trebuchet MS" pitchFamily="34" charset="0"/>
                <a:ea typeface="Trebuchet MS" pitchFamily="34" charset="-122"/>
                <a:cs typeface="Trebuchet MS" pitchFamily="34" charset="-120"/>
              </a:rPr>
              <a:t>The Humphrey-Hawkins Act 1978 - Origin of the Dual Mandate</a:t>
            </a:r>
            <a:endParaRPr lang="en-US" sz="22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1913 - Federal Reserve Act</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Created the Fed but did NOT specify dual goals</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1977 - Federal Reserve Reform Act</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Congress first wrote DUAL goals into law</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1978 - Humphrey-Hawkins Act</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Locked in dual mandate; requires twice-yearly Congress report</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Co-sponsors: Humphrey + Hawkins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Both Democrats focused on 1970s unemployment</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dual instead of single?</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Congress wanted the Fed to care about BOTH goals</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dual mandate is a STATUTORY requirement set by Congress in 1977-1978, not a Fed policy choice.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The Phillips Curve - Jobs vs Inflation Trade-off</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Phillips Found (1958)</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Studied UK wage inflation vs unemployment 1861-1957</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Found: low unemployment came with high wage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Downward-sloping curve in u-rate / inflation space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Implied a short-run trade-off the Fed could exploit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Mattered to the Fed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If trade-off is real, Fed PICKS a point on the curve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Pick low u-rate -&gt; accept higher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Pick low inflation -&gt; accept higher u-rate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1960s Fed policy assumed this trade-off was stable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Phillips curve is the original short-run trade-off - low unemployment AND low inflation seemed impossible at the same time.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00" b="1" dirty="0">
                <a:solidFill>
                  <a:srgbClr val="FFFFFF"/>
                </a:solidFill>
                <a:latin typeface="Trebuchet MS" pitchFamily="34" charset="0"/>
                <a:ea typeface="Trebuchet MS" pitchFamily="34" charset="-122"/>
                <a:cs typeface="Trebuchet MS" pitchFamily="34" charset="-120"/>
              </a:rPr>
              <a:t>Note: Phillips Curve - U.S. Unemployment vs Inflation, 1961-1980</a:t>
            </a:r>
            <a:endParaRPr lang="en-US" sz="20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catter chart of U.S. annual unemployment rate (x-axis) versus CPI inflation (y-axis) for 1961 through 1980. The 1961-1973 points trace a clear downward-sloping curve - low unemployment paired with high inflation, consistent with the Phillips curve. The 1974-1980 points cluster in the upper-right, showing the stagflation breakdown - both unemployment and inflation high. The 1980 point sits at about 7.1% unemployment with 13.5% inflation; 1975 sits at about 8.5% unemployment with 9.1% inflation. The early 1960s points sit in the lower-left at about 4.5-6.7% unemployment with 1-2% inflation. Each point is labeled with its year.">    </p:cNvPr>
          <p:cNvPicPr>
            <a:picLocks noChangeAspect="1"/>
          </p:cNvPicPr>
          <p:nvPr/>
        </p:nvPicPr>
        <p:blipFill>
          <a:blip r:embed="rId1"/>
          <a:stretch>
            <a:fillRect/>
          </a:stretch>
        </p:blipFill>
        <p:spPr>
          <a:xfrm>
            <a:off x="1926251" y="795528"/>
            <a:ext cx="529149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Phillips curve held in the 1960s; broke down in the 1970s (stagflation).</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When Goals Align - 1990s and 2010s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Late 1990s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fell from 7.5% (1992) to 3.9% (2000)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stayed BELOW 3% the entire decade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Productivity boom kept both goals satisfied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under Alan Greenspan held rates steady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2010s Recovery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fell from 9.9% (2009) to 3.5% (Feb 2020)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stayed BELOW 2.5% almost every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could keep rates LOW with both goals OK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Yellen and Powell raised rates gradually after 2015</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When goals align, the Fed's job is easy - both mandates point the same direction.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00" b="1" dirty="0">
                <a:solidFill>
                  <a:srgbClr val="FFFFFF"/>
                </a:solidFill>
                <a:latin typeface="Trebuchet MS" pitchFamily="34" charset="0"/>
                <a:ea typeface="Trebuchet MS" pitchFamily="34" charset="-122"/>
                <a:cs typeface="Trebuchet MS" pitchFamily="34" charset="-120"/>
              </a:rPr>
              <a:t>When Goals Conflict - 1970s Stagflation and 2022 Inflation</a:t>
            </a:r>
            <a:endParaRPr lang="en-US" sz="22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29100" cy="3515868"/>
          </a:xfrm>
          <a:prstGeom prst="rect">
            <a:avLst/>
          </a:prstGeom>
          <a:solidFill>
            <a:srgbClr val="F0FAF8"/>
          </a:solidFill>
          <a:ln w="12700">
            <a:solidFill>
              <a:srgbClr val="DDDDDD"/>
            </a:solidFill>
            <a:prstDash val="solid"/>
          </a:ln>
        </p:spPr>
      </p:sp>
      <p:sp>
        <p:nvSpPr>
          <p:cNvPr id="6" name="Shape 4"/>
          <p:cNvSpPr/>
          <p:nvPr/>
        </p:nvSpPr>
        <p:spPr>
          <a:xfrm>
            <a:off x="274320" y="731520"/>
            <a:ext cx="4229100" cy="438912"/>
          </a:xfrm>
          <a:prstGeom prst="rect">
            <a:avLst/>
          </a:prstGeom>
          <a:solidFill>
            <a:srgbClr val="2A9D8F"/>
          </a:solidFill>
          <a:ln w="12700">
            <a:solidFill>
              <a:srgbClr val="2A9D8F"/>
            </a:solidFill>
            <a:prstDash val="solid"/>
          </a:ln>
        </p:spPr>
      </p:sp>
      <p:sp>
        <p:nvSpPr>
          <p:cNvPr id="7" name="Text 5"/>
          <p:cNvSpPr/>
          <p:nvPr/>
        </p:nvSpPr>
        <p:spPr>
          <a:xfrm>
            <a:off x="274320" y="731520"/>
            <a:ext cx="4229100" cy="438912"/>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1970s Stagflation</a:t>
            </a:r>
            <a:endParaRPr lang="en-US" sz="1600" dirty="0"/>
          </a:p>
        </p:txBody>
      </p:sp>
      <p:sp>
        <p:nvSpPr>
          <p:cNvPr id="8" name="bounded_body"/>
          <p:cNvSpPr/>
          <p:nvPr/>
        </p:nvSpPr>
        <p:spPr>
          <a:xfrm>
            <a:off x="36576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OPEC oil shocks 1973 and 1979 - supply-side inflation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Both unemployment AND inflation spiked together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1980 reading: about 7% u-rate with 13.5% CPI</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Volcker pushed fed funds to 20% to break inflation</a:t>
            </a:r>
            <a:endParaRPr lang="en-US" sz="1800" dirty="0"/>
          </a:p>
        </p:txBody>
      </p:sp>
      <p:sp>
        <p:nvSpPr>
          <p:cNvPr id="9" name="Shape 7"/>
          <p:cNvSpPr/>
          <p:nvPr/>
        </p:nvSpPr>
        <p:spPr>
          <a:xfrm>
            <a:off x="4640580" y="731520"/>
            <a:ext cx="4229100" cy="3515868"/>
          </a:xfrm>
          <a:prstGeom prst="rect">
            <a:avLst/>
          </a:prstGeom>
          <a:solidFill>
            <a:srgbClr val="E8EDF4"/>
          </a:solidFill>
          <a:ln w="12700">
            <a:solidFill>
              <a:srgbClr val="DDDDDD"/>
            </a:solidFill>
            <a:prstDash val="solid"/>
          </a:ln>
        </p:spPr>
      </p:sp>
      <p:sp>
        <p:nvSpPr>
          <p:cNvPr id="10" name="Shape 8"/>
          <p:cNvSpPr/>
          <p:nvPr/>
        </p:nvSpPr>
        <p:spPr>
          <a:xfrm>
            <a:off x="4640580" y="731520"/>
            <a:ext cx="4229100" cy="438912"/>
          </a:xfrm>
          <a:prstGeom prst="rect">
            <a:avLst/>
          </a:prstGeom>
          <a:solidFill>
            <a:srgbClr val="1B2A4A"/>
          </a:solidFill>
          <a:ln w="12700">
            <a:solidFill>
              <a:srgbClr val="1B2A4A"/>
            </a:solidFill>
            <a:prstDash val="solid"/>
          </a:ln>
        </p:spPr>
      </p:sp>
      <p:sp>
        <p:nvSpPr>
          <p:cNvPr id="11" name="Text 9"/>
          <p:cNvSpPr/>
          <p:nvPr/>
        </p:nvSpPr>
        <p:spPr>
          <a:xfrm>
            <a:off x="4640580" y="731520"/>
            <a:ext cx="4229100" cy="438912"/>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2022 Inflation Surge</a:t>
            </a:r>
            <a:endParaRPr lang="en-US" sz="1600" dirty="0"/>
          </a:p>
        </p:txBody>
      </p:sp>
      <p:sp>
        <p:nvSpPr>
          <p:cNvPr id="12" name="bounded_body"/>
          <p:cNvSpPr/>
          <p:nvPr/>
        </p:nvSpPr>
        <p:spPr>
          <a:xfrm>
            <a:off x="473202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CPI peaked at 9.1% in June 2022</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Unemployment at 3.6% - BELOW the natural rate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Both goals demanded OPPOSITE Fed responses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Fed chose to fight inflation - 11 hikes in 16 months</a:t>
            </a:r>
            <a:endParaRPr lang="en-US" sz="1800" dirty="0"/>
          </a:p>
        </p:txBody>
      </p:sp>
      <p:sp>
        <p:nvSpPr>
          <p:cNvPr id="13" name="Shape 11"/>
          <p:cNvSpPr/>
          <p:nvPr/>
        </p:nvSpPr>
        <p:spPr>
          <a:xfrm>
            <a:off x="274320" y="4302252"/>
            <a:ext cx="8595360" cy="512064"/>
          </a:xfrm>
          <a:prstGeom prst="rect">
            <a:avLst/>
          </a:prstGeom>
          <a:solidFill>
            <a:srgbClr val="FFF8F6"/>
          </a:solidFill>
          <a:ln w="12700">
            <a:solidFill>
              <a:srgbClr val="E8735A"/>
            </a:solidFill>
            <a:prstDash val="solid"/>
          </a:ln>
        </p:spPr>
      </p:sp>
      <p:sp>
        <p:nvSpPr>
          <p:cNvPr id="14" name="Shape 12"/>
          <p:cNvSpPr/>
          <p:nvPr/>
        </p:nvSpPr>
        <p:spPr>
          <a:xfrm>
            <a:off x="274320" y="4302252"/>
            <a:ext cx="64008" cy="512064"/>
          </a:xfrm>
          <a:prstGeom prst="rect">
            <a:avLst/>
          </a:prstGeom>
          <a:solidFill>
            <a:srgbClr val="E8735A"/>
          </a:solidFill>
          <a:ln w="12700">
            <a:solidFill>
              <a:srgbClr val="E8735A"/>
            </a:solidFill>
            <a:prstDash val="solid"/>
          </a:ln>
        </p:spPr>
      </p:sp>
      <p:sp>
        <p:nvSpPr>
          <p:cNvPr id="15"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When goals conflict, the Fed must CHOOSE which mandate to prioritize. Volcker chose prices; Powell chose prices.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Note: U.S. Unemployment vs Inflation, 2015 - 2026</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catter chart of U.S. annual unemployment rate versus CPI inflation for 2015 through 2026. Most years cluster in the lower portion: 2015-2019 show 3.5-5.3% unemployment with 0.1-2.4% inflation; 2023-2026 show 3.6-4.1% unemployment with 2.4-4.1% inflation. The 2020 point sits at high unemployment (8.1%) with low inflation (1.2%), the pandemic-recession direction. The 2022 point is the clear outlier: 3.6% unemployment and 8.0% inflation - both elevated, the goals-conflict moment. Each point is labeled with its year.">    </p:cNvPr>
          <p:cNvPicPr>
            <a:picLocks noChangeAspect="1"/>
          </p:cNvPicPr>
          <p:nvPr/>
        </p:nvPicPr>
        <p:blipFill>
          <a:blip r:embed="rId1"/>
          <a:stretch>
            <a:fillRect/>
          </a:stretch>
        </p:blipFill>
        <p:spPr>
          <a:xfrm>
            <a:off x="2179953" y="795528"/>
            <a:ext cx="478409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Most years cluster low/low. 2022 is the outlier - both rising together.</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50" b="1" dirty="0">
                <a:solidFill>
                  <a:srgbClr val="FFFFFF"/>
                </a:solidFill>
                <a:latin typeface="Trebuchet MS" pitchFamily="34" charset="0"/>
                <a:ea typeface="Trebuchet MS" pitchFamily="34" charset="-122"/>
                <a:cs typeface="Trebuchet MS" pitchFamily="34" charset="-120"/>
              </a:rPr>
              <a:t>Modern Fed Framework - Average Inflation Targeting (2020)</a:t>
            </a:r>
            <a:endParaRPr lang="en-US" sz="22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Old Rule (1996-2020)</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Strict 2% inflation ceiling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hiked rates BEFORE inflation hit 2%</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Bias toward preempting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Critics: cost too many jobs in slow recoveries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New Rule (Aug 2020)</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 on AVERAGE over time, not a ceiling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allows inflation to overshoot 2% briefly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Make up for periods of below-2%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More patience before hiking; jobs-friendly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Average inflation targeting (AIT) tilts the dual mandate slightly toward MAXIMUM EMPLOYMENT - the Fed waits longer before hiking.</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Case Study - The 2022 Hike Cycle Decision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43200" cy="1540764"/>
          </a:xfrm>
          <a:prstGeom prst="rect">
            <a:avLst/>
          </a:prstGeom>
          <a:solidFill>
            <a:srgbClr val="F5F5F5"/>
          </a:solidFill>
          <a:ln w="12700">
            <a:solidFill>
              <a:srgbClr val="DDDDDD"/>
            </a:solidFill>
            <a:prstDash val="solid"/>
          </a:ln>
        </p:spPr>
      </p:sp>
      <p:sp>
        <p:nvSpPr>
          <p:cNvPr id="6" name="Text 4"/>
          <p:cNvSpPr/>
          <p:nvPr/>
        </p:nvSpPr>
        <p:spPr>
          <a:xfrm>
            <a:off x="274320" y="854781"/>
            <a:ext cx="2743200" cy="893643"/>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9.1%</a:t>
            </a:r>
            <a:endParaRPr lang="en-US" sz="3200" dirty="0"/>
          </a:p>
        </p:txBody>
      </p:sp>
      <p:sp>
        <p:nvSpPr>
          <p:cNvPr id="7" name="bounded_body"/>
          <p:cNvSpPr/>
          <p:nvPr/>
        </p:nvSpPr>
        <p:spPr>
          <a:xfrm>
            <a:off x="347472" y="1748424"/>
            <a:ext cx="2596896" cy="46222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Peak CPI, Jun 2022</a:t>
            </a:r>
            <a:endParaRPr lang="en-US" sz="1800" dirty="0"/>
          </a:p>
        </p:txBody>
      </p:sp>
      <p:sp>
        <p:nvSpPr>
          <p:cNvPr id="8" name="Shape 6"/>
          <p:cNvSpPr/>
          <p:nvPr/>
        </p:nvSpPr>
        <p:spPr>
          <a:xfrm>
            <a:off x="3200400" y="731520"/>
            <a:ext cx="2743200" cy="1540764"/>
          </a:xfrm>
          <a:prstGeom prst="rect">
            <a:avLst/>
          </a:prstGeom>
          <a:solidFill>
            <a:srgbClr val="F5F5F5"/>
          </a:solidFill>
          <a:ln w="12700">
            <a:solidFill>
              <a:srgbClr val="DDDDDD"/>
            </a:solidFill>
            <a:prstDash val="solid"/>
          </a:ln>
        </p:spPr>
      </p:sp>
      <p:sp>
        <p:nvSpPr>
          <p:cNvPr id="9" name="Text 7"/>
          <p:cNvSpPr/>
          <p:nvPr/>
        </p:nvSpPr>
        <p:spPr>
          <a:xfrm>
            <a:off x="3200400" y="854781"/>
            <a:ext cx="2743200" cy="893643"/>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3.6%</a:t>
            </a:r>
            <a:endParaRPr lang="en-US" sz="3200" dirty="0"/>
          </a:p>
        </p:txBody>
      </p:sp>
      <p:sp>
        <p:nvSpPr>
          <p:cNvPr id="10" name="bounded_body"/>
          <p:cNvSpPr/>
          <p:nvPr/>
        </p:nvSpPr>
        <p:spPr>
          <a:xfrm>
            <a:off x="3273552" y="1748424"/>
            <a:ext cx="2596896" cy="462229"/>
          </a:xfrm>
          <a:prstGeom prst="rect">
            <a:avLst/>
          </a:prstGeom>
          <a:noFill/>
          <a:ln/>
        </p:spPr>
        <p:txBody>
          <a:bodyPr wrap="square" rtlCol="0" anchor="t"/>
          <a:lstStyle/>
          <a:p>
            <a:pPr algn="ctr" indent="0" marL="0">
              <a:buNone/>
            </a:pPr>
            <a:r>
              <a:rPr lang="en-US" sz="1750" dirty="0">
                <a:solidFill>
                  <a:srgbClr val="333333"/>
                </a:solidFill>
                <a:latin typeface="Arial" pitchFamily="34" charset="0"/>
                <a:ea typeface="Arial" pitchFamily="34" charset="-122"/>
                <a:cs typeface="Arial" pitchFamily="34" charset="-120"/>
              </a:rPr>
              <a:t>Unemployment, Jun 2022</a:t>
            </a:r>
            <a:endParaRPr lang="en-US" sz="1750" dirty="0"/>
          </a:p>
        </p:txBody>
      </p:sp>
      <p:sp>
        <p:nvSpPr>
          <p:cNvPr id="11" name="Shape 9"/>
          <p:cNvSpPr/>
          <p:nvPr/>
        </p:nvSpPr>
        <p:spPr>
          <a:xfrm>
            <a:off x="6126480" y="731520"/>
            <a:ext cx="2743200" cy="1540764"/>
          </a:xfrm>
          <a:prstGeom prst="rect">
            <a:avLst/>
          </a:prstGeom>
          <a:solidFill>
            <a:srgbClr val="F5F5F5"/>
          </a:solidFill>
          <a:ln w="12700">
            <a:solidFill>
              <a:srgbClr val="DDDDDD"/>
            </a:solidFill>
            <a:prstDash val="solid"/>
          </a:ln>
        </p:spPr>
      </p:sp>
      <p:sp>
        <p:nvSpPr>
          <p:cNvPr id="12" name="Text 10"/>
          <p:cNvSpPr/>
          <p:nvPr/>
        </p:nvSpPr>
        <p:spPr>
          <a:xfrm>
            <a:off x="6126480" y="854781"/>
            <a:ext cx="2743200" cy="893643"/>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5.25 pp</a:t>
            </a:r>
            <a:endParaRPr lang="en-US" sz="3200" dirty="0"/>
          </a:p>
        </p:txBody>
      </p:sp>
      <p:sp>
        <p:nvSpPr>
          <p:cNvPr id="13" name="bounded_body"/>
          <p:cNvSpPr/>
          <p:nvPr/>
        </p:nvSpPr>
        <p:spPr>
          <a:xfrm>
            <a:off x="6199632" y="1748424"/>
            <a:ext cx="2596896" cy="46222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Total hikes 2022-23</a:t>
            </a:r>
            <a:endParaRPr lang="en-US" sz="1800" dirty="0"/>
          </a:p>
        </p:txBody>
      </p:sp>
      <p:sp>
        <p:nvSpPr>
          <p:cNvPr id="14" name="Shape 12"/>
          <p:cNvSpPr/>
          <p:nvPr/>
        </p:nvSpPr>
        <p:spPr>
          <a:xfrm>
            <a:off x="274320" y="2382012"/>
            <a:ext cx="8595360" cy="1828800"/>
          </a:xfrm>
          <a:prstGeom prst="rect">
            <a:avLst/>
          </a:prstGeom>
          <a:solidFill>
            <a:srgbClr val="F5F5F5"/>
          </a:solidFill>
          <a:ln w="12700">
            <a:solidFill>
              <a:srgbClr val="F2F2F2"/>
            </a:solidFill>
            <a:prstDash val="solid"/>
          </a:ln>
        </p:spPr>
      </p:sp>
      <p:sp>
        <p:nvSpPr>
          <p:cNvPr id="15" name="bounded_body"/>
          <p:cNvSpPr/>
          <p:nvPr/>
        </p:nvSpPr>
        <p:spPr>
          <a:xfrm>
            <a:off x="457200" y="2382012"/>
            <a:ext cx="8229600" cy="365760"/>
          </a:xfrm>
          <a:prstGeom prst="rect">
            <a:avLst/>
          </a:prstGeom>
          <a:noFill/>
          <a:ln/>
        </p:spPr>
        <p:txBody>
          <a:bodyPr wrap="square" rtlCol="0" anchor="ctr"/>
          <a:lstStyle/>
          <a:p>
            <a:pPr indent="0" marL="0">
              <a:buNone/>
            </a:pPr>
            <a:endParaRPr lang="en-US" sz="1800" dirty="0"/>
          </a:p>
        </p:txBody>
      </p:sp>
      <p:sp>
        <p:nvSpPr>
          <p:cNvPr id="16" name="Shape 14"/>
          <p:cNvSpPr/>
          <p:nvPr/>
        </p:nvSpPr>
        <p:spPr>
          <a:xfrm>
            <a:off x="320040" y="2747772"/>
            <a:ext cx="8503920" cy="0"/>
          </a:xfrm>
          <a:prstGeom prst="line">
            <a:avLst/>
          </a:prstGeom>
          <a:noFill/>
          <a:ln w="6350">
            <a:solidFill>
              <a:srgbClr val="F2F2F2"/>
            </a:solidFill>
            <a:prstDash val="solid"/>
          </a:ln>
        </p:spPr>
      </p:sp>
      <p:sp>
        <p:nvSpPr>
          <p:cNvPr id="17" name="bounded_body"/>
          <p:cNvSpPr/>
          <p:nvPr/>
        </p:nvSpPr>
        <p:spPr>
          <a:xfrm>
            <a:off x="457200" y="2747772"/>
            <a:ext cx="8229600" cy="365760"/>
          </a:xfrm>
          <a:prstGeom prst="rect">
            <a:avLst/>
          </a:prstGeom>
          <a:noFill/>
          <a:ln/>
        </p:spPr>
        <p:txBody>
          <a:bodyPr wrap="square" rtlCol="0" anchor="ctr"/>
          <a:lstStyle/>
          <a:p>
            <a:pPr indent="0" marL="0">
              <a:buNone/>
            </a:pPr>
            <a:endParaRPr lang="en-US" sz="1800" dirty="0"/>
          </a:p>
        </p:txBody>
      </p:sp>
      <p:sp>
        <p:nvSpPr>
          <p:cNvPr id="18" name="Shape 16"/>
          <p:cNvSpPr/>
          <p:nvPr/>
        </p:nvSpPr>
        <p:spPr>
          <a:xfrm>
            <a:off x="320040" y="3113532"/>
            <a:ext cx="8503920" cy="0"/>
          </a:xfrm>
          <a:prstGeom prst="line">
            <a:avLst/>
          </a:prstGeom>
          <a:noFill/>
          <a:ln w="6350">
            <a:solidFill>
              <a:srgbClr val="F2F2F2"/>
            </a:solidFill>
            <a:prstDash val="solid"/>
          </a:ln>
        </p:spPr>
      </p:sp>
      <p:sp>
        <p:nvSpPr>
          <p:cNvPr id="19" name="bounded_body"/>
          <p:cNvSpPr/>
          <p:nvPr/>
        </p:nvSpPr>
        <p:spPr>
          <a:xfrm>
            <a:off x="457200" y="3113532"/>
            <a:ext cx="8229600" cy="365760"/>
          </a:xfrm>
          <a:prstGeom prst="rect">
            <a:avLst/>
          </a:prstGeom>
          <a:noFill/>
          <a:ln/>
        </p:spPr>
        <p:txBody>
          <a:bodyPr wrap="square" rtlCol="0" anchor="ctr"/>
          <a:lstStyle/>
          <a:p>
            <a:pPr indent="0" marL="0">
              <a:buNone/>
            </a:pPr>
            <a:endParaRPr lang="en-US" sz="1800" dirty="0"/>
          </a:p>
        </p:txBody>
      </p:sp>
      <p:sp>
        <p:nvSpPr>
          <p:cNvPr id="20" name="Shape 18"/>
          <p:cNvSpPr/>
          <p:nvPr/>
        </p:nvSpPr>
        <p:spPr>
          <a:xfrm>
            <a:off x="320040" y="3479292"/>
            <a:ext cx="8503920" cy="0"/>
          </a:xfrm>
          <a:prstGeom prst="line">
            <a:avLst/>
          </a:prstGeom>
          <a:noFill/>
          <a:ln w="6350">
            <a:solidFill>
              <a:srgbClr val="F2F2F2"/>
            </a:solidFill>
            <a:prstDash val="solid"/>
          </a:ln>
        </p:spPr>
      </p:sp>
      <p:sp>
        <p:nvSpPr>
          <p:cNvPr id="21" name="bounded_body"/>
          <p:cNvSpPr/>
          <p:nvPr/>
        </p:nvSpPr>
        <p:spPr>
          <a:xfrm>
            <a:off x="457200" y="3479292"/>
            <a:ext cx="8229600" cy="365760"/>
          </a:xfrm>
          <a:prstGeom prst="rect">
            <a:avLst/>
          </a:prstGeom>
          <a:noFill/>
          <a:ln/>
        </p:spPr>
        <p:txBody>
          <a:bodyPr wrap="square" rtlCol="0" anchor="ctr"/>
          <a:lstStyle/>
          <a:p>
            <a:pPr indent="0" marL="0">
              <a:buNone/>
            </a:pPr>
            <a:endParaRPr lang="en-US" sz="1800" dirty="0"/>
          </a:p>
        </p:txBody>
      </p:sp>
      <p:sp>
        <p:nvSpPr>
          <p:cNvPr id="22" name="Shape 20"/>
          <p:cNvSpPr/>
          <p:nvPr/>
        </p:nvSpPr>
        <p:spPr>
          <a:xfrm>
            <a:off x="320040" y="3845052"/>
            <a:ext cx="8503920" cy="0"/>
          </a:xfrm>
          <a:prstGeom prst="line">
            <a:avLst/>
          </a:prstGeom>
          <a:noFill/>
          <a:ln w="6350">
            <a:solidFill>
              <a:srgbClr val="F2F2F2"/>
            </a:solidFill>
            <a:prstDash val="solid"/>
          </a:ln>
        </p:spPr>
      </p:sp>
      <p:sp>
        <p:nvSpPr>
          <p:cNvPr id="23" name="bounded_body"/>
          <p:cNvSpPr/>
          <p:nvPr/>
        </p:nvSpPr>
        <p:spPr>
          <a:xfrm>
            <a:off x="457200" y="3845052"/>
            <a:ext cx="8229600" cy="365760"/>
          </a:xfrm>
          <a:prstGeom prst="rect">
            <a:avLst/>
          </a:prstGeom>
          <a:noFill/>
          <a:ln/>
        </p:spPr>
        <p:txBody>
          <a:bodyPr wrap="square" rtlCol="0" anchor="ctr"/>
          <a:lstStyle/>
          <a:p>
            <a:pPr indent="0" marL="0">
              <a:buNone/>
            </a:pPr>
            <a:endParaRPr lang="en-US" sz="1800" dirty="0"/>
          </a:p>
        </p:txBody>
      </p:sp>
      <p:sp>
        <p:nvSpPr>
          <p:cNvPr id="24" name="Shape 22"/>
          <p:cNvSpPr/>
          <p:nvPr/>
        </p:nvSpPr>
        <p:spPr>
          <a:xfrm>
            <a:off x="274320" y="4302252"/>
            <a:ext cx="8595360" cy="512064"/>
          </a:xfrm>
          <a:prstGeom prst="rect">
            <a:avLst/>
          </a:prstGeom>
          <a:solidFill>
            <a:srgbClr val="FFEBEE"/>
          </a:solidFill>
          <a:ln w="12700">
            <a:solidFill>
              <a:srgbClr val="C0392B"/>
            </a:solidFill>
            <a:prstDash val="solid"/>
          </a:ln>
        </p:spPr>
      </p:sp>
      <p:sp>
        <p:nvSpPr>
          <p:cNvPr id="25" name="Shape 23"/>
          <p:cNvSpPr/>
          <p:nvPr/>
        </p:nvSpPr>
        <p:spPr>
          <a:xfrm>
            <a:off x="274320" y="4302252"/>
            <a:ext cx="64008" cy="512064"/>
          </a:xfrm>
          <a:prstGeom prst="rect">
            <a:avLst/>
          </a:prstGeom>
          <a:solidFill>
            <a:srgbClr val="C0392B"/>
          </a:solidFill>
          <a:ln w="12700">
            <a:solidFill>
              <a:srgbClr val="C0392B"/>
            </a:solidFill>
            <a:prstDash val="solid"/>
          </a:ln>
        </p:spPr>
      </p:sp>
      <p:sp>
        <p:nvSpPr>
          <p:cNvPr id="26"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Powell explicitly cited Volcker as the model - 'we must keep at it until the job is done' (Aug 2022 Jackson Hole).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Dual mandate = maximum employment + stable prices, set by Humphrey-Hawkins 1978</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Phillips curve found a short-run trade-off - broke down with 1970s stagflation</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Goals align most of the time (1990s, 2010s) - Fed's job is easy then</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Goals conflict in supply-shock periods (1970s, 2022) - Fed must choose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Modern framework: average inflation targeting (2020); 2022 prioritized prices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Dual Mandate - Jobs vs Prices</dc:title>
  <dc:subject>PptxGenJS Presentation</dc:subject>
  <dc:creator>More Lessons Less Planning</dc:creator>
  <cp:lastModifiedBy>More Lessons Less Planning</cp:lastModifiedBy>
  <cp:revision>1</cp:revision>
  <dcterms:created xsi:type="dcterms:W3CDTF">2026-09-07T01:28:04Z</dcterms:created>
  <dcterms:modified xsi:type="dcterms:W3CDTF">2026-09-07T01:28:04Z</dcterms:modified>
</cp:coreProperties>
</file>