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how close the world has ever actually come to nuclear war. October 1962 is the answer most historians give. Set the stakes without sensationalizing: this lesson is about decisions people made under pressure, not about destruction.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President Kennedy seated at his desk signing Proclamation 3504 on October 23, 1962, which put the quarantine into legal effect at 10:00 a.m. the next morning. A quiet photograph of a signature is the moment the Navy line became real.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quarantine line was first drawn at 800 miles out and then pulled back to about 500 miles to give Khrushchev more time to decide before his ships reached it. On October 24 the Soviet ships carrying missile cargo stopped or turned around. DEFCON 2 is one step below all-out nuclear war, and U.S. forces have never gone higher.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U.S. Navy patrol aircraft flying over the Soviet freighter Metallurg Anosov and the destroyer USS Barry during the 1962 quarantine. Note for accuracy: the quarantine stayed in force until November 20, and this photograph comes from that later enforcement period rather than from the thirteen days themselves - use it to show how the quarantine was enforced, not to date a specific confrontation.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escalation - each side answering the other with a stronger action, pushing a conflict closer to war. Major Rudolf Anderson, the U-2 pilot, is the only combat death of the crisis; name him respectfully and move on. No graphic detail. The submarine story (B-59) became public decades later and is the single best illustration of how much depended on individual judgment.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two-letter problem is the most teachable decision of the whole crisis: in public, Kennedy's team replied to the softer first letter as though the harder second one had never arrived. In private, on that same October 27, they accepted the harder letter's Turkey demand - so the demand was never actually ignored, only kept off the record. Radio Moscow broadcast the withdrawal on October 28, which is why that date closes the thirteen days.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Jupiter missiles in Turkey - American nuclear missiles near the Soviet border, secretly traded away to settle the crisis. This is why Khrushchev appeared at the time to have simply backed down, and why the popular story of the crisis was wrong for a generation. It also answers the Part 5 essay directly: both leaders got something.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three terms are the analytical vocabulary the Activity's Part 5 essay and Exit Ticket both use. Brinkmanship is the strategy, escalation is what goes wrong while you use it, and deterrence is the underlying bet that neither side will actually fire.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Moscow-Washington hotline - the direct communication link created in 1963 so the two leaders could reach each other instantly. Close the content arc here: the crisis did not end the Cold War or the arms race, but it did change the machinery the two governments used to avoid another October 1962.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returning to the opening question: how close did the world actually come? Then push students to answer the Essential Question with evidence rather than with a feeling, which is exactly what Activity Part 5 asks them to write.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target four is the one the Activity's Primary Source Spotlight assesses: students read Kennedy's actual October 22, 1962 address and explain what it reveals.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Bay of Pigs invasion - the failed 1961 landing by U.S.-backed Cuban exiles that pushed Cuba toward the Soviet Union. Keep the framing on why one small island became a Cold War flashpoint: distance plus a leader who now had a reason to want Soviet protection.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ballistic missile - a rocket that carries a nuclear warhead to a distant target. Jupiter missiles in Turkey - American nuclear missiles near the Soviet border, secretly traded away to settle the crisis. Teach both columns as reasoning, not as villainy: each side saw its own missiles as defensive and the other side's as a threat.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U-2 reconnaissance flight - a high-altitude American spy plane flight that photographed the missile sites in Cuba. October 16 is day one of the thirteen days. The six days of secrecy are what gave ExComm time to argue before the world found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U-2 print that proved Soviet missiles were being placed in Cuba, from the October 14, 1962 mission flown by Major Richard 'Steve' Heyser. The white labels were added by photo interpreters at the National Photographic Interpretation Center: TENTS, EQUIPMENT, CONVOY, and 6 MISSILE TRAILERS. The stamp reads 15 OCT 1962, the day analysts read the film out, and the site is Los Palacios in the San Cristobal area of western Cuba.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ExComm - the Executive Committee of advisers Kennedy assembled to manage the crisis. Stress that the debate was genuine and unresolved for days; the recordings show Kennedy repeatedly pushing back on his own generals. This is the slide the Activity's Part 3 question about the rejected options is built 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President Kennedy seated at the Cabinet Room table with the members of the Executive Committee. Point out how ordinary the room looks; the decision that shaped the crisis was made by people sitting around a table with legal pads. This particular photograph is from the October 29 meeting, just after the settlement - use it for the room and the people, not to date the debate.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quarantine - Kennedy's naval blockade of Cuba that turned back ships carrying offensive weapons. This is the speech students read in the Activity's Primary Source Spotlight. Use the transcript text only; do not play, link, or assign the broadcast recording, because some archives claim separate rights in the audio and video.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Cuban Missile Crisis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Thirteen days at the edge of nuclear war</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Signing the Quarantine Proclamation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Color photograph of President John F. Kennedy seated at his Oval Office desk on October 23, 1962, pen in hand, signing the proclamation that authorized the naval quarantine of Cuba.">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October 23, 1962, the Oval Office</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Line at Sea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43200" cy="3506724"/>
          </a:xfrm>
          <a:prstGeom prst="rect">
            <a:avLst/>
          </a:prstGeom>
          <a:solidFill>
            <a:srgbClr val="F5F5F5"/>
          </a:solidFill>
          <a:ln w="12700">
            <a:solidFill>
              <a:srgbClr val="DDDDDD"/>
            </a:solidFill>
            <a:prstDash val="solid"/>
          </a:ln>
        </p:spPr>
      </p:sp>
      <p:sp>
        <p:nvSpPr>
          <p:cNvPr id="6" name="Text 4"/>
          <p:cNvSpPr/>
          <p:nvPr/>
        </p:nvSpPr>
        <p:spPr>
          <a:xfrm>
            <a:off x="274320" y="1012058"/>
            <a:ext cx="2743200" cy="2033900"/>
          </a:xfrm>
          <a:prstGeom prst="rect">
            <a:avLst/>
          </a:prstGeom>
          <a:noFill/>
          <a:ln/>
        </p:spPr>
        <p:txBody>
          <a:bodyPr wrap="square" rtlCol="0" anchor="ctr"/>
          <a:lstStyle/>
          <a:p>
            <a:pPr algn="ctr" indent="0" marL="0">
              <a:buNone/>
            </a:pPr>
            <a:r>
              <a:rPr lang="en-US" sz="3200" b="1" dirty="0">
                <a:solidFill>
                  <a:srgbClr val="2A9D8F"/>
                </a:solidFill>
                <a:latin typeface="Arial" pitchFamily="34" charset="0"/>
                <a:ea typeface="Arial" pitchFamily="34" charset="-122"/>
                <a:cs typeface="Arial" pitchFamily="34" charset="-120"/>
              </a:rPr>
              <a:t>500 miles</a:t>
            </a:r>
            <a:endParaRPr lang="en-US" sz="3200" dirty="0"/>
          </a:p>
        </p:txBody>
      </p:sp>
      <p:sp>
        <p:nvSpPr>
          <p:cNvPr id="7" name="bounded_body"/>
          <p:cNvSpPr/>
          <p:nvPr/>
        </p:nvSpPr>
        <p:spPr>
          <a:xfrm>
            <a:off x="347472" y="3045958"/>
            <a:ext cx="2596896" cy="1052017"/>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how far out from Cuba the quarantine line was drawn</a:t>
            </a:r>
            <a:endParaRPr lang="en-US" sz="1800" dirty="0"/>
          </a:p>
        </p:txBody>
      </p:sp>
      <p:sp>
        <p:nvSpPr>
          <p:cNvPr id="8" name="Shape 6"/>
          <p:cNvSpPr/>
          <p:nvPr/>
        </p:nvSpPr>
        <p:spPr>
          <a:xfrm>
            <a:off x="3200400" y="731520"/>
            <a:ext cx="2743200" cy="3506724"/>
          </a:xfrm>
          <a:prstGeom prst="rect">
            <a:avLst/>
          </a:prstGeom>
          <a:solidFill>
            <a:srgbClr val="F5F5F5"/>
          </a:solidFill>
          <a:ln w="12700">
            <a:solidFill>
              <a:srgbClr val="DDDDDD"/>
            </a:solidFill>
            <a:prstDash val="solid"/>
          </a:ln>
        </p:spPr>
      </p:sp>
      <p:sp>
        <p:nvSpPr>
          <p:cNvPr id="9" name="Text 7"/>
          <p:cNvSpPr/>
          <p:nvPr/>
        </p:nvSpPr>
        <p:spPr>
          <a:xfrm>
            <a:off x="3200400" y="1012058"/>
            <a:ext cx="2743200" cy="2033900"/>
          </a:xfrm>
          <a:prstGeom prst="rect">
            <a:avLst/>
          </a:prstGeom>
          <a:noFill/>
          <a:ln/>
        </p:spPr>
        <p:txBody>
          <a:bodyPr wrap="square" rtlCol="0" anchor="ctr"/>
          <a:lstStyle/>
          <a:p>
            <a:pPr algn="ctr" indent="0" marL="0">
              <a:buNone/>
            </a:pPr>
            <a:r>
              <a:rPr lang="en-US" sz="3200" b="1" dirty="0">
                <a:solidFill>
                  <a:srgbClr val="2A9D8F"/>
                </a:solidFill>
                <a:latin typeface="Arial" pitchFamily="34" charset="0"/>
                <a:ea typeface="Arial" pitchFamily="34" charset="-122"/>
                <a:cs typeface="Arial" pitchFamily="34" charset="-120"/>
              </a:rPr>
              <a:t>October 24</a:t>
            </a:r>
            <a:endParaRPr lang="en-US" sz="3200" dirty="0"/>
          </a:p>
        </p:txBody>
      </p:sp>
      <p:sp>
        <p:nvSpPr>
          <p:cNvPr id="10" name="bounded_body"/>
          <p:cNvSpPr/>
          <p:nvPr/>
        </p:nvSpPr>
        <p:spPr>
          <a:xfrm>
            <a:off x="3273552" y="3045958"/>
            <a:ext cx="2596896" cy="1052017"/>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the day Soviet ships stopped short of the line</a:t>
            </a:r>
            <a:endParaRPr lang="en-US" sz="1800" dirty="0"/>
          </a:p>
        </p:txBody>
      </p:sp>
      <p:sp>
        <p:nvSpPr>
          <p:cNvPr id="11" name="Shape 9"/>
          <p:cNvSpPr/>
          <p:nvPr/>
        </p:nvSpPr>
        <p:spPr>
          <a:xfrm>
            <a:off x="6126480" y="731520"/>
            <a:ext cx="2743200" cy="3506724"/>
          </a:xfrm>
          <a:prstGeom prst="rect">
            <a:avLst/>
          </a:prstGeom>
          <a:solidFill>
            <a:srgbClr val="F5F5F5"/>
          </a:solidFill>
          <a:ln w="12700">
            <a:solidFill>
              <a:srgbClr val="DDDDDD"/>
            </a:solidFill>
            <a:prstDash val="solid"/>
          </a:ln>
        </p:spPr>
      </p:sp>
      <p:sp>
        <p:nvSpPr>
          <p:cNvPr id="12" name="Text 10"/>
          <p:cNvSpPr/>
          <p:nvPr/>
        </p:nvSpPr>
        <p:spPr>
          <a:xfrm>
            <a:off x="6126480" y="1012058"/>
            <a:ext cx="2743200" cy="2033900"/>
          </a:xfrm>
          <a:prstGeom prst="rect">
            <a:avLst/>
          </a:prstGeom>
          <a:noFill/>
          <a:ln/>
        </p:spPr>
        <p:txBody>
          <a:bodyPr wrap="square" rtlCol="0" anchor="ctr"/>
          <a:lstStyle/>
          <a:p>
            <a:pPr algn="ctr" indent="0" marL="0">
              <a:buNone/>
            </a:pPr>
            <a:r>
              <a:rPr lang="en-US" sz="3200" b="1" dirty="0">
                <a:solidFill>
                  <a:srgbClr val="2A9D8F"/>
                </a:solidFill>
                <a:latin typeface="Arial" pitchFamily="34" charset="0"/>
                <a:ea typeface="Arial" pitchFamily="34" charset="-122"/>
                <a:cs typeface="Arial" pitchFamily="34" charset="-120"/>
              </a:rPr>
              <a:t>DEFCON 2</a:t>
            </a:r>
            <a:endParaRPr lang="en-US" sz="3200" dirty="0"/>
          </a:p>
        </p:txBody>
      </p:sp>
      <p:sp>
        <p:nvSpPr>
          <p:cNvPr id="13" name="bounded_body"/>
          <p:cNvSpPr/>
          <p:nvPr/>
        </p:nvSpPr>
        <p:spPr>
          <a:xfrm>
            <a:off x="6199632" y="3045958"/>
            <a:ext cx="2596896" cy="1052017"/>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the highest alert level U.S. bomber command ever reached</a:t>
            </a:r>
            <a:endParaRPr lang="en-US" sz="1800" dirty="0"/>
          </a:p>
        </p:txBody>
      </p:sp>
      <p:sp>
        <p:nvSpPr>
          <p:cNvPr id="14" name="Shape 12"/>
          <p:cNvSpPr/>
          <p:nvPr/>
        </p:nvSpPr>
        <p:spPr>
          <a:xfrm>
            <a:off x="274320" y="4302252"/>
            <a:ext cx="8595360" cy="512064"/>
          </a:xfrm>
          <a:prstGeom prst="rect">
            <a:avLst/>
          </a:prstGeom>
          <a:solidFill>
            <a:srgbClr val="FFEBEE"/>
          </a:solidFill>
          <a:ln w="12700">
            <a:solidFill>
              <a:srgbClr val="C0392B"/>
            </a:solidFill>
            <a:prstDash val="solid"/>
          </a:ln>
        </p:spPr>
      </p:sp>
      <p:sp>
        <p:nvSpPr>
          <p:cNvPr id="15" name="Shape 13"/>
          <p:cNvSpPr/>
          <p:nvPr/>
        </p:nvSpPr>
        <p:spPr>
          <a:xfrm>
            <a:off x="274320" y="4302252"/>
            <a:ext cx="64008" cy="512064"/>
          </a:xfrm>
          <a:prstGeom prst="rect">
            <a:avLst/>
          </a:prstGeom>
          <a:solidFill>
            <a:srgbClr val="C0392B"/>
          </a:solidFill>
          <a:ln w="12700">
            <a:solidFill>
              <a:srgbClr val="C0392B"/>
            </a:solidFill>
            <a:prstDash val="solid"/>
          </a:ln>
        </p:spPr>
      </p:sp>
      <p:sp>
        <p:nvSpPr>
          <p:cNvPr id="16"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Real Talk: nobody on either side knew whether the ships would stop.</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Watching the Quarantine Line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aerial photograph of a U.S. Navy four-engine patrol aircraft flying low over the Soviet cargo ship Metallurg Anosov, with the U.S. Navy destroyer USS Barry running alongside on the open ocean, 1962.">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a Navy patrol plane over the quarantine line</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Black Saturday, October 27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U-2 was shot down over Cuba and its pilot was killed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second U-2 strayed into Soviet airspace by mistake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Soviet submarine crew argued over firing a nuclear torpedo</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Escalation: each side answered the other with a stronger action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Warning: October 27 is the closest the crisis came to war.</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October 28: The Crisis Breaks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Two Letters</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Oct 26 - softer letter: missiles out for a no-invasion promise</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Oct 27 - harder letter: also demands U.S. missiles leave Turkey</a:t>
            </a:r>
            <a:endParaRPr lang="en-US" sz="1650" dirty="0"/>
          </a:p>
          <a:p>
            <a:pPr marL="342900" indent="-342900">
              <a:spcAft>
                <a:spcPts val="500"/>
              </a:spcAft>
              <a:buSzPct val="100000"/>
              <a:buChar char="•"/>
            </a:pPr>
            <a:r>
              <a:rPr lang="en-US" sz="1650" dirty="0">
                <a:solidFill>
                  <a:srgbClr val="333333"/>
                </a:solidFill>
                <a:latin typeface="Arial" pitchFamily="34" charset="0"/>
                <a:ea typeface="Arial" pitchFamily="34" charset="-122"/>
                <a:cs typeface="Arial" pitchFamily="34" charset="-120"/>
              </a:rPr>
              <a:t>Kennedy publicly answered only the first letter</a:t>
            </a:r>
            <a:endParaRPr lang="en-US" sz="165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The Public Deal</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Soviet Union would remove the missiles from Cuba</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United States promised not to invade Cuba</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Announcement</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Radio Moscow announced the withdrawal on October 28</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quarantine stayed in place until November 20</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the standoff ran thirteen days, October 16 to October 28.</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Part Nobody Announced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harder letter's Turkey demand was met in private, not ignored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U.S. secretly agreed to pull its Jupiter missiles from Turkey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Robert Kennedy delivered the offer to the Soviet ambassador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Those missiles were removed within about six months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Turkey deal stayed secret from the public for decades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Did You Know: the Turkey half of the deal was hidden for years.</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Three Words for Thirteen Days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Brinkmanship</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Pushing a conflict to the edge of war to make the other side back down.</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Escalation</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Each side answering the other with a stronger action, pushing a conflict closer to war.</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Deterrence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Preventing an attack by convincing the other side the response would be devastating.</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all three words describe the same thirteen days.</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Changed After 1962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Hotline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In 1963 the two governments set up the Moscow-Washington hotline so leaders could respond instantly.</a:t>
            </a:r>
            <a:endParaRPr lang="en-US" sz="175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Test Ban Treaty</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The 1963 Limited Test Ban Treaty banned nuclear tests in the atmosphere, space, and underwater.</a:t>
            </a:r>
            <a:endParaRPr lang="en-US" sz="175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Arms Race Went 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Both superpowers kept adding nuclear weapons - the arms race did not stop.</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Cuba Stayed Communist</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Castro stayed in power; the U.S. never invaded Cuba again.</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Point: the crisis changed how the two sides talked to each other.</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Soviet missiles in Cuba put U.S. cities minutes from a nuclear strike</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Kennedy chose a naval quarantine over an air strike or an invasion</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crisis ended October 28 with a public deal and a secret one</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Brinkmanship worked here, but October 27 shows how close it came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Soviets put nuclear missiles in Cuba in 1962.</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a U-2 flight uncovered the missile sites on October 14.</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Compare ExComm's options and why Kennedy chose a naval quarantine.</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Analyze Kennedy's October 22, 1962 address to the nation.</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how the crisis was settled and what changed afterward.</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How Cuba Became a Soviet Ally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1959: Fidel Castro's revolution took power 90 miles from Florida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1961: The Bay of Pigs invasion by U.S.-backed exiles failed badly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After that failure Castro turned to the Soviet Union for weapons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Soviet leader Nikita Khrushchev promised to defend Cuba</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Cuba sits about 90 miles from the Florida coast.</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Put Missiles in Cuba?</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Khrushchev Wanted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Protect Cuba from another U.S.-backed invasion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Answer American Jupiter missiles in Turkey near the Soviet border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Close the gap in long-range nuclear weapons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the U.S. Was Alarmed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ballistic missile is a rocket carrying a nuclear warhead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From Cuba they could reach U.S. cities in under ten minutes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Warning time would drop from hours to almost nothing</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distance is what made these missiles different.</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October 14, 1962: The Photographs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Flight</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 U-2 reconnaissance flight photographed western Cuba</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high-altitude American spy plane flew above Soviet radar</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The Evidence</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Analysts identified missile sites under construction</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Photos showed tents, a truck convoy, and missile trailers</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The Briefing</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Kennedy saw the photographs on October 16, 1962</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He kept the discovery secret for six more days</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Did You Know: analysts read the sites from patterns on the ground.</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U-2 Photograph, October 1962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U-2 aerial reconnaissance print of open farmland at Los Palacios, Cuba, in October 1962, with white analyst labels marking tents, equipment, a truck convoy, and six missile trailers.">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analyst labels mark tents and missile trailers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ExComm Weighs the Options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Group</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Kennedy assembled ExComm, the Executive Committee of advisers, to manage the crisis.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Do Nothing</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Some argued U.S. missiles in Turkey made Soviet missiles in Cuba no different.</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Air Strike or Invasion</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Military leaders pushed to bomb the sites or invade Cuba outright.</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Naval Quarantine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blockade would stop new weapons without firing the first shot.</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Point: every option on this list carried a risk of war.</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Kennedy Meets with ExComm</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 and white photograph of President John F. Kennedy and about a dozen advisers in suits seated around the long Cabinet Room table during an Executive Committee meeting on the Cuban missile crisis, October 1962.">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the Cabinet Room, October 1962</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Quarantine, Not Blockade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Word Kennedy Chose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blockade is an act of war under international law</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Kennedy called his naval blockade a quarantine instead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softer word left the Soviets room to back down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October 22, 1962</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Kennedy told the nation on live television and radio</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Navy ships would turn back ships carrying offensive weapons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He signed Proclamation 3504 the next day</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Kennedy announced the quarantine to the public on October 22.</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Cuban Missile Crisis</dc:title>
  <dc:subject>PptxGenJS Presentation</dc:subject>
  <dc:creator>More Lessons Less Planning</dc:creator>
  <cp:lastModifiedBy>More Lessons Less Planning</cp:lastModifiedBy>
  <cp:revision>1</cp:revision>
  <dcterms:created xsi:type="dcterms:W3CDTF">2026-08-04T03:17:12Z</dcterms:created>
  <dcterms:modified xsi:type="dcterms:W3CDTF">2026-08-04T03:17:12Z</dcterms:modified>
</cp:coreProperties>
</file>