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on the packing list. Ships went west loaded with seed and breeding animals and came back with grain and roots. One crossing was never on anybody's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Stop on target three. It is the historical thinking skill this unit is built around, and it is what the Activity's final question is graded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Hold the two lists side by side. Every westbound item was picked by somebody. The last line is the one no captain could have refused to load.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three terms are on the Activity Reference Guide. Say each one aloud and have the class say it back before you move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figure in this table comes from one writer. Read the callout before the table, because the difference between a limit and a count is the graded skill.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cleanest example in the lesson of a planned crossing with an unplanned result. Students will need that distinction on the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male and female is the phrase to stop on. These were not provisions for the voyage; they were breeding stock meant to establish a species.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plants on this slide are the reason the Columbian Exchange shows up in a world history course at all. In this document they are curiosities.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the class twenty silent seconds with the page before you say anything, then ask what the printed names claim about where the plant came from.
Reference labels (point to these chart features when teaching): Turkie Corne; Turkie Wheate in the huske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books, two American plants, two different levels of knowledge about where they came from. The names are the evidence.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find the tubers at the base of the stem before you say anything about the caption. The plant part Europe ended up eating is the least showy thing on the plate.
Reference labels (point to these chart features when teaching): Flowers and leaves above; Tubers at the base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three terms are the tools for the rest of the lesson. Every document from here on gets sorted with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writer behind every crop and animal figure in the lesson. He states his own method inside his own report, which is unusually helpful.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Handle this factually. The disease crossing is the largest consequence in the lesson and the one the surviving documents measure worst.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Pestilence is the period word. Immunity is ours. Keeping them apart is what lets students read the documents without importing modern explanations.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Name the people accurately on the page. Students who have met this topic before usually expect an Aztec source, and this is not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Treat every figure here as a claim printed to move a king, never as a measurement. The book names nobody who counted anyone.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clearest evidence in the lesson that a writer is estimating, and it comes from the writer himself, on the page, in one paragraph.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two words are the last on the Reference Guide, and they are the ones the Activity's final question is argued with.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Hold the two halves of the callout apart. Both are true, and the second does not depend on the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 the last line. It is the sentence students need for the Activity's final question and the one they are most likely to forget.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The Columbian Exchange: A New World Remade</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What Crossed the Ocean, Which Way, and What the Record Can Count</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81812"/>
          </a:xfrm>
          <a:prstGeom prst="rect">
            <a:avLst/>
          </a:prstGeom>
          <a:solidFill>
            <a:srgbClr val="FFFFFF"/>
          </a:solidFill>
          <a:ln w="12700">
            <a:solidFill>
              <a:srgbClr val="F2F2F2"/>
            </a:solidFill>
            <a:prstDash val="solid"/>
          </a:ln>
        </p:spPr>
      </p:sp>
      <p:sp>
        <p:nvSpPr>
          <p:cNvPr id="6" name="Shape 4"/>
          <p:cNvSpPr/>
          <p:nvPr/>
        </p:nvSpPr>
        <p:spPr>
          <a:xfrm>
            <a:off x="438912" y="912114"/>
            <a:ext cx="365760" cy="365760"/>
          </a:xfrm>
          <a:prstGeom prst="ellipse">
            <a:avLst/>
          </a:prstGeom>
          <a:solidFill>
            <a:srgbClr val="145F58"/>
          </a:solidFill>
          <a:ln w="12700">
            <a:solidFill>
              <a:srgbClr val="145F58"/>
            </a:solidFill>
            <a:prstDash val="solid"/>
          </a:ln>
        </p:spPr>
      </p:sp>
      <p:sp>
        <p:nvSpPr>
          <p:cNvPr id="7" name="Text 5"/>
          <p:cNvSpPr/>
          <p:nvPr/>
        </p:nvSpPr>
        <p:spPr>
          <a:xfrm>
            <a:off x="438912" y="91211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Sort a crop or an animal by the direction it travelled and the result recorded.</a:t>
            </a:r>
            <a:endParaRPr lang="en-US" sz="1800" dirty="0"/>
          </a:p>
        </p:txBody>
      </p:sp>
      <p:sp>
        <p:nvSpPr>
          <p:cNvPr id="9" name="Shape 7"/>
          <p:cNvSpPr/>
          <p:nvPr/>
        </p:nvSpPr>
        <p:spPr>
          <a:xfrm>
            <a:off x="274320" y="1549908"/>
            <a:ext cx="8595360" cy="781812"/>
          </a:xfrm>
          <a:prstGeom prst="rect">
            <a:avLst/>
          </a:prstGeom>
          <a:solidFill>
            <a:srgbClr val="FFFFFF"/>
          </a:solidFill>
          <a:ln w="12700">
            <a:solidFill>
              <a:srgbClr val="F2F2F2"/>
            </a:solidFill>
            <a:prstDash val="solid"/>
          </a:ln>
        </p:spPr>
      </p:sp>
      <p:sp>
        <p:nvSpPr>
          <p:cNvPr id="10" name="Shape 8"/>
          <p:cNvSpPr/>
          <p:nvPr/>
        </p:nvSpPr>
        <p:spPr>
          <a:xfrm>
            <a:off x="438912" y="175793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175793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54990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how the disease crossing entered the written record.</a:t>
            </a:r>
            <a:endParaRPr lang="en-US" sz="1800" dirty="0"/>
          </a:p>
        </p:txBody>
      </p:sp>
      <p:sp>
        <p:nvSpPr>
          <p:cNvPr id="13" name="Shape 11"/>
          <p:cNvSpPr/>
          <p:nvPr/>
        </p:nvSpPr>
        <p:spPr>
          <a:xfrm>
            <a:off x="274320" y="2395728"/>
            <a:ext cx="8595360" cy="781812"/>
          </a:xfrm>
          <a:prstGeom prst="rect">
            <a:avLst/>
          </a:prstGeom>
          <a:solidFill>
            <a:srgbClr val="FFFFFF"/>
          </a:solidFill>
          <a:ln w="12700">
            <a:solidFill>
              <a:srgbClr val="F2F2F2"/>
            </a:solidFill>
            <a:prstDash val="solid"/>
          </a:ln>
        </p:spPr>
      </p:sp>
      <p:sp>
        <p:nvSpPr>
          <p:cNvPr id="14" name="Shape 12"/>
          <p:cNvSpPr/>
          <p:nvPr/>
        </p:nvSpPr>
        <p:spPr>
          <a:xfrm>
            <a:off x="438912" y="26037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39572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Tell a counted figure apart from a writer's estimate.</a:t>
            </a:r>
            <a:endParaRPr lang="en-US" sz="1800" dirty="0"/>
          </a:p>
        </p:txBody>
      </p:sp>
      <p:sp>
        <p:nvSpPr>
          <p:cNvPr id="17" name="Shape 15"/>
          <p:cNvSpPr/>
          <p:nvPr/>
        </p:nvSpPr>
        <p:spPr>
          <a:xfrm>
            <a:off x="274320" y="3241548"/>
            <a:ext cx="8595360" cy="781812"/>
          </a:xfrm>
          <a:prstGeom prst="rect">
            <a:avLst/>
          </a:prstGeom>
          <a:solidFill>
            <a:srgbClr val="FFFFFF"/>
          </a:solidFill>
          <a:ln w="12700">
            <a:solidFill>
              <a:srgbClr val="F2F2F2"/>
            </a:solidFill>
            <a:prstDash val="solid"/>
          </a:ln>
        </p:spPr>
      </p:sp>
      <p:sp>
        <p:nvSpPr>
          <p:cNvPr id="18" name="Shape 16"/>
          <p:cNvSpPr/>
          <p:nvPr/>
        </p:nvSpPr>
        <p:spPr>
          <a:xfrm>
            <a:off x="438912" y="3449574"/>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344957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24154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Name who set a record down, when, and from what standpoint.</a:t>
            </a:r>
            <a:endParaRPr lang="en-US" sz="1800" dirty="0"/>
          </a:p>
        </p:txBody>
      </p:sp>
      <p:sp>
        <p:nvSpPr>
          <p:cNvPr id="21" name="Shape 19"/>
          <p:cNvSpPr/>
          <p:nvPr/>
        </p:nvSpPr>
        <p:spPr>
          <a:xfrm>
            <a:off x="274320" y="4087368"/>
            <a:ext cx="8595360" cy="781812"/>
          </a:xfrm>
          <a:prstGeom prst="rect">
            <a:avLst/>
          </a:prstGeom>
          <a:solidFill>
            <a:srgbClr val="FFFFFF"/>
          </a:solidFill>
          <a:ln w="12700">
            <a:solidFill>
              <a:srgbClr val="F2F2F2"/>
            </a:solidFill>
            <a:prstDash val="solid"/>
          </a:ln>
        </p:spPr>
      </p:sp>
      <p:sp>
        <p:nvSpPr>
          <p:cNvPr id="22" name="Shape 20"/>
          <p:cNvSpPr/>
          <p:nvPr/>
        </p:nvSpPr>
        <p:spPr>
          <a:xfrm>
            <a:off x="438912" y="4295394"/>
            <a:ext cx="365760" cy="365760"/>
          </a:xfrm>
          <a:prstGeom prst="ellipse">
            <a:avLst/>
          </a:prstGeom>
          <a:solidFill>
            <a:srgbClr val="145F58"/>
          </a:solidFill>
          <a:ln w="12700">
            <a:solidFill>
              <a:srgbClr val="145F58"/>
            </a:solidFill>
            <a:prstDash val="solid"/>
          </a:ln>
        </p:spPr>
      </p:sp>
      <p:sp>
        <p:nvSpPr>
          <p:cNvPr id="23" name="Text 21"/>
          <p:cNvSpPr/>
          <p:nvPr/>
        </p:nvSpPr>
        <p:spPr>
          <a:xfrm>
            <a:off x="438912" y="429539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4" name="mllp_textfit_body"/>
          <p:cNvSpPr/>
          <p:nvPr/>
        </p:nvSpPr>
        <p:spPr>
          <a:xfrm>
            <a:off x="941832" y="408736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Judge what these four documents can and cannot establish.</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Two Directions Across One Ocean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Ships sailing west carried seed, graftings, sugar-cane and slips of trees.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They also carried chickens and quadrupeds, brought from Europe.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Quadrupeds means four-footed animals: cattle, pigs and horses.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Ships sailing east carried maize, roots called potatoes, and a fruit.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 third cargo travelled with them that nobody loaded on purpose.</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550" dirty="0">
                <a:solidFill>
                  <a:srgbClr val="1B2A4A"/>
                </a:solidFill>
                <a:latin typeface="Arial" pitchFamily="34" charset="0"/>
                <a:ea typeface="Arial" pitchFamily="34" charset="-122"/>
                <a:cs typeface="Arial" pitchFamily="34" charset="-120"/>
              </a:rPr>
              <a:t>Key Concept: Everything on the first two lines was chosen. The last line was not.</a:t>
            </a:r>
            <a:endParaRPr lang="en-US" sz="15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Three Words for What Crossed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Exchange</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movement of plants, animals, people and sickness in both directions between the Americas and the rest of the world after 1492</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Staple crop</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crop a household grows in bulk and eats nearly every day, such as wheat, maize or the potato</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Propagating</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Carrying breeding males and females somewhere new so that the species will multiply there</a:t>
            </a:r>
            <a:endParaRPr lang="en-US" sz="1800" dirty="0"/>
          </a:p>
        </p:txBody>
      </p:sp>
      <p:sp>
        <p:nvSpPr>
          <p:cNvPr id="17" name="Shape 15"/>
          <p:cNvSpPr/>
          <p:nvPr/>
        </p:nvSpPr>
        <p:spPr>
          <a:xfrm>
            <a:off x="274320" y="3026664"/>
            <a:ext cx="8595360" cy="512064"/>
          </a:xfrm>
          <a:prstGeom prst="rect">
            <a:avLst/>
          </a:prstGeom>
          <a:solidFill>
            <a:srgbClr val="FFEBEE"/>
          </a:solidFill>
          <a:ln w="12700">
            <a:solidFill>
              <a:srgbClr val="C0392B"/>
            </a:solidFill>
            <a:prstDash val="solid"/>
          </a:ln>
        </p:spPr>
      </p:sp>
      <p:sp>
        <p:nvSpPr>
          <p:cNvPr id="18" name="Shape 16"/>
          <p:cNvSpPr/>
          <p:nvPr/>
        </p:nvSpPr>
        <p:spPr>
          <a:xfrm>
            <a:off x="274320" y="3026664"/>
            <a:ext cx="64008" cy="512064"/>
          </a:xfrm>
          <a:prstGeom prst="rect">
            <a:avLst/>
          </a:prstGeom>
          <a:solidFill>
            <a:srgbClr val="C0392B"/>
          </a:solidFill>
          <a:ln w="12700">
            <a:solidFill>
              <a:srgbClr val="C0392B"/>
            </a:solidFill>
            <a:prstDash val="solid"/>
          </a:ln>
        </p:spPr>
      </p:sp>
      <p:sp>
        <p:nvSpPr>
          <p:cNvPr id="19" name="bounded_callout"/>
          <p:cNvSpPr/>
          <p:nvPr/>
        </p:nvSpPr>
        <p:spPr>
          <a:xfrm>
            <a:off x="457200" y="3072384"/>
            <a:ext cx="8394192" cy="420624"/>
          </a:xfrm>
          <a:prstGeom prst="rect">
            <a:avLst/>
          </a:prstGeom>
          <a:noFill/>
          <a:ln/>
        </p:spPr>
        <p:txBody>
          <a:bodyPr wrap="square" rtlCol="0" anchor="ctr"/>
          <a:lstStyle/>
          <a:p>
            <a:pPr indent="0" marL="0">
              <a:buNone/>
            </a:pPr>
            <a:r>
              <a:rPr lang="en-US" sz="1500" dirty="0">
                <a:solidFill>
                  <a:srgbClr val="1B2A4A"/>
                </a:solidFill>
                <a:latin typeface="Arial" pitchFamily="34" charset="0"/>
                <a:ea typeface="Arial" pitchFamily="34" charset="-122"/>
                <a:cs typeface="Arial" pitchFamily="34" charset="-120"/>
              </a:rPr>
              <a:t>Note: Exchange sounds like a bargain. Nobody on either side agreed to all of this.</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How Fast the Sown Crops Came 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274320" y="731520"/>
          <a:ext cx="8595360" cy="3488436"/>
        </p:xfrm>
        <a:graphic>
          <a:graphicData uri="http://schemas.openxmlformats.org/drawingml/2006/table">
            <a:tbl>
              <a:tblPr/>
              <a:tblGrid>
                <a:gridCol w="4297680"/>
                <a:gridCol w="4297680"/>
              </a:tblGrid>
              <a:tr h="475488">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What was sown, and where</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What the account reports</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Cabbages, beets, lettuces and salads at Uraba</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Ripe "within ten days" of the seeds going into the ground</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Pumpkins and melons at Uraba</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Picked "twenty-eight days after the seeds were sown"</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Melons, pumpkins and cucumbers on Hispaniola</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Ripe "for picking thirty-six days after they were planted"</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Sugar-cane roots on Hispaniola</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Grew to the height of "a cubit within fifteen days" of planting</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bl>
          </a:graphicData>
        </a:graphic>
      </p:graphicFrame>
      <p:sp>
        <p:nvSpPr>
          <p:cNvPr id="6" name="Shape 3"/>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4"/>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Within and less than give a limit. A flat number gives a count. Quoted words are the chronicler's, 1912 translation.</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Grain the King Ordered Sown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868680"/>
            <a:ext cx="8229600" cy="2049170"/>
          </a:xfrm>
          <a:prstGeom prst="rect">
            <a:avLst/>
          </a:prstGeom>
          <a:solidFill>
            <a:srgbClr val="145F58"/>
          </a:solidFill>
          <a:ln w="12700">
            <a:solidFill>
              <a:srgbClr val="145F58"/>
            </a:solidFill>
            <a:prstDash val="solid"/>
          </a:ln>
        </p:spPr>
      </p:sp>
      <p:sp>
        <p:nvSpPr>
          <p:cNvPr id="6" name="Shape 4"/>
          <p:cNvSpPr/>
          <p:nvPr/>
        </p:nvSpPr>
        <p:spPr>
          <a:xfrm>
            <a:off x="457200" y="868680"/>
            <a:ext cx="73152" cy="2049170"/>
          </a:xfrm>
          <a:prstGeom prst="rect">
            <a:avLst/>
          </a:prstGeom>
          <a:solidFill>
            <a:srgbClr val="E8735A"/>
          </a:solidFill>
          <a:ln w="12700">
            <a:solidFill>
              <a:srgbClr val="E8735A"/>
            </a:solidFill>
            <a:prstDash val="solid"/>
          </a:ln>
        </p:spPr>
      </p:sp>
      <p:sp>
        <p:nvSpPr>
          <p:cNvPr id="7" name="emphasis_text"/>
          <p:cNvSpPr/>
          <p:nvPr/>
        </p:nvSpPr>
        <p:spPr>
          <a:xfrm>
            <a:off x="731520" y="1005840"/>
            <a:ext cx="7680960" cy="1774850"/>
          </a:xfrm>
          <a:prstGeom prst="rect">
            <a:avLst/>
          </a:prstGeom>
          <a:noFill/>
          <a:ln/>
        </p:spPr>
        <p:txBody>
          <a:bodyPr wrap="square" rtlCol="0" anchor="ctr"/>
          <a:lstStyle/>
          <a:p>
            <a:pPr algn="ctr" indent="0" marL="0">
              <a:buNone/>
            </a:pPr>
            <a:r>
              <a:rPr lang="en-US" sz="1800" b="1" i="1" dirty="0">
                <a:solidFill>
                  <a:srgbClr val="FFFFFF"/>
                </a:solidFill>
                <a:latin typeface="Arial" pitchFamily="34" charset="0"/>
                <a:ea typeface="Arial" pitchFamily="34" charset="-122"/>
                <a:cs typeface="Arial" pitchFamily="34" charset="-120"/>
              </a:rPr>
              <a:t>"The harvest produced nothing but straw, similar to twigs, and with little grain; although what there is, is large and well formed."</a:t>
            </a:r>
            <a:endParaRPr lang="en-US" sz="1800" dirty="0"/>
          </a:p>
        </p:txBody>
      </p:sp>
      <p:sp>
        <p:nvSpPr>
          <p:cNvPr id="8" name="Text 6"/>
          <p:cNvSpPr/>
          <p:nvPr/>
        </p:nvSpPr>
        <p:spPr>
          <a:xfrm>
            <a:off x="457200" y="3055010"/>
            <a:ext cx="8229600" cy="274320"/>
          </a:xfrm>
          <a:prstGeom prst="rect">
            <a:avLst/>
          </a:prstGeom>
          <a:noFill/>
          <a:ln/>
        </p:spPr>
        <p:txBody>
          <a:bodyPr wrap="square" rtlCol="0" anchor="ctr"/>
          <a:lstStyle/>
          <a:p>
            <a:pPr algn="r" indent="0" marL="0">
              <a:buNone/>
            </a:pPr>
            <a:r>
              <a:rPr lang="en-US" sz="1200" i="1" dirty="0">
                <a:solidFill>
                  <a:srgbClr val="595959"/>
                </a:solidFill>
                <a:latin typeface="Arial" pitchFamily="34" charset="0"/>
                <a:ea typeface="Arial" pitchFamily="34" charset="-122"/>
                <a:cs typeface="Arial" pitchFamily="34" charset="-120"/>
              </a:rPr>
              <a:t>— Peter Martyr d'Anghera, De Orbe Novo, MacNutt translation, 1912</a:t>
            </a:r>
            <a:endParaRPr lang="en-US" sz="1200" dirty="0"/>
          </a:p>
        </p:txBody>
      </p:sp>
      <p:sp>
        <p:nvSpPr>
          <p:cNvPr id="9" name="emphasis_text"/>
          <p:cNvSpPr/>
          <p:nvPr/>
        </p:nvSpPr>
        <p:spPr>
          <a:xfrm>
            <a:off x="457200" y="3375050"/>
            <a:ext cx="8229600" cy="817474"/>
          </a:xfrm>
          <a:prstGeom prst="rect">
            <a:avLst/>
          </a:prstGeom>
          <a:noFill/>
          <a:ln/>
        </p:spPr>
        <p:txBody>
          <a:bodyPr wrap="square" rtlCol="0" anchor="t"/>
          <a:lstStyle/>
          <a:p>
            <a:pPr algn="ctr" indent="0" marL="0">
              <a:buNone/>
            </a:pPr>
            <a:r>
              <a:rPr lang="en-US" sz="1750" dirty="0">
                <a:solidFill>
                  <a:srgbClr val="333333"/>
                </a:solidFill>
                <a:latin typeface="Arial" pitchFamily="34" charset="0"/>
                <a:ea typeface="Arial" pitchFamily="34" charset="-122"/>
                <a:cs typeface="Arial" pitchFamily="34" charset="-120"/>
              </a:rPr>
              <a:t>Spaniards found what the islanders made from their own grain insufficiently nourishing, so the King decreed wheat sown in different places and seasons. The sowing was planned. The straw was not.</a:t>
            </a:r>
            <a:endParaRPr lang="en-US" sz="1750" dirty="0"/>
          </a:p>
        </p:txBody>
      </p:sp>
      <p:sp>
        <p:nvSpPr>
          <p:cNvPr id="10" name="Shape 8"/>
          <p:cNvSpPr/>
          <p:nvPr/>
        </p:nvSpPr>
        <p:spPr>
          <a:xfrm>
            <a:off x="274320" y="4384548"/>
            <a:ext cx="8595360" cy="512064"/>
          </a:xfrm>
          <a:prstGeom prst="rect">
            <a:avLst/>
          </a:prstGeom>
          <a:solidFill>
            <a:srgbClr val="FFF8F6"/>
          </a:solidFill>
          <a:ln w="12700">
            <a:solidFill>
              <a:srgbClr val="E8735A"/>
            </a:solidFill>
            <a:prstDash val="solid"/>
          </a:ln>
        </p:spPr>
      </p:sp>
      <p:sp>
        <p:nvSpPr>
          <p:cNvPr id="11" name="Shape 9"/>
          <p:cNvSpPr/>
          <p:nvPr/>
        </p:nvSpPr>
        <p:spPr>
          <a:xfrm>
            <a:off x="274320" y="4384548"/>
            <a:ext cx="64008" cy="512064"/>
          </a:xfrm>
          <a:prstGeom prst="rect">
            <a:avLst/>
          </a:prstGeom>
          <a:solidFill>
            <a:srgbClr val="E8735A"/>
          </a:solidFill>
          <a:ln w="12700">
            <a:solidFill>
              <a:srgbClr val="E8735A"/>
            </a:solidFill>
            <a:prstDash val="solid"/>
          </a:ln>
        </p:spPr>
      </p:sp>
      <p:sp>
        <p:nvSpPr>
          <p:cNvPr id="12" name="bounded_callout"/>
          <p:cNvSpPr/>
          <p:nvPr/>
        </p:nvSpPr>
        <p:spPr>
          <a:xfrm>
            <a:off x="457200" y="4430268"/>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Key Concept: The order was planned. The harvest was not.</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Livestock Shipped Out in Breeding Pairs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What was loaded</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"He carried twelve horses and swine, both male and female, for propagating the species in that region." - 1912 translation</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What happened at the harbour</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pilot "drove it upon a sandy reef" as the ship entered the port, and "all their animals were drowned."</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Where stock did get ashore</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On Hispaniola: "The pigs have rapidly increased, but they have become wild since they are no longer kept by swineherds."</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What the chronicler concluded</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His own conclusion: "There is no need to acclimatise any other species of animal or birds in Hispaniola."</a:t>
            </a:r>
            <a:endParaRPr lang="en-US" sz="175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One wreck ends a shipment. The next ship carries the next pairs. Quoted words are the chronicler's, 1912 translation.</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Went the Other Way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Maize is the grain for bread-making, called maize on Hispaniola.</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Maize is harvested twice yearly where winter cold is unknown.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Certain roots the islanders call potatoes grow there on their own.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chronicler took those roots for Milanese turnips or mushrooms.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King Ferdinand ate a scaled fruit shaped like a pine-nut.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Only one of those fruits arrived unspoiled; the rest rotted at sea.</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Fact: Maize and the potato now feed more people than any crop Europe sent west.</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Maize in an English Herbal, Printed 1597</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hand-coloured page from an English herbal printed in 1597, ruled in red, with the running head HISTORIE OF PLANTS and the page number 75. Four maize figures fill the leaf. The top row shows two whole maize plants with yellow tassels, broad green leaves and visible roots, captioned in period type as Frumentum Asiaticum, Corne of Asia, and Frumentum Turcicum, Turkie Corne. A centred line beneath them reads The forme of the eares of Turkie Wheate. The bottom row shows two pairs of ripe ears, one pair still in the peeled-back husk and one pair bare and white, captioned Frumenti Indici spica, Turkie Wheate in the huske, as also naked or bare, and Frumentum Indicum album, The eare of white Turkie Wheate. No people and no modern marks appear on the page.">    </p:cNvPr>
          <p:cNvPicPr>
            <a:picLocks noChangeAspect="1"/>
          </p:cNvPicPr>
          <p:nvPr/>
        </p:nvPicPr>
        <p:blipFill>
          <a:blip r:embed="rId1"/>
          <a:stretch>
            <a:fillRect/>
          </a:stretch>
        </p:blipFill>
        <p:spPr>
          <a:xfrm>
            <a:off x="3433223" y="795528"/>
            <a:ext cx="2277555"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Gerard's Herball, London 1597, page 75: four figures of maize.</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American Plants Under Borrowed Names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Maize, London 1597</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Printed as Turkie Corne and as Corne of Asia.</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Also called Turkie Wheate in the huske, its 1597 spelling of husk.</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Not one of those names points to the Americas.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potato, drawn about 1613</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Drawn in a German garden book as Papas Peruanorum.</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That name does point to Peru, where the plant is from.</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Within a century both plants were in European books.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Key Concept: Names travelled with the trade route, not with the plant.</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Potato in a German Garden Book</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hand-coloured engraved plate from an early seventeenth-century German garden book. A potato plant fills the centre, with a thick green stem, compound leaves, and two sprays of five-petalled flowers, white with purple edges and yellow centres. A cluster of dark brown tubers with roots sits at the base of the stem, with two loose tubers lying beside it. A small thyme plant flanks the potato on each side. Three engraved captions run along the bottom of the plate in period type: Serpillum citratum on the left, Papas Peruanorum in the centre, and Thymus vulgaris on the right. No people and no modern marks appear on the plate.">    </p:cNvPr>
          <p:cNvPicPr>
            <a:picLocks noChangeAspect="1"/>
          </p:cNvPicPr>
          <p:nvPr/>
        </p:nvPicPr>
        <p:blipFill>
          <a:blip r:embed="rId1"/>
          <a:stretch>
            <a:fillRect/>
          </a:stretch>
        </p:blipFill>
        <p:spPr>
          <a:xfrm>
            <a:off x="3139602" y="795528"/>
            <a:ext cx="2864796"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Hortus Eystettensis, about 1613: Papas Peruanorum, the potato.</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Three Words for Reading a Record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Eyewitness</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650" dirty="0">
                <a:solidFill>
                  <a:srgbClr val="333333"/>
                </a:solidFill>
                <a:latin typeface="Arial" pitchFamily="34" charset="0"/>
                <a:ea typeface="Arial" pitchFamily="34" charset="-122"/>
                <a:cs typeface="Arial" pitchFamily="34" charset="-120"/>
              </a:rPr>
              <a:t>Somebody who sets down what happened to him or in front of him, rather than what he was told afterwards</a:t>
            </a:r>
            <a:endParaRPr lang="en-US" sz="16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Second-hand account</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report set down by somebody who was not there, out of what other people told him</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Estimate</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A figure a writer reaches by impression or argument rather than by counting heads one at a time</a:t>
            </a:r>
            <a:endParaRPr lang="en-US" sz="1700" dirty="0"/>
          </a:p>
        </p:txBody>
      </p:sp>
      <p:sp>
        <p:nvSpPr>
          <p:cNvPr id="17" name="Shape 15"/>
          <p:cNvSpPr/>
          <p:nvPr/>
        </p:nvSpPr>
        <p:spPr>
          <a:xfrm>
            <a:off x="274320" y="3026664"/>
            <a:ext cx="8595360" cy="512064"/>
          </a:xfrm>
          <a:prstGeom prst="rect">
            <a:avLst/>
          </a:prstGeom>
          <a:solidFill>
            <a:srgbClr val="FFEBEE"/>
          </a:solidFill>
          <a:ln w="12700">
            <a:solidFill>
              <a:srgbClr val="C0392B"/>
            </a:solidFill>
            <a:prstDash val="solid"/>
          </a:ln>
        </p:spPr>
      </p:sp>
      <p:sp>
        <p:nvSpPr>
          <p:cNvPr id="18" name="Shape 16"/>
          <p:cNvSpPr/>
          <p:nvPr/>
        </p:nvSpPr>
        <p:spPr>
          <a:xfrm>
            <a:off x="274320" y="3026664"/>
            <a:ext cx="64008" cy="512064"/>
          </a:xfrm>
          <a:prstGeom prst="rect">
            <a:avLst/>
          </a:prstGeom>
          <a:solidFill>
            <a:srgbClr val="C0392B"/>
          </a:solidFill>
          <a:ln w="12700">
            <a:solidFill>
              <a:srgbClr val="C0392B"/>
            </a:solidFill>
            <a:prstDash val="solid"/>
          </a:ln>
        </p:spPr>
      </p:sp>
      <p:sp>
        <p:nvSpPr>
          <p:cNvPr id="19" name="bounded_callout"/>
          <p:cNvSpPr/>
          <p:nvPr/>
        </p:nvSpPr>
        <p:spPr>
          <a:xfrm>
            <a:off x="457200" y="3072384"/>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Key Concept: Whether a writer was present changes what his page can prove.</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Man Who Wrote It Down and Never Sailed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868680"/>
            <a:ext cx="8229600" cy="2049170"/>
          </a:xfrm>
          <a:prstGeom prst="rect">
            <a:avLst/>
          </a:prstGeom>
          <a:solidFill>
            <a:srgbClr val="145F58"/>
          </a:solidFill>
          <a:ln w="12700">
            <a:solidFill>
              <a:srgbClr val="145F58"/>
            </a:solidFill>
            <a:prstDash val="solid"/>
          </a:ln>
        </p:spPr>
      </p:sp>
      <p:sp>
        <p:nvSpPr>
          <p:cNvPr id="6" name="Shape 4"/>
          <p:cNvSpPr/>
          <p:nvPr/>
        </p:nvSpPr>
        <p:spPr>
          <a:xfrm>
            <a:off x="457200" y="868680"/>
            <a:ext cx="73152" cy="2049170"/>
          </a:xfrm>
          <a:prstGeom prst="rect">
            <a:avLst/>
          </a:prstGeom>
          <a:solidFill>
            <a:srgbClr val="E8735A"/>
          </a:solidFill>
          <a:ln w="12700">
            <a:solidFill>
              <a:srgbClr val="E8735A"/>
            </a:solidFill>
            <a:prstDash val="solid"/>
          </a:ln>
        </p:spPr>
      </p:sp>
      <p:sp>
        <p:nvSpPr>
          <p:cNvPr id="7" name="emphasis_text"/>
          <p:cNvSpPr/>
          <p:nvPr/>
        </p:nvSpPr>
        <p:spPr>
          <a:xfrm>
            <a:off x="731520" y="1005840"/>
            <a:ext cx="7680960" cy="1774850"/>
          </a:xfrm>
          <a:prstGeom prst="rect">
            <a:avLst/>
          </a:prstGeom>
          <a:noFill/>
          <a:ln/>
        </p:spPr>
        <p:txBody>
          <a:bodyPr wrap="square" rtlCol="0" anchor="ctr"/>
          <a:lstStyle/>
          <a:p>
            <a:pPr algn="ctr" indent="0" marL="0">
              <a:buNone/>
            </a:pPr>
            <a:r>
              <a:rPr lang="en-US" sz="1800" b="1" i="1" dirty="0">
                <a:solidFill>
                  <a:srgbClr val="FFFFFF"/>
                </a:solidFill>
                <a:latin typeface="Arial" pitchFamily="34" charset="0"/>
                <a:ea typeface="Arial" pitchFamily="34" charset="-122"/>
                <a:cs typeface="Arial" pitchFamily="34" charset="-120"/>
              </a:rPr>
              <a:t>"I have repeated what is told to me about the fertility of the country by all those, without exception, who have returned from there."</a:t>
            </a:r>
            <a:endParaRPr lang="en-US" sz="1800" dirty="0"/>
          </a:p>
        </p:txBody>
      </p:sp>
      <p:sp>
        <p:nvSpPr>
          <p:cNvPr id="8" name="Text 6"/>
          <p:cNvSpPr/>
          <p:nvPr/>
        </p:nvSpPr>
        <p:spPr>
          <a:xfrm>
            <a:off x="457200" y="3055010"/>
            <a:ext cx="8229600" cy="274320"/>
          </a:xfrm>
          <a:prstGeom prst="rect">
            <a:avLst/>
          </a:prstGeom>
          <a:noFill/>
          <a:ln/>
        </p:spPr>
        <p:txBody>
          <a:bodyPr wrap="square" rtlCol="0" anchor="ctr"/>
          <a:lstStyle/>
          <a:p>
            <a:pPr algn="r" indent="0" marL="0">
              <a:buNone/>
            </a:pPr>
            <a:r>
              <a:rPr lang="en-US" sz="1200" i="1" dirty="0">
                <a:solidFill>
                  <a:srgbClr val="595959"/>
                </a:solidFill>
                <a:latin typeface="Arial" pitchFamily="34" charset="0"/>
                <a:ea typeface="Arial" pitchFamily="34" charset="-122"/>
                <a:cs typeface="Arial" pitchFamily="34" charset="-120"/>
              </a:rPr>
              <a:t>— Peter Martyr d'Anghera, De Orbe Novo, MacNutt translation, 1912</a:t>
            </a:r>
            <a:endParaRPr lang="en-US" sz="1200" dirty="0"/>
          </a:p>
        </p:txBody>
      </p:sp>
      <p:sp>
        <p:nvSpPr>
          <p:cNvPr id="9" name="emphasis_text"/>
          <p:cNvSpPr/>
          <p:nvPr/>
        </p:nvSpPr>
        <p:spPr>
          <a:xfrm>
            <a:off x="457200" y="3375050"/>
            <a:ext cx="8229600" cy="817474"/>
          </a:xfrm>
          <a:prstGeom prst="rect">
            <a:avLst/>
          </a:prstGeom>
          <a:noFill/>
          <a:ln/>
        </p:spPr>
        <p:txBody>
          <a:bodyPr wrap="square" rtlCol="0" anchor="t"/>
          <a:lstStyle/>
          <a:p>
            <a:pPr algn="ctr" indent="0" marL="0">
              <a:buNone/>
            </a:pPr>
            <a:r>
              <a:rPr lang="en-US" sz="1800" dirty="0">
                <a:solidFill>
                  <a:srgbClr val="333333"/>
                </a:solidFill>
                <a:latin typeface="Arial" pitchFamily="34" charset="0"/>
                <a:ea typeface="Arial" pitchFamily="34" charset="-122"/>
                <a:cs typeface="Arial" pitchFamily="34" charset="-120"/>
              </a:rPr>
              <a:t>He held a post at the Spanish court and never crossed the Atlantic, and signed one of these letters from the Court of Spain in 1494. Every figure of his came from a returning sailor.</a:t>
            </a:r>
            <a:endParaRPr lang="en-US" sz="1800" dirty="0"/>
          </a:p>
        </p:txBody>
      </p:sp>
      <p:sp>
        <p:nvSpPr>
          <p:cNvPr id="10" name="Shape 8"/>
          <p:cNvSpPr/>
          <p:nvPr/>
        </p:nvSpPr>
        <p:spPr>
          <a:xfrm>
            <a:off x="274320" y="4384548"/>
            <a:ext cx="8595360" cy="512064"/>
          </a:xfrm>
          <a:prstGeom prst="rect">
            <a:avLst/>
          </a:prstGeom>
          <a:solidFill>
            <a:srgbClr val="FFF8F6"/>
          </a:solidFill>
          <a:ln w="12700">
            <a:solidFill>
              <a:srgbClr val="E8735A"/>
            </a:solidFill>
            <a:prstDash val="solid"/>
          </a:ln>
        </p:spPr>
      </p:sp>
      <p:sp>
        <p:nvSpPr>
          <p:cNvPr id="11" name="Shape 9"/>
          <p:cNvSpPr/>
          <p:nvPr/>
        </p:nvSpPr>
        <p:spPr>
          <a:xfrm>
            <a:off x="274320" y="4384548"/>
            <a:ext cx="64008" cy="512064"/>
          </a:xfrm>
          <a:prstGeom prst="rect">
            <a:avLst/>
          </a:prstGeom>
          <a:solidFill>
            <a:srgbClr val="E8735A"/>
          </a:solidFill>
          <a:ln w="12700">
            <a:solidFill>
              <a:srgbClr val="E8735A"/>
            </a:solidFill>
            <a:prstDash val="solid"/>
          </a:ln>
        </p:spPr>
      </p:sp>
      <p:sp>
        <p:nvSpPr>
          <p:cNvPr id="12" name="bounded_callout"/>
          <p:cNvSpPr/>
          <p:nvPr/>
        </p:nvSpPr>
        <p:spPr>
          <a:xfrm>
            <a:off x="457200" y="4430268"/>
            <a:ext cx="8394192" cy="420624"/>
          </a:xfrm>
          <a:prstGeom prst="rect">
            <a:avLst/>
          </a:prstGeom>
          <a:noFill/>
          <a:ln/>
        </p:spPr>
        <p:txBody>
          <a:bodyPr wrap="square" rtlCol="0" anchor="ctr"/>
          <a:lstStyle/>
          <a:p>
            <a:pPr indent="0" marL="0">
              <a:buNone/>
            </a:pPr>
            <a:r>
              <a:rPr lang="en-US" sz="1500" dirty="0">
                <a:solidFill>
                  <a:srgbClr val="1B2A4A"/>
                </a:solidFill>
                <a:latin typeface="Arial" pitchFamily="34" charset="0"/>
                <a:ea typeface="Arial" pitchFamily="34" charset="-122"/>
                <a:cs typeface="Arial" pitchFamily="34" charset="-120"/>
              </a:rPr>
              <a:t>Note: Second-hand does not mean worthless. It means the page proves something else.</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Cargo Nobody Loaded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 soldier wrote that Narvaez's company brought a man ill with smallpox.</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Through that man the disease spread itself through New Spain.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inhabitants said the disease was previously unknown in the country.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same soldier writes that vast numbers were cut off.</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gives no figure, and no cargo list ever named this crossing.</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Warning: Vast numbers is not a count. The soldier never counted anybody.</a:t>
            </a:r>
            <a:endParaRPr lang="en-US"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Two Words for the Sickness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Pestilence</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word these writers use for a sickness that runs fast through a place and kills large numbers</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Immunity</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Protection from a sickness that a body carries after surviving it, and that a whole people builds up only where the sickness has already been</a:t>
            </a:r>
            <a:endParaRPr lang="en-US" sz="155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Fact: Not one writer in this lesson had the idea we now call immunity.</a:t>
            </a:r>
            <a:endParaRPr 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Same Years in a Kaqchikel Maya Account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Who kept it</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600" dirty="0">
                <a:solidFill>
                  <a:srgbClr val="333333"/>
                </a:solidFill>
                <a:latin typeface="Arial" pitchFamily="34" charset="0"/>
                <a:ea typeface="Arial" pitchFamily="34" charset="-122"/>
                <a:cs typeface="Arial" pitchFamily="34" charset="-120"/>
              </a:rPr>
              <a:t>The Xahila family of the Kaqchikel Maya kept annals in their own language. They are a Maya people of highland Guatemala, not Aztec or Nahua.</a:t>
            </a:r>
            <a:endParaRPr lang="en-US" sz="16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How it began</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650" dirty="0">
                <a:solidFill>
                  <a:srgbClr val="333333"/>
                </a:solidFill>
                <a:latin typeface="Arial" pitchFamily="34" charset="0"/>
                <a:ea typeface="Arial" pitchFamily="34" charset="-122"/>
                <a:cs typeface="Arial" pitchFamily="34" charset="-120"/>
              </a:rPr>
              <a:t>"In the course of the fifth year the pestilence began. First there was a cough, then the blood was corrupted, and the urine became yellow."</a:t>
            </a:r>
            <a:endParaRPr lang="en-US" sz="16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Who died</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650" dirty="0">
                <a:solidFill>
                  <a:srgbClr val="333333"/>
                </a:solidFill>
                <a:latin typeface="Arial" pitchFamily="34" charset="0"/>
                <a:ea typeface="Arial" pitchFamily="34" charset="-122"/>
                <a:cs typeface="Arial" pitchFamily="34" charset="-120"/>
              </a:rPr>
              <a:t>In order: Chief Vakaki Ahmak, the ancestor Diego Juan, the king Hunyg - and two days after the king, the writer's father, the Counselor Balam.</a:t>
            </a:r>
            <a:endParaRPr lang="en-US" sz="16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What was left</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stench was such that men died of it alone . . . we were all that remained."</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only document here written by people the sickness reached. Quoted words are the 1885 English translation.</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Totals Without a Head Count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graphicFrame>
        <p:nvGraphicFramePr>
          <p:cNvPr id="18" name="Table 0"/>
          <p:cNvGraphicFramePr>
            <a:graphicFrameLocks noGrp="1"/>
          </p:cNvGraphicFramePr>
          <p:nvPr>
            <p:extLst>
              <p:ext uri="{D42A27DB-BD31-4B8C-83A1-F6EECF244321}">
                <p14:modId xmlns:p14="http://schemas.microsoft.com/office/powerpoint/2010/main" val="1579011935"/>
              </p:ext>
            </p:extLst>
          </p:nvPr>
        </p:nvGraphicFramePr>
        <p:xfrm>
          <a:off x="274320" y="731520"/>
          <a:ext cx="8595360" cy="3488436"/>
        </p:xfrm>
        <a:graphic>
          <a:graphicData uri="http://schemas.openxmlformats.org/drawingml/2006/table">
            <a:tbl>
              <a:tblPr/>
              <a:tblGrid>
                <a:gridCol w="4297680"/>
                <a:gridCol w="4297680"/>
              </a:tblGrid>
              <a:tr h="475488">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Place</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What one accuser reported</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Hispaniola</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"Three Millions of Persons" had lived there; a "remnant of scarce Three Hundred" was left</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The Lucayan islands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About "Five Hundred Thousand Men" dwelt there; a ship sent later "found Eleven Persons"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St. John and Jamaica</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00" dirty="0">
                          <a:solidFill>
                            <a:srgbClr val="333333"/>
                          </a:solidFill>
                          <a:latin typeface="Arial" pitchFamily="34" charset="0"/>
                          <a:ea typeface="Arial" pitchFamily="34" charset="-122"/>
                          <a:cs typeface="Arial" pitchFamily="34" charset="-120"/>
                        </a:rPr>
                        <a:t>Held "six hundred thousand at least"; now "scarce two hundred men to be found in either of them"</a:t>
                      </a:r>
                      <a:endParaRPr lang="en-US" sz="130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bl>
          </a:graphicData>
        </a:graphic>
      </p:graphicFrame>
      <p:sp>
        <p:nvSpPr>
          <p:cNvPr id="6" name="Shape 3"/>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4"/>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Warning: No head count was ever taken on these islands before the ships came. Quoted words are the 1689 English translation.</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Two Totals in One Paragraph</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868680"/>
            <a:ext cx="8229600" cy="2049170"/>
          </a:xfrm>
          <a:prstGeom prst="rect">
            <a:avLst/>
          </a:prstGeom>
          <a:solidFill>
            <a:srgbClr val="145F58"/>
          </a:solidFill>
          <a:ln w="12700">
            <a:solidFill>
              <a:srgbClr val="145F58"/>
            </a:solidFill>
            <a:prstDash val="solid"/>
          </a:ln>
        </p:spPr>
      </p:sp>
      <p:sp>
        <p:nvSpPr>
          <p:cNvPr id="6" name="Shape 4"/>
          <p:cNvSpPr/>
          <p:nvPr/>
        </p:nvSpPr>
        <p:spPr>
          <a:xfrm>
            <a:off x="457200" y="868680"/>
            <a:ext cx="73152" cy="2049170"/>
          </a:xfrm>
          <a:prstGeom prst="rect">
            <a:avLst/>
          </a:prstGeom>
          <a:solidFill>
            <a:srgbClr val="E8735A"/>
          </a:solidFill>
          <a:ln w="12700">
            <a:solidFill>
              <a:srgbClr val="E8735A"/>
            </a:solidFill>
            <a:prstDash val="solid"/>
          </a:ln>
        </p:spPr>
      </p:sp>
      <p:sp>
        <p:nvSpPr>
          <p:cNvPr id="7" name="emphasis_text"/>
          <p:cNvSpPr/>
          <p:nvPr/>
        </p:nvSpPr>
        <p:spPr>
          <a:xfrm>
            <a:off x="731520" y="1005840"/>
            <a:ext cx="7680960" cy="1774850"/>
          </a:xfrm>
          <a:prstGeom prst="rect">
            <a:avLst/>
          </a:prstGeom>
          <a:noFill/>
          <a:ln/>
        </p:spPr>
        <p:txBody>
          <a:bodyPr wrap="square" rtlCol="0" anchor="ctr"/>
          <a:lstStyle/>
          <a:p>
            <a:pPr algn="ctr" indent="0" marL="0">
              <a:buNone/>
            </a:pPr>
            <a:r>
              <a:rPr lang="en-US" sz="1800" b="1" i="1" dirty="0">
                <a:solidFill>
                  <a:srgbClr val="FFFFFF"/>
                </a:solidFill>
                <a:latin typeface="Arial" pitchFamily="34" charset="0"/>
                <a:ea typeface="Arial" pitchFamily="34" charset="-122"/>
                <a:cs typeface="Arial" pitchFamily="34" charset="-120"/>
              </a:rPr>
              <a:t>"[ . . . ] above Twelve Millions (computing Men, Women, and Children) have undeservedly perished; nor do I conceive that I should deviate from the Truth by saying that above Fifty Millions in all paid their last Debt to Nature."</a:t>
            </a:r>
            <a:endParaRPr lang="en-US" sz="1800" dirty="0"/>
          </a:p>
        </p:txBody>
      </p:sp>
      <p:sp>
        <p:nvSpPr>
          <p:cNvPr id="8" name="Text 6"/>
          <p:cNvSpPr/>
          <p:nvPr/>
        </p:nvSpPr>
        <p:spPr>
          <a:xfrm>
            <a:off x="457200" y="3055010"/>
            <a:ext cx="8229600" cy="274320"/>
          </a:xfrm>
          <a:prstGeom prst="rect">
            <a:avLst/>
          </a:prstGeom>
          <a:noFill/>
          <a:ln/>
        </p:spPr>
        <p:txBody>
          <a:bodyPr wrap="square" rtlCol="0" anchor="ctr"/>
          <a:lstStyle/>
          <a:p>
            <a:pPr algn="r" indent="0" marL="0">
              <a:buNone/>
            </a:pPr>
            <a:r>
              <a:rPr lang="en-US" sz="1200" i="1" dirty="0">
                <a:solidFill>
                  <a:srgbClr val="595959"/>
                </a:solidFill>
                <a:latin typeface="Arial" pitchFamily="34" charset="0"/>
                <a:ea typeface="Arial" pitchFamily="34" charset="-122"/>
                <a:cs typeface="Arial" pitchFamily="34" charset="-120"/>
              </a:rPr>
              <a:t>— Bartolome de las Casas, A Brief Account of the Destruction of the Indies, English translation of 1689</a:t>
            </a:r>
            <a:endParaRPr lang="en-US" sz="1200" dirty="0"/>
          </a:p>
        </p:txBody>
      </p:sp>
      <p:sp>
        <p:nvSpPr>
          <p:cNvPr id="9" name="emphasis_text"/>
          <p:cNvSpPr/>
          <p:nvPr/>
        </p:nvSpPr>
        <p:spPr>
          <a:xfrm>
            <a:off x="457200" y="3375050"/>
            <a:ext cx="8229600" cy="817474"/>
          </a:xfrm>
          <a:prstGeom prst="rect">
            <a:avLst/>
          </a:prstGeom>
          <a:noFill/>
          <a:ln/>
        </p:spPr>
        <p:txBody>
          <a:bodyPr wrap="square" rtlCol="0" anchor="t"/>
          <a:lstStyle/>
          <a:p>
            <a:pPr algn="ctr" indent="0" marL="0">
              <a:buNone/>
            </a:pPr>
            <a:r>
              <a:rPr lang="en-US" sz="1800" dirty="0">
                <a:solidFill>
                  <a:srgbClr val="333333"/>
                </a:solidFill>
                <a:latin typeface="Arial" pitchFamily="34" charset="0"/>
                <a:ea typeface="Arial" pitchFamily="34" charset="-122"/>
                <a:cs typeface="Arial" pitchFamily="34" charset="-120"/>
              </a:rPr>
              <a:t>Both totals cover the same forty years and sit in one paragraph. He wrote to force a decision, not to file a survey. A writer who prints two figures that far apart is estimating.</a:t>
            </a:r>
            <a:endParaRPr lang="en-US" sz="1800" dirty="0"/>
          </a:p>
        </p:txBody>
      </p:sp>
      <p:sp>
        <p:nvSpPr>
          <p:cNvPr id="10" name="Shape 8"/>
          <p:cNvSpPr/>
          <p:nvPr/>
        </p:nvSpPr>
        <p:spPr>
          <a:xfrm>
            <a:off x="274320" y="4384548"/>
            <a:ext cx="8595360" cy="512064"/>
          </a:xfrm>
          <a:prstGeom prst="rect">
            <a:avLst/>
          </a:prstGeom>
          <a:solidFill>
            <a:srgbClr val="FFF8F6"/>
          </a:solidFill>
          <a:ln w="12700">
            <a:solidFill>
              <a:srgbClr val="E8735A"/>
            </a:solidFill>
            <a:prstDash val="solid"/>
          </a:ln>
        </p:spPr>
      </p:sp>
      <p:sp>
        <p:nvSpPr>
          <p:cNvPr id="11" name="Shape 9"/>
          <p:cNvSpPr/>
          <p:nvPr/>
        </p:nvSpPr>
        <p:spPr>
          <a:xfrm>
            <a:off x="274320" y="4384548"/>
            <a:ext cx="64008" cy="512064"/>
          </a:xfrm>
          <a:prstGeom prst="rect">
            <a:avLst/>
          </a:prstGeom>
          <a:solidFill>
            <a:srgbClr val="E8735A"/>
          </a:solidFill>
          <a:ln w="12700">
            <a:solidFill>
              <a:srgbClr val="E8735A"/>
            </a:solidFill>
            <a:prstDash val="solid"/>
          </a:ln>
        </p:spPr>
      </p:sp>
      <p:sp>
        <p:nvSpPr>
          <p:cNvPr id="12" name="bounded_callout"/>
          <p:cNvSpPr/>
          <p:nvPr/>
        </p:nvSpPr>
        <p:spPr>
          <a:xfrm>
            <a:off x="457200" y="4430268"/>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Key Concept: Two totals that far apart in one paragraph cannot both be counts.</a:t>
            </a:r>
            <a:endParaRPr lang="en-US" sz="1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Two Words for Counting</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Census</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 actual head count of the people living in a place, taken and written down at one time</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Polemic</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A piece of writing made to win an argument and force a decision, rather than to give a balanced account</a:t>
            </a:r>
            <a:endParaRPr lang="en-US" sz="170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Key Concept: A polemic can be accurate and still be built to win an argument.</a:t>
            </a:r>
            <a:endParaRPr lang="en-US" sz="1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These Four Documents Can Establish</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2773680" cy="3515868"/>
          </a:xfrm>
          <a:prstGeom prst="rect">
            <a:avLst/>
          </a:prstGeom>
          <a:solidFill>
            <a:srgbClr val="F0FAF8"/>
          </a:solidFill>
          <a:ln w="12700">
            <a:solidFill>
              <a:srgbClr val="DDDDDD"/>
            </a:solidFill>
            <a:prstDash val="solid"/>
          </a:ln>
        </p:spPr>
      </p:sp>
      <p:sp>
        <p:nvSpPr>
          <p:cNvPr id="6" name="Shape 4"/>
          <p:cNvSpPr/>
          <p:nvPr/>
        </p:nvSpPr>
        <p:spPr>
          <a:xfrm>
            <a:off x="274320" y="731520"/>
            <a:ext cx="2773680" cy="438912"/>
          </a:xfrm>
          <a:prstGeom prst="rect">
            <a:avLst/>
          </a:prstGeom>
          <a:solidFill>
            <a:srgbClr val="2A9D8F"/>
          </a:solidFill>
          <a:ln w="12700">
            <a:solidFill>
              <a:srgbClr val="2A9D8F"/>
            </a:solidFill>
            <a:prstDash val="solid"/>
          </a:ln>
        </p:spPr>
      </p:sp>
      <p:sp>
        <p:nvSpPr>
          <p:cNvPr id="7" name="Text 5"/>
          <p:cNvSpPr/>
          <p:nvPr/>
        </p:nvSpPr>
        <p:spPr>
          <a:xfrm>
            <a:off x="27432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They can establish</a:t>
            </a:r>
            <a:endParaRPr lang="en-US" sz="1500" dirty="0"/>
          </a:p>
        </p:txBody>
      </p:sp>
      <p:sp>
        <p:nvSpPr>
          <p:cNvPr id="8" name="bounded_body"/>
          <p:cNvSpPr/>
          <p:nvPr/>
        </p:nvSpPr>
        <p:spPr>
          <a:xfrm>
            <a:off x="36576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What was loaded, sown, bred and drowned.</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What one soldier says the inhabitants told him.</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What one Kaqchikel Maya family lived through.</a:t>
            </a:r>
            <a:endParaRPr lang="en-US" sz="1800" dirty="0"/>
          </a:p>
        </p:txBody>
      </p:sp>
      <p:sp>
        <p:nvSpPr>
          <p:cNvPr id="9" name="Shape 7"/>
          <p:cNvSpPr/>
          <p:nvPr/>
        </p:nvSpPr>
        <p:spPr>
          <a:xfrm>
            <a:off x="3185160" y="731520"/>
            <a:ext cx="2773680" cy="3515868"/>
          </a:xfrm>
          <a:prstGeom prst="rect">
            <a:avLst/>
          </a:prstGeom>
          <a:solidFill>
            <a:srgbClr val="E8EDF4"/>
          </a:solidFill>
          <a:ln w="12700">
            <a:solidFill>
              <a:srgbClr val="DDDDDD"/>
            </a:solidFill>
            <a:prstDash val="solid"/>
          </a:ln>
        </p:spPr>
      </p:sp>
      <p:sp>
        <p:nvSpPr>
          <p:cNvPr id="10" name="Shape 8"/>
          <p:cNvSpPr/>
          <p:nvPr/>
        </p:nvSpPr>
        <p:spPr>
          <a:xfrm>
            <a:off x="3185160" y="731520"/>
            <a:ext cx="2773680" cy="438912"/>
          </a:xfrm>
          <a:prstGeom prst="rect">
            <a:avLst/>
          </a:prstGeom>
          <a:solidFill>
            <a:srgbClr val="1B2A4A"/>
          </a:solidFill>
          <a:ln w="12700">
            <a:solidFill>
              <a:srgbClr val="1B2A4A"/>
            </a:solidFill>
            <a:prstDash val="solid"/>
          </a:ln>
        </p:spPr>
      </p:sp>
      <p:sp>
        <p:nvSpPr>
          <p:cNvPr id="11" name="Text 9"/>
          <p:cNvSpPr/>
          <p:nvPr/>
        </p:nvSpPr>
        <p:spPr>
          <a:xfrm>
            <a:off x="3185160" y="731520"/>
            <a:ext cx="2773680"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Trebuchet MS" pitchFamily="34" charset="0"/>
                <a:ea typeface="Trebuchet MS" pitchFamily="34" charset="-122"/>
                <a:cs typeface="Trebuchet MS" pitchFamily="34" charset="-120"/>
              </a:rPr>
              <a:t>They cannot establish</a:t>
            </a:r>
            <a:endParaRPr lang="en-US" sz="1500" dirty="0"/>
          </a:p>
        </p:txBody>
      </p:sp>
      <p:sp>
        <p:nvSpPr>
          <p:cNvPr id="12" name="bounded_body"/>
          <p:cNvSpPr/>
          <p:nvPr/>
        </p:nvSpPr>
        <p:spPr>
          <a:xfrm>
            <a:off x="327660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How many people lived here before the ships came.</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How many died, because no one took a head count.</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Why the sickness spread as fast as it did.</a:t>
            </a:r>
            <a:endParaRPr lang="en-US" sz="1800" dirty="0"/>
          </a:p>
        </p:txBody>
      </p:sp>
      <p:sp>
        <p:nvSpPr>
          <p:cNvPr id="13" name="Shape 11"/>
          <p:cNvSpPr/>
          <p:nvPr/>
        </p:nvSpPr>
        <p:spPr>
          <a:xfrm>
            <a:off x="6096000" y="731520"/>
            <a:ext cx="2773680" cy="3515868"/>
          </a:xfrm>
          <a:prstGeom prst="rect">
            <a:avLst/>
          </a:prstGeom>
          <a:solidFill>
            <a:srgbClr val="FFF8F6"/>
          </a:solidFill>
          <a:ln w="12700">
            <a:solidFill>
              <a:srgbClr val="DDDDDD"/>
            </a:solidFill>
            <a:prstDash val="solid"/>
          </a:ln>
        </p:spPr>
      </p:sp>
      <p:sp>
        <p:nvSpPr>
          <p:cNvPr id="14" name="Shape 12"/>
          <p:cNvSpPr/>
          <p:nvPr/>
        </p:nvSpPr>
        <p:spPr>
          <a:xfrm>
            <a:off x="6096000" y="731520"/>
            <a:ext cx="2773680" cy="438912"/>
          </a:xfrm>
          <a:prstGeom prst="rect">
            <a:avLst/>
          </a:prstGeom>
          <a:solidFill>
            <a:srgbClr val="E8735A"/>
          </a:solidFill>
          <a:ln w="12700">
            <a:solidFill>
              <a:srgbClr val="E8735A"/>
            </a:solidFill>
            <a:prstDash val="solid"/>
          </a:ln>
        </p:spPr>
      </p:sp>
      <p:sp>
        <p:nvSpPr>
          <p:cNvPr id="15" name="Text 13"/>
          <p:cNvSpPr/>
          <p:nvPr/>
        </p:nvSpPr>
        <p:spPr>
          <a:xfrm>
            <a:off x="609600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What a historian does next</a:t>
            </a:r>
            <a:endParaRPr lang="en-US" sz="1500" dirty="0"/>
          </a:p>
        </p:txBody>
      </p:sp>
      <p:sp>
        <p:nvSpPr>
          <p:cNvPr id="16" name="bounded_body"/>
          <p:cNvSpPr/>
          <p:nvPr/>
        </p:nvSpPr>
        <p:spPr>
          <a:xfrm>
            <a:off x="618744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Reads tribute rolls, parish registers and tax lists.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Weighs archaeology against the written accounts.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Says plainly where the record runs out.</a:t>
            </a:r>
            <a:endParaRPr lang="en-US" sz="1800" dirty="0"/>
          </a:p>
        </p:txBody>
      </p:sp>
      <p:sp>
        <p:nvSpPr>
          <p:cNvPr id="17" name="Shape 15"/>
          <p:cNvSpPr/>
          <p:nvPr/>
        </p:nvSpPr>
        <p:spPr>
          <a:xfrm>
            <a:off x="274320" y="4302252"/>
            <a:ext cx="8595360" cy="512064"/>
          </a:xfrm>
          <a:prstGeom prst="rect">
            <a:avLst/>
          </a:prstGeom>
          <a:solidFill>
            <a:srgbClr val="FFF8F6"/>
          </a:solidFill>
          <a:ln w="12700">
            <a:solidFill>
              <a:srgbClr val="E8735A"/>
            </a:solidFill>
            <a:prstDash val="solid"/>
          </a:ln>
        </p:spPr>
      </p:sp>
      <p:sp>
        <p:nvSpPr>
          <p:cNvPr id="18" name="Shape 16"/>
          <p:cNvSpPr/>
          <p:nvPr/>
        </p:nvSpPr>
        <p:spPr>
          <a:xfrm>
            <a:off x="274320" y="4302252"/>
            <a:ext cx="64008" cy="512064"/>
          </a:xfrm>
          <a:prstGeom prst="rect">
            <a:avLst/>
          </a:prstGeom>
          <a:solidFill>
            <a:srgbClr val="E8735A"/>
          </a:solidFill>
          <a:ln w="12700">
            <a:solidFill>
              <a:srgbClr val="E8735A"/>
            </a:solidFill>
            <a:prstDash val="solid"/>
          </a:ln>
        </p:spPr>
      </p:sp>
      <p:sp>
        <p:nvSpPr>
          <p:cNvPr id="19" name="bounded_callout"/>
          <p:cNvSpPr/>
          <p:nvPr/>
        </p:nvSpPr>
        <p:spPr>
          <a:xfrm>
            <a:off x="457200" y="434797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Key Concept: The record cannot give a total. The loss was still enormous.</a:t>
            </a:r>
            <a:endParaRPr lang="en-US" sz="1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 - What to Take Out of Today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Crops, animals and sickness crossed in both directions after 1492.</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Some crossings were loaded on purpose; the sickness was not.</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Maize and the potato went east and now feed much of the world.</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One of these four writers never crossed the ocean at all.</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No document here holds a head count taken before the ships came.</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Columbian Exchange: A New World Remade</dc:title>
  <dc:subject>PptxGenJS Presentation</dc:subject>
  <dc:creator>More Lessons Less Planning</dc:creator>
  <cp:lastModifiedBy>More Lessons Less Planning</cp:lastModifiedBy>
  <cp:revision>1</cp:revision>
  <dcterms:created xsi:type="dcterms:W3CDTF">2026-09-07T00:42:17Z</dcterms:created>
  <dcterms:modified xsi:type="dcterms:W3CDTF">2026-09-07T00:42:17Z</dcterms:modified>
</cp:coreProperties>
</file>