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question: 'Is the U.S. economy in an expansion or a recession right now?' Most students will not know how to answer with precision. Today's lesson teaches the four NBER-defined phases of the business cycle (expansion, peak, recession, trough/recovery), the average lengths since 1945, why cycles happen at all, and how to classify recent U.S. years into the correct phase. By the end students should be able to read any year on the FRED real-GDP chart and call out its phase using the NBER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3-7 (the wave + each phase). Target 2 maps to slides 4-7 (what happens to GDP, jobs, prices, confidence in each phase). Target 3 maps to slides 12 and the activity (classify recent years). The practical capstone is the Activity Part 3 scenario cards where students place specific years and quarters into phases.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four-phase wave. The business cycle is the recurring pattern of expansion, peak, recession, and trough in the real economy. The cycle is measured by NBER (National Bureau of Economic Research) which dates the peaks (when activity stops rising) and the troughs (when activity stops falling). The U.S. economy GROWS over the long run - real GDP has roughly tripled since 1980 - but it does not grow in a straight line. It oscillates around a long-run growth trend (about 2% real per year). EXPANSION = going up; PEAK = the top; RECESSION = going down; TROUGH = the bottom. After the trough comes the next expansion (the recovery phase). Students will see the idealized version after we walk through each phase, and the real U.S. record a few slides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expansion phase. Expansion is the period from the previous TROUGH to the next PEAK; it is the phase when real GDP is rising. During an expansion, employment rises, the unemployment rate falls, real incomes grow, and (typically late in the expansion) inflation picks up as the economy nears full capacity. U.S. post-1945 expansions average about 64 months - over five years. The LONGEST expansion on record ran from June 2009 to February 2020 (128 months - 10+ years), ending with COVID. The current expansion that began April 2020 is, as of 2026, in its sixth year. Students should leave knowing expansion is the LONG phase - most years in the U.S. record have been expansion years; recessions are the (shorter) exception.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peak. The PEAK is the highest point of real economic activity - the month when activity stops rising and begins to fall. NBER dates each peak by month, not by quarter. Recent U.S. peaks: February 2020 (the COVID peak), December 2007 (the Great Recession peak), March 2001 (the dot-com peak), July 1990, July 1981, January 1980. At a peak, the economy is typically running hot - inflation is often elevated, the Fed is typically tightening (raising rates), the yield curve is often inverted (or about to invert), and the stock market often hits a high just before falling. Important point: NBER announces peaks well AFTER they have occurred - it took NBER about four months to declare the February 2020 peak (announced June 2020). The peak is the dividing line between expansion and recession.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recession phase. Recession (also called CONTRACTION) is the period from the peak to the trough - the phase when real GDP and employment are falling. Real GDP declines, often broadly across sectors. Employment falls; the unemployment rate rises (typically peaking AFTER the recession ends - it is a lagging indicator). Inflation typically slows as demand falls (the 1970s stagflation was an exception - recession AND high inflation together). Length: U.S. post-1945 recessions average about 10-11 months. The 2020 COVID recession was the SHORTEST on record at 2 months (February-April 2020). The longest were 1973-1975 (16 months), 1981-1982 (16 months), and 2007-2009 (18 months - the Great Recession). The pain of a recession is real, but the average duration is less than one year - much shorter than the average 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trough and the recovery. The TROUGH is the lowest point of the cycle - the month when economic activity stops falling and begins to rise. Recent U.S. troughs: April 2020, June 2009, November 2001, March 1991, November 1982, July 1980. After the trough comes the RECOVERY - the early part of the next expansion. During the recovery, real GDP starts rising again, but employment is slow to recover - the unemployment rate often keeps rising for months AFTER the trough because firms wait to see if the upturn will stick before hiring. Consumer confidence and the stock market typically turn up first (often BEFORE the trough), followed by GDP, then employment. The 2009-2014 recovery was nicknamed the 'jobless recovery' because employment took nearly five years to return to pre-recession levels.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idealized wave. The dashed line is the long-run trend (about 2% real growth per year). The solid line oscillates around it: EXPANSION rises above and back toward the trend, PEAK is the local high, RECESSION falls below and back toward the trend, TROUGH is the local low. After the trough, the next expansion begins. This is the textbook picture; real-world cycles vary in depth and length but follow the same four-phase pattern.
Reference labels (point to these chart features when teaching): Peak = top, Trough = bottom; Up = expand, down = recession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historical cycle lengths. Pre-1945 cycles were SHORTER and more violent: expansions averaged only about 26 months, recessions averaged 18 months, and financial panics were frequent (1873, 1893, 1907, 1929). Post-1945 cycles are LONGER expansions and SHORTER recessions - expansions average 64 months, recessions average 11 months. The Great Moderation (roughly 1985-2007) was a period of unusually long expansions and mild recessions - expansions averaged 95 months. The 2009-2020 expansion was the LONGEST on record at 128 months. The 2020 COVID recession was the SHORTEST on record at 2 months. Why the shift? Better Fed policy, deposit insurance, more service-sector employment (less inventory-cycle volatility), automatic stabilizers (unemployment insurance, Social Security, progressive taxes). Real-world recessions still happen, but they are milder than the pre-WWII norm.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Real GDP rises from about 2.5 trillion in 1950 to about 21.5 trillion in 2026 (in 2017 dollars). Each shaded vertical bar is an NBER-called recession. There are 11 recessions on the chart: 1953-54, 1957-58, 1960-61, 1969-70, 1973-75, 1980, 1981-82, 1990-91, 2001, 2007-2009, 2020. The visual lesson is clear: expansions are LONG (the unshaded gaps), recessions are SHORT (the narrow shaded bars). The longest gap is the 2009-2020 expansion. The deepest dip is the 2007-2009 Great Recession; the sharpest is the 2020 COVID recession (a sharp V). Use the chart in the activity to classify years.
Reference labels (point to these chart features when teaching): 11 recessions since 1950; Longest gap: 2009-2020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cycles happen at all. Recessions are triggered by SHOCKS - sudden disruptions to demand or supply. AGGREGATE DEMAND SHOCKS are sudden drops in total spending: the housing crash in 2007 wiped out home equity and consumption; COVID lockdowns in March 2020 collapsed demand overnight; Fed tightening in 1981-82 raised borrowing costs and cut spending. AGGREGATE SUPPLY SHOCKS disrupt production: the 1973 and 1979 oil price spikes (OPEC) cut output; the 2020 pandemic disrupted supply chains. MONETARY POLICY TIGHTENING - when the Fed raises rates fast to fight inflation - is a frequent recession trigger (1981-82, 1990, 2007, possibly 2022-?). FINANCIAL CRISES - panics in credit and banking - have triggered the deepest recessions (1929 Great Depression, 2007-2009 Great Recession). INVENTORY CYCLES drive milder recessions: firms over-build inventories, then cut production. No two recessions are identical, but the four-phase pattern repeats.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Classify economic variables by how they move relative to the business cycle. PROCYCLICAL variables move WITH the cycle - real GDP, employment, corporate profits, consumer spending, and the stock market all rise in an expansion and fall in a recession; these are the indicators NBER watches to date the cycle. COUNTERCYCLICAL variables move AGAINST the cycle - the unemployment rate and initial jobless claims rise during a recession and fall during an expansion. ACYCLICAL variables have no clear cycle pattern - long-run productivity growth and demographic change move on their own schedule. Drill the test: does it go UP or DOWN when the economy contracts? This sets up Activity Block D (SC-10 to SC-12).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recent classification. 2018-2019 was LATE EXPANSION - real GDP was rising, unemployment was at a 50-year low (3.5% in late 2019), but the yield curve was flirting with inversion. February 2020 was the PEAK - the highest point of activity before COVID hit. February-April 2020 was the RECESSION - real GDP fell about 9% in two months, unemployment spiked to 14.7% in April 2020, retail and travel collapsed. April 2020 was the TROUGH - the lowest point, the start of the next expansion. 2020-2021 was the RECOVERY / early expansion - GDP rebounded fast (V-shaped), unemployment fell from 14.7% toward 4% by late 2021. 2022-2025 is the CURRENT EXPANSION (with debate) - the 2-quarter rule was met in 2022 but NBER did NOT call a recession because jobs and consumer spending kept growing (4.5 million jobs added in 2022). Students use this table as a model for the Activity Part 3 scenario 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with the five takeaways. Drill the four phases (expansion-peak-recession-trough). Reinforce that expansion is LONG and recession is SHORT - most years are expansion years. Use the U.S. recessions chart as the visual anchor: the unshaded gaps are LONG and the shaded recession bars are NARROW. Tomorrow's lesson (or the next toolkit) connects the cycle to policy: how the Fed (monetary) and Congress (fiscal) respond to recessions.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Business Cycle: Boom, Bust, Recovery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four phases of the U.S. economy - expansion, peak, recession, trough/recovery - and how to classify recent years.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four phases: expansion, peak, recession, trough/recovery</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happens to GDP, jobs, prices, and confidence in each phase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phase analysis to recent U.S. cycles and the years 2018-2026</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Business Cycle in One Diagram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Four Phases, One Wave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Expansion: real GDP rising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Peak: the highest point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Recession: real GDP falling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Trough: the lowest point (then recovery)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Around a Long-Run Trend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Trend line = long-run growth (about 2% real per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cycle oscillates around the trend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Up in expansion, down in recession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NBER dates the peaks and troughs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cycle has FOUR phases - expansion, peak, recession, trough/recovery - oscillating around a long-run growth trend.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Phase 1: Expansion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is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phase when real GDP is GROWING - the trough-to-peak portion of the cycle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happens to GDP</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GDP rises quarter after quarter; growth often accelerates mid-expansion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happens to jobs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Employment rises; the unemployment rate falls; firms hire and pay rises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happens to prices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Inflation often picks up late in an expansion as the economy nears full capacity</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long it lasts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U.S. post-1945 expansions average about 64 months (over 5 years); the longest was 128 months (2009-2020)</a:t>
            </a:r>
            <a:endParaRPr lang="en-US" sz="17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Expansion is the LONG phase. Most years in the U.S. record have been expansion years; recessions are the exception.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Phase 2: Peak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Top of the Cycle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HIGHEST point of real economic activity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month when activity stops rising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After the peak, the economy contracts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NBER dates each peak by month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It Looks Like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Inflation often elevated, Fed often tightening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Yield curve often inverted at the peak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Stock market often hits a high (before falling)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Recent U.S. peaks: Feb 2020, Dec 2007, Mar 2001</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peak is dated by MONTH, not by quarter. NBER announces peaks well AFTER they have occurred.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Phase 3: Recession (Contraction)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is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GDP is FALLING - the peak-to-trough part of the cycle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happens to GDP</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GDP falls; mild (1990-91 ~1.4%) to severe (2007-09 ~5%; 2020 ~9%)</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happens to jobs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Employment falls; unemployment rises; firms cut hiring</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happens to prices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Inflation usually slows as demand falls (1970s stagflation excepted)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long it lasts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Average 10-11 months; 2020 COVID was 2 months; longest 16-18 months (2007-09)</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Recession is the SHORT phase - usually 10-11 months. The pain is real but the average duration is less than one year.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Phase 4: Trough and Recovery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Trough</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LOWEST point of the cycle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month when activity stops falling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After the trough, the next expansion begins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Recent U.S. troughs: Apr 2020, Jun 2009, Nov 2001</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Recovery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Early part of the next expansion just after the trough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GDP starts rising, but the 'jobless recovery' is slow - jobs lag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often KEEPS rising for months after the trough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Confidence and stocks usually turn up first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TROUGH is the LOW point; RECOVERY is the early part of the next expansion. Unemployment often keeps rising AFTER the trough.</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Business Cycle - Idealized Wave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Idealized line chart showing one full business cycle as a sine-like wave. The horizontal axis is time (no specific years - this is a generic schematic). The vertical axis is real GDP (idealized). A dashed straight line crosses the chart from lower-left to upper-right representing the long-run growth trend (about 2% real per year). The solid wave oscillates above and below the trend line. Starting from the left, the line rises (EXPANSION phase, labeled), reaches a local high point (PEAK, labeled with an arrow at the top), falls through the trend line into a dip (RECESSION phase, labeled), reaches a local low (TROUGH, labeled with an arrow at the bottom), then rises again into the next expansion (RECOVERY phase, labeled). Four key points are clearly marked: peak at the top of the rise, trough at the bottom of the dip, expansion as the upward slope before the peak, recession as the downward slope after the peak. The chart shows ONE complete cycle from one trough to the next trough.">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The cycle oscillates around the long-run trend line.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Cycle Lengths Historically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Era</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Avg Expansion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Avg Recession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rPr>
                        <a:t>Pre-1945</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26 months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18 months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1945-2019 (post-WWII)</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64 months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11 months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1985-2007 (Great Moderation)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95 months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8 months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2009-2020 expansion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128 months (record)</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n/a</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2020 recession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n/a</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2 months (shortest)</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Post-WWII cycles are LONGER expansions and SHORTER recessions than pre-1945 - the economy has become more stable.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Recessions Since 1950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U.S. real GDP from 1950 to 2026 in trillions of 2017 dollars, with shaded vertical bars marking the eleven official NBER-called recessions. Real GDP rises from about 2.5 trillion in 1950 to about 21.5 trillion in 2026, with visible dips during each recession. The shaded NBER recession bars are: July 1953 to May 1954, August 1957 to April 1958, April 1960 to February 1961, December 1969 to November 1970, November 1973 to March 1975, January 1980 to July 1980, July 1981 to November 1982, July 1990 to March 1991, March 2001 to November 2001, December 2007 to June 2009, and February 2020 to April 2020. The longest unshaded gap is the 2009-2020 expansion (128 months). The deepest visible dip is the 2007-2009 Great Recession (real GDP fell from about 16.5T to about 15.4T). The sharpest dip is the 2020 COVID recession - a brief V-shape. The chart shows that expansions are LONG and recessions are SHORT.">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Shaded bars = NBER recessions. Long expansions between them.</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Cycles Happen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Aggregate demand shocks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Sudden drops in total spending (housing crash 2007, COVID lockdowns 2020, Fed tightening 1981-82)</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Aggregate supply shocks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Sudden disruptions to production (oil price spikes 1973 and 1979, pandemics, disasters)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Monetary policy tightening</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 raises interest rates to fight inflation, slowing borrowing and spending (1981-82, 2007)</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Financial crises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Panics in credit and banking that freeze lending (1929, 2007-09 subprime crisis)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Inventory cycles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Firms over-build inventories then cut production; a driver of milder recessions (1953-54)</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No two recessions are identical. The causes vary - but the pattern (peak, contraction, trough, recovery) repeats.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Procyclical, Countercyclical, Acyclical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Procyclical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Moves WITH the cycle - rises in expansion, falls in recession (GDP, employment, profits, stocks)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Countercyclical</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Moves AGAINST the cycle - rises in recession, falls in expansion (unemployment rate, jobless claims)</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Acyclical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clear cycle pattern - moves on its own schedule (long-run productivity, demographics)</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classify any variable by whether it moves WITH the cycle, AGAINST it, or not at all.</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Sort Recent Years Into Phases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Year/Period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Phase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rPr>
                        <a:t>2018-2019</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Expansion (late)</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Real GDP rising; unemployment 3.5%</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Feb 2020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Peak</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Highest point before COVID</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Feb-Apr 2020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Recession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Real GDP fell ~9%; sharpest ever</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Apr 2020</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Trough</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NBER-dated low; next expansion starts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2020-2021</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Recovery</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GDP rebounded; jobless rate fell toward 4%</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2022-2025</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Expansion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+4.5M jobs in 2022; NBER called no recession</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Use NBER dates to classify any year. Most years are expansion years; recessions are short, dated by month.</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Four phases: EXPANSION, PEAK, RECESSION, TROUGH/RECOVERY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Expansion is LONG (avg 64 months); recession is SHORT (avg 10-11 months)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NBER dates peaks and troughs by MONTH, well after they occur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Recessions are triggered by SHOCKS: demand, supply, monetary, financial</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Post-WWII cycles are milder: longer expansions, shorter recessions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Business Cycle: Boom, Bust, Recovery</dc:title>
  <dc:subject>PptxGenJS Presentation</dc:subject>
  <dc:creator>More Lessons Less Planning</dc:creator>
  <cp:lastModifiedBy>More Lessons Less Planning</cp:lastModifiedBy>
  <cp:revision>1</cp:revision>
  <dcterms:created xsi:type="dcterms:W3CDTF">2026-06-11T05:51:53Z</dcterms:created>
  <dcterms:modified xsi:type="dcterms:W3CDTF">2026-06-11T05:51:53Z</dcterms:modified>
</cp:coreProperties>
</file>