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what a wall is normally FOR. Most students say keeping people out. This lesson flips that: the Berlin Wall was built to keep people in, and that single fact explains almost everything about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Kennedy spoke in West Berlin on June 26, 1963, two years after the Wall went up; a U.S. presidential address is a public domain government work. The line on this slide is quoted complete and unaltered through the end of Kennedy's sentence - the closing clause "to prevent them from leaving us" is the part that names what the Wall was actually for. East Germany's official name for the Wall was the antifascist protection barrier, which is worth writing on the board next to Kennedy's 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speech is the Primary Source Spotlight in the Activity. Students will read a trimmed excerpt and answer sourcing, comprehension, and analysis questions, so it is worth reading the closing lines aloud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Reagan speaks from a platform in front of the Brandenburg Gate. A pale blue security barrier with a bulletproof glass panel stands behind him, and the Gate shows through the glass. The Wall ran between the platform and the Gate but is not visible in this shot.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Glasnost - Gorbachev's policy of openness that allowed public criticism in the USSR. Hungary began cutting its signal fence on May 2, 1989, but the border stayed guarded and East Germans were still detained; Hungary opened the border to them on September 11, 1989. The Wall failed from the outside in: once that route opened, a Berlin border made no sense, because East Germans could simply travel south.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spokesman was Guenter Schabowski, who had not read the policy carefully and answered a reporter's follow-up with immediately. Guards at the crossings had no orders and made their own decision. Not a shot was fired that night.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Trabant - the standard East German car - rolls west through Checkpoint Charlie while West Berliners applaud from behind the railing. Contrast it deliberately with the watchtower photo earlier in the deck.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Reunification - the joining of East and West Germany into one country in 1990. The Soviet Union itself dissolved in 1991, two years after the Wall opened, which is why historians treat November 1989 as the beginning of the Cold War's 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returning to the opening question: a wall that needs its guns pointed inward is telling you something about the government that built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target three is the one the Activity's Primary Source Spotlight assesses: students read Reagan's 1987 Brandenburg Gate speech and explain what it reveals about the era.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Iron Curtain - the dividing line between the communist East and the democratic West. West Berlin - the free, democratic half of Berlin surrounded by communist territory. East Germany - the communist German state, also called the GDR, controlled by Moscow. Stress the geography: West Berlin was 100 miles deep inside Soviet-controlled territory, which is why it was so exposed and so symbolic.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Brain drain - the loss of skilled workers who leave a country for a better life. Defection - leaving your own country permanently without government permission. The key move here is direction: East Germany's own people were the problem the Wall was built to solve.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ten seconds to look before you say anything. Point out the cranes and the barbed wire already strung along the top, then move on - this is a reference image, not an evidence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Berlin Wall - concrete barrier that sealed West Berlin off from communist East Germany. Death strip - cleared open ground between the two walls, watched by armed guards. Checkpoint Charlie - the best-known crossing point between East and West Berlin. Keep the discussion on the engineering and on why so much of it faced inward; avoid graphic detail.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guard leans from the observation window of a border tower; the rounded top of the Wall runs across the foreground with graffiti on it. Same photo previews the west-face graffiti point two slides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west face was covered in art because anyone could walk up and touch it. The east face stayed blank because East Berliners could not get near it. That contrast is the entire lesson compressed into one detail.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Escape methods included tunnels dug from basements, a homemade hot air balloon, and hidden car compartments. Keep the emphasis on the risk and the reasons people accepted it, not on graphic detail.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Berlin Wall</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The Cold War you could see - and the night it came down</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Symbol the World Could See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Freedom has many difficulties and democracy is not perfect, but we have never had to put a wall up to keep our people in, to prevent them from leaving us.</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President John F. Kennedy, West Berlin, June 26, 1963</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Both sides used the Wall as an argument. The West called it a prison wall; East Germany called it an antifascist protection barrier.</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Point: both sides used the same wall to argue they were right.</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Reagan at the Brandenburg Gate, 1987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June 12, 1987: President Reagan spoke feet from the Wall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stood on the West Berlin side of the Brandenburg Gate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Loudspeakers carried his voice across into East Berlin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 most famous line asked Gorbachev to tear down this wall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State Department advisers cut that line; Reagan put it back</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Fun fact: advisers tried to cut the most famous line, and Reagan kept it.</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Reagan at the Wall, 1987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lour photograph of President Ronald Reagan speaking at a podium on an outdoor platform in front of the Brandenburg Gate in West Berlin, June 12, 1987, with West German and American flags and a seated audience behind him.">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Gate behind security glass</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1989: The Pressure Builds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Glasnost</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Gorbachev allowed public criticism inside the Soviet Union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He told Eastern Europe Soviet tanks would not rescue them</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Hungary Opens Up</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May 1989: Hungary cut its border fence, but guards stayed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Sept 1989: it opened the border and East Germans poured west</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Monday Marches</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Every Monday protesters marched in Leipzig</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By November crowds numbered in the hundreds of thousands</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the Wall only worked while the whole system held.</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November 9, 1989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An East German spokesman announced the border was open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was reading a draft policy and got the timing wrong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Thousands of Berliners walked straight to the crossings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Guards had no orders, so they finally raised the barriers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midnight people were dancing on top of the Wall</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the Wall opened because of a mistake at a press conference.</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Border Opens, November 1989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lour photograph of a yellow East German Trabant car driving through the Checkpoint Charlie crossing in November 1989 while a crowd of West Berliners lined up behind a railing claps and cheer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a Trabant goes west</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Came Next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Reunification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joining of East and West Germany into one country in 1990.</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Free elections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East Germany held its first free vote in March 1990.</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Wall today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Only short stretches remain; a double line of cobblestones marks the rest.</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Point: the Wall opened in 1989 and Germany was one country by 1990.</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Berlin Wall was built to keep East Germans in, not enemies out</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sealed West Berlin off for 28 years, from 1961 to 1989</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Wall was the Cold War made visible for both sides</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opened in 1989 and Germany reunified in 1990</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Germany and Berlin were divided after World War II.</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why East Germany built the Berlin Wall in 1961.</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how the Wall worked as a symbol for both sides.</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brought the Wall down in 1989 and what followed.</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Berlin Was Divided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1945: the Allies split defeated Germany into four occupation zones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Berlin sat about 100 miles inside the Soviet zone - and was split too</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West Berlin became a democratic island inside communist East Germany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Iron Curtain divided the communist East from the democratic West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1949 there were two Germanys: a democratic West and a communist East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Berlin was one city sitting inside two rival worlds.</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Wall Went Up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Brain Drain</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2.7 million East Germans left between 1949 and 1961</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Doctors, engineers, and teachers walked west through Berlin</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A Political Wound</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Every defection was proof people were voting with their feet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East Germany was losing the workers it needed most</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August 13, 1961</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Soldiers strung barbed wire across the city overnight</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Concrete blocks replaced the wire within days</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The border closed in a single night while Berliners slept.</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Building the Wall, 1961</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1961 photograph of East German work crews using two cranes to lift concrete slabs onto a partly built section of the Berlin Wall, with trucks, barbed-wire fencing, and bare winter trees behind them.">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cranes lift slabs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 Wall Actually Was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Two walls, not one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inner wall faced East Berlin and an outer wall faced the West.</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death strip</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Cleared open ground between the two walls, watched by armed guards.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Watchtowers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Roughly 300 towers, floodlights and guards faced inward, toward East Berlin.</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Checkpoint Charlie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best-known crossing point between East and West Berlin.</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The Berlin Wall ran 96 miles and ringed all of West Berlin.</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Watchtower on the Border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lour photograph of an East German border watchtower rising above the Berlin Wall, with a uniformed guard leaning out of the observation window and graffiti visible on the rounded top of the wall in the foregrou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guard in the tower</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Life on Two Sides of the Wall</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East Berlin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Travel to the West required permission almost no one got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Stasi secret police watched neighbors, schools, and churches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Shortages made everyday goods hard to find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West Berlin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Open to the rest of the free world by air, road, and rail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Western money and aid poured in to keep the city alive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Artists covered the west face of the Wall in graffiti</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Think about it: only one side of the Wall could be painted.</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Trying to Get Out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43200" cy="3506724"/>
          </a:xfrm>
          <a:prstGeom prst="rect">
            <a:avLst/>
          </a:prstGeom>
          <a:solidFill>
            <a:srgbClr val="F5F5F5"/>
          </a:solidFill>
          <a:ln w="12700">
            <a:solidFill>
              <a:srgbClr val="DDDDDD"/>
            </a:solidFill>
            <a:prstDash val="solid"/>
          </a:ln>
        </p:spPr>
      </p:sp>
      <p:sp>
        <p:nvSpPr>
          <p:cNvPr id="6" name="Text 4"/>
          <p:cNvSpPr/>
          <p:nvPr/>
        </p:nvSpPr>
        <p:spPr>
          <a:xfrm>
            <a:off x="274320" y="1012058"/>
            <a:ext cx="2743200" cy="2033900"/>
          </a:xfrm>
          <a:prstGeom prst="rect">
            <a:avLst/>
          </a:prstGeom>
          <a:noFill/>
          <a:ln/>
        </p:spPr>
        <p:txBody>
          <a:bodyPr wrap="square" rtlCol="0" anchor="ctr"/>
          <a:lstStyle/>
          <a:p>
            <a:pPr algn="ctr" indent="0" marL="0">
              <a:buNone/>
            </a:pPr>
            <a:r>
              <a:rPr lang="en-US" sz="3200" b="1" dirty="0">
                <a:solidFill>
                  <a:srgbClr val="2A9D8F"/>
                </a:solidFill>
                <a:latin typeface="Arial" pitchFamily="34" charset="0"/>
                <a:ea typeface="Arial" pitchFamily="34" charset="-122"/>
                <a:cs typeface="Arial" pitchFamily="34" charset="-120"/>
              </a:rPr>
              <a:t>5,000+</a:t>
            </a:r>
            <a:endParaRPr lang="en-US" sz="3200" dirty="0"/>
          </a:p>
        </p:txBody>
      </p:sp>
      <p:sp>
        <p:nvSpPr>
          <p:cNvPr id="7" name="bounded_body"/>
          <p:cNvSpPr/>
          <p:nvPr/>
        </p:nvSpPr>
        <p:spPr>
          <a:xfrm>
            <a:off x="347472" y="3045958"/>
            <a:ext cx="2596896" cy="1052017"/>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people escaped over, under, or through the Wall</a:t>
            </a:r>
            <a:endParaRPr lang="en-US" sz="1800" dirty="0"/>
          </a:p>
        </p:txBody>
      </p:sp>
      <p:sp>
        <p:nvSpPr>
          <p:cNvPr id="8" name="Shape 6"/>
          <p:cNvSpPr/>
          <p:nvPr/>
        </p:nvSpPr>
        <p:spPr>
          <a:xfrm>
            <a:off x="3200400" y="731520"/>
            <a:ext cx="2743200" cy="3506724"/>
          </a:xfrm>
          <a:prstGeom prst="rect">
            <a:avLst/>
          </a:prstGeom>
          <a:solidFill>
            <a:srgbClr val="F5F5F5"/>
          </a:solidFill>
          <a:ln w="12700">
            <a:solidFill>
              <a:srgbClr val="DDDDDD"/>
            </a:solidFill>
            <a:prstDash val="solid"/>
          </a:ln>
        </p:spPr>
      </p:sp>
      <p:sp>
        <p:nvSpPr>
          <p:cNvPr id="9" name="Text 7"/>
          <p:cNvSpPr/>
          <p:nvPr/>
        </p:nvSpPr>
        <p:spPr>
          <a:xfrm>
            <a:off x="3200400" y="1012058"/>
            <a:ext cx="2743200" cy="2033900"/>
          </a:xfrm>
          <a:prstGeom prst="rect">
            <a:avLst/>
          </a:prstGeom>
          <a:noFill/>
          <a:ln/>
        </p:spPr>
        <p:txBody>
          <a:bodyPr wrap="square" rtlCol="0" anchor="ctr"/>
          <a:lstStyle/>
          <a:p>
            <a:pPr algn="ctr" indent="0" marL="0">
              <a:buNone/>
            </a:pPr>
            <a:r>
              <a:rPr lang="en-US" sz="3200" b="1" dirty="0">
                <a:solidFill>
                  <a:srgbClr val="2A9D8F"/>
                </a:solidFill>
                <a:latin typeface="Arial" pitchFamily="34" charset="0"/>
                <a:ea typeface="Arial" pitchFamily="34" charset="-122"/>
                <a:cs typeface="Arial" pitchFamily="34" charset="-120"/>
              </a:rPr>
              <a:t>140</a:t>
            </a:r>
            <a:endParaRPr lang="en-US" sz="3200" dirty="0"/>
          </a:p>
        </p:txBody>
      </p:sp>
      <p:sp>
        <p:nvSpPr>
          <p:cNvPr id="10" name="bounded_body"/>
          <p:cNvSpPr/>
          <p:nvPr/>
        </p:nvSpPr>
        <p:spPr>
          <a:xfrm>
            <a:off x="3273552" y="3045958"/>
            <a:ext cx="2596896" cy="1052017"/>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people died at the Berlin Wall border</a:t>
            </a:r>
            <a:endParaRPr lang="en-US" sz="1800" dirty="0"/>
          </a:p>
        </p:txBody>
      </p:sp>
      <p:sp>
        <p:nvSpPr>
          <p:cNvPr id="11" name="Shape 9"/>
          <p:cNvSpPr/>
          <p:nvPr/>
        </p:nvSpPr>
        <p:spPr>
          <a:xfrm>
            <a:off x="6126480" y="731520"/>
            <a:ext cx="2743200" cy="3506724"/>
          </a:xfrm>
          <a:prstGeom prst="rect">
            <a:avLst/>
          </a:prstGeom>
          <a:solidFill>
            <a:srgbClr val="F5F5F5"/>
          </a:solidFill>
          <a:ln w="12700">
            <a:solidFill>
              <a:srgbClr val="DDDDDD"/>
            </a:solidFill>
            <a:prstDash val="solid"/>
          </a:ln>
        </p:spPr>
      </p:sp>
      <p:sp>
        <p:nvSpPr>
          <p:cNvPr id="12" name="Text 10"/>
          <p:cNvSpPr/>
          <p:nvPr/>
        </p:nvSpPr>
        <p:spPr>
          <a:xfrm>
            <a:off x="6126480" y="1012058"/>
            <a:ext cx="2743200" cy="2033900"/>
          </a:xfrm>
          <a:prstGeom prst="rect">
            <a:avLst/>
          </a:prstGeom>
          <a:noFill/>
          <a:ln/>
        </p:spPr>
        <p:txBody>
          <a:bodyPr wrap="square" rtlCol="0" anchor="ctr"/>
          <a:lstStyle/>
          <a:p>
            <a:pPr algn="ctr" indent="0" marL="0">
              <a:buNone/>
            </a:pPr>
            <a:r>
              <a:rPr lang="en-US" sz="3200" b="1" dirty="0">
                <a:solidFill>
                  <a:srgbClr val="2A9D8F"/>
                </a:solidFill>
                <a:latin typeface="Arial" pitchFamily="34" charset="0"/>
                <a:ea typeface="Arial" pitchFamily="34" charset="-122"/>
                <a:cs typeface="Arial" pitchFamily="34" charset="-120"/>
              </a:rPr>
              <a:t>28</a:t>
            </a:r>
            <a:endParaRPr lang="en-US" sz="3200" dirty="0"/>
          </a:p>
        </p:txBody>
      </p:sp>
      <p:sp>
        <p:nvSpPr>
          <p:cNvPr id="13" name="bounded_body"/>
          <p:cNvSpPr/>
          <p:nvPr/>
        </p:nvSpPr>
        <p:spPr>
          <a:xfrm>
            <a:off x="6199632" y="3045958"/>
            <a:ext cx="2596896" cy="1052017"/>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years the Wall stood, from 1961 to 1989</a:t>
            </a:r>
            <a:endParaRPr lang="en-US" sz="1800" dirty="0"/>
          </a:p>
        </p:txBody>
      </p:sp>
      <p:sp>
        <p:nvSpPr>
          <p:cNvPr id="14" name="Shape 12"/>
          <p:cNvSpPr/>
          <p:nvPr/>
        </p:nvSpPr>
        <p:spPr>
          <a:xfrm>
            <a:off x="274320" y="4302252"/>
            <a:ext cx="8595360" cy="512064"/>
          </a:xfrm>
          <a:prstGeom prst="rect">
            <a:avLst/>
          </a:prstGeom>
          <a:solidFill>
            <a:srgbClr val="FFEBEE"/>
          </a:solidFill>
          <a:ln w="12700">
            <a:solidFill>
              <a:srgbClr val="C0392B"/>
            </a:solidFill>
            <a:prstDash val="solid"/>
          </a:ln>
        </p:spPr>
      </p:sp>
      <p:sp>
        <p:nvSpPr>
          <p:cNvPr id="15" name="Shape 13"/>
          <p:cNvSpPr/>
          <p:nvPr/>
        </p:nvSpPr>
        <p:spPr>
          <a:xfrm>
            <a:off x="274320" y="4302252"/>
            <a:ext cx="64008" cy="512064"/>
          </a:xfrm>
          <a:prstGeom prst="rect">
            <a:avLst/>
          </a:prstGeom>
          <a:solidFill>
            <a:srgbClr val="C0392B"/>
          </a:solidFill>
          <a:ln w="12700">
            <a:solidFill>
              <a:srgbClr val="C0392B"/>
            </a:solidFill>
            <a:prstDash val="solid"/>
          </a:ln>
        </p:spPr>
      </p:sp>
      <p:sp>
        <p:nvSpPr>
          <p:cNvPr id="16"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Real talk: escapes were rare because the risk was enormous.</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Berlin Wall</dc:title>
  <dc:subject>PptxGenJS Presentation</dc:subject>
  <dc:creator>More Lessons Less Planning</dc:creator>
  <cp:lastModifiedBy>More Lessons Less Planning</cp:lastModifiedBy>
  <cp:revision>1</cp:revision>
  <dcterms:created xsi:type="dcterms:W3CDTF">2026-08-04T19:27:17Z</dcterms:created>
  <dcterms:modified xsi:type="dcterms:W3CDTF">2026-08-04T19:27:17Z</dcterms:modified>
</cp:coreProperties>
</file>