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essential question: How did a disputed treaty clause help spark a war that ended with an African army decisively defeating a European invader - and what does Ethiopia's victory at Adwa reveal about African sovereignty in the age of empire? Establish the frame immediately: Ethiopia was a sovereign African state that defended itself and won.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the targets. Flag target 5 explicitly: by the end of class students must be able to explain Adwa as strategy and sovereignty, not luck. Flag target 6 too: students will analyze Menelik's own 1895 war-proclamation as primary source evidence in Activity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1889, Ethiopia was a fully sovereign African state, not a land waiting to be claimed. Emperor Menelik II ruled from the highlands, commanding armies and signing treaties as an equal. Ethiopia had its own centuries-old church, its own army, and its own diplomacy with European powers. Every claim in the rest of the lesson - including Italy's - should be measured against this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and Menelik II signed the Treaty of Wichale (also called the Treaty of Ucciali) in May 1889. Italy recognized Menelik as Ethiopia's ruler and gained highland territory that became the colony of Eritrea. Buried in the treaty was Article 17, which addressed how Ethiopia would conduct relations with other foreign powers. That single article - worded differently in the Italian and Amharic versions - would become the spark for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Article 17 was worded differently in the two official languages. The Italian text used a verb that made using Italy as a diplomatic channel mandatory - Italy then told other European powers that Ethiopia was now an Italian protectorate. The Amharic text used a verb that made it optional - leaving Menelik legally free to deal directly with any foreign power he chose. This treaty dispute over two differing versions of the same article - not any battlefield event - is what precipitated the war.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circulated its protectorate claim to other European governments as if it were settled fact. Menelik formally denounced that interpretation, insisting on the Amharic text's meaning. When words failed to resolve the dispute, Italy pushed troops deeper into Ethiopia's northern Tigray province. By late 1895, diplomacy had fully collapsed, and Menelik moved to mobilize the 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September 1895, Menelik issued a formal awaj - a royal proclamation - calling the nation to arms. Criers read it aloud in towns and villages across the empire, and men from every region were called to report for duty. The mobilization gathered well over 100,000 soldiers, one of the largest African armies assembled to that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period photogravure portrait of Emperor Menelik II, held by the Rijksmuseum (public domain), printed with the caption "Sa Majeste Menelik II, Roi des Rois d'Ethiopie." Reference only - let students connect a face to the name before moving on.
Reference labels (point to these chart features when teaching): Emperor Menelik 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Empress Taytu Betul was far more than a royal spouse. She urged resistance to the Italian protectorate claim from the very start, and historical sources document her leadership role during the siege operations at Mekelle in January 1896. Her active presence on campaign is a documented fact, not a legend - Ethiopian leadership in this war was shared.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formal portrait of Empress Taytu Betul published on the cover of the French illustrated newspaper Le Petit Journal on 29 March 1896, weeks after the Ethiopian victory at Adwa (public domain). Reference only.
Reference labels (point to these chart features when teaching): Empress Taytu Betul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Ras Alula, a veteran commander of Tigray, joined the mobilization alongside Ras Makonnen, who led troops from Harar province in the east. Regional rulers across Ethiopia answered the call, forming a genuinely national army rather than one region's force. The combined army then marched north through difficult mountain terrain toward Tigray to meet the Italians.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Oreste Baratieri commanded the Italian invasion force, but he was under heavy pressure from Rome to act decisively and quickly. He advanced his army at night using inaccurate maps of the mountainous terrain. In the darkness, his columns split apart and lost contact with one another. When the fighting began, the divided Italian force could not support or reinforce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 March 1896, the divided Italian columns attacked near Adwa one after another rather than as a single force. Ethiopian forces - unified and far more numerous - defeated each column in turn. Italy lost thousands of soldiers; two generals, Arimondi and Dabormida, were killed, and a third, Albertone, was captured. Adwa stands as one of the most decisive defeats of a European colonial army anywhere in the 19th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the decisive defeat at Adwa, Italy sought peace. The Treaty of Addis Ababa was signed in October 1896. Italy formally recognized Ethiopian independence and renounced the protectorate claim it had made in 1889 - the exact opposite of where the treaty dispute began. Italy kept its colony of Eritrea, but Ethiopia's sovereignty over its own territory was fully confirmed.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tempting to explain Adwa away as luck, or as an Italian blunder alone - but that framing erases everything Ethiopia actually did. Ethiopia succeeded through deliberate strategy: mass mobilization of over 100,000 soldiers, unified command under Menelik and his generals, and modern rifles obtained through years of diplomacy with France and Russia. Ethiopia was a sovereign state with its own government, army, church, and diplomacy long before 1896 - it was never an exception to a passive continent, because the continent was never passive. This was African agency and statecraft defeating a European invader, not luck.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Adwa's significance reached far beyond Ethiopia's borders. Ethiopia remained the only African state to defeat a European colonial invasion and stay independent through the entire Scramble for Africa. The victory became a symbol of pride and resistance across the continent. The African diaspora - communities of African descent living outside the continent - is who it inspired: Pan-Africanist and anti-colonial movements in the diaspora drew on Adwa for generations afterward. Ethiopia's flag colors were later adopted by independence movements across Africa as a direct link to this victory.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recap of the first five vocabulary terms: Treaty of Wichale (Ucciali), Protectorate, Amharic, Mobilization, and Awaj. Students will need all five for the Activity's Reference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recap of the second five vocabulary terms: Ras, Sovereignty, Treaty of Addis Ababa, Battle of Adwa, and Colonial resistance.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returning to the essential question. Make students state, in their own words, why Adwa should be understood as strategy and sovereignty rather than luck.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Battle of Adwa: Ethiopia Defeats an Empire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disputed treaty clause helped spark a war that ended with an African army decisively defeating a European invader.</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40842"/>
          </a:xfrm>
          <a:prstGeom prst="rect">
            <a:avLst/>
          </a:prstGeom>
          <a:solidFill>
            <a:srgbClr val="FFFFFF"/>
          </a:solidFill>
          <a:ln w="12700">
            <a:solidFill>
              <a:srgbClr val="F2F2F2"/>
            </a:solidFill>
            <a:prstDash val="solid"/>
          </a:ln>
        </p:spPr>
      </p:sp>
      <p:sp>
        <p:nvSpPr>
          <p:cNvPr id="6" name="Shape 4"/>
          <p:cNvSpPr/>
          <p:nvPr/>
        </p:nvSpPr>
        <p:spPr>
          <a:xfrm>
            <a:off x="438912" y="841629"/>
            <a:ext cx="365760" cy="365760"/>
          </a:xfrm>
          <a:prstGeom prst="ellipse">
            <a:avLst/>
          </a:prstGeom>
          <a:solidFill>
            <a:srgbClr val="145F58"/>
          </a:solidFill>
          <a:ln w="12700">
            <a:solidFill>
              <a:srgbClr val="145F58"/>
            </a:solidFill>
            <a:prstDash val="solid"/>
          </a:ln>
        </p:spPr>
      </p:sp>
      <p:sp>
        <p:nvSpPr>
          <p:cNvPr id="7" name="Text 5"/>
          <p:cNvSpPr/>
          <p:nvPr/>
        </p:nvSpPr>
        <p:spPr>
          <a:xfrm>
            <a:off x="438912" y="8416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Article 17's two language versions differed - and why.</a:t>
            </a:r>
            <a:endParaRPr lang="en-US" sz="1800" dirty="0"/>
          </a:p>
        </p:txBody>
      </p:sp>
      <p:sp>
        <p:nvSpPr>
          <p:cNvPr id="9" name="Shape 7"/>
          <p:cNvSpPr/>
          <p:nvPr/>
        </p:nvSpPr>
        <p:spPr>
          <a:xfrm>
            <a:off x="274320" y="1408938"/>
            <a:ext cx="8595360" cy="640842"/>
          </a:xfrm>
          <a:prstGeom prst="rect">
            <a:avLst/>
          </a:prstGeom>
          <a:solidFill>
            <a:srgbClr val="FFFFFF"/>
          </a:solidFill>
          <a:ln w="12700">
            <a:solidFill>
              <a:srgbClr val="F2F2F2"/>
            </a:solidFill>
            <a:prstDash val="solid"/>
          </a:ln>
        </p:spPr>
      </p:sp>
      <p:sp>
        <p:nvSpPr>
          <p:cNvPr id="10" name="Shape 8"/>
          <p:cNvSpPr/>
          <p:nvPr/>
        </p:nvSpPr>
        <p:spPr>
          <a:xfrm>
            <a:off x="438912" y="1546479"/>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5464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4089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Menelik's mobilization and its key leaders.</a:t>
            </a:r>
            <a:endParaRPr lang="en-US" sz="1800" dirty="0"/>
          </a:p>
        </p:txBody>
      </p:sp>
      <p:sp>
        <p:nvSpPr>
          <p:cNvPr id="13" name="Shape 11"/>
          <p:cNvSpPr/>
          <p:nvPr/>
        </p:nvSpPr>
        <p:spPr>
          <a:xfrm>
            <a:off x="274320" y="2113788"/>
            <a:ext cx="8595360" cy="640842"/>
          </a:xfrm>
          <a:prstGeom prst="rect">
            <a:avLst/>
          </a:prstGeom>
          <a:solidFill>
            <a:srgbClr val="FFFFFF"/>
          </a:solidFill>
          <a:ln w="12700">
            <a:solidFill>
              <a:srgbClr val="F2F2F2"/>
            </a:solidFill>
            <a:prstDash val="solid"/>
          </a:ln>
        </p:spPr>
      </p:sp>
      <p:sp>
        <p:nvSpPr>
          <p:cNvPr id="14" name="Shape 12"/>
          <p:cNvSpPr/>
          <p:nvPr/>
        </p:nvSpPr>
        <p:spPr>
          <a:xfrm>
            <a:off x="438912" y="2251329"/>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2513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1137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Ethiopia won the Battle of Adwa on 1 March 1896.</a:t>
            </a:r>
            <a:endParaRPr lang="en-US" sz="1800" dirty="0"/>
          </a:p>
        </p:txBody>
      </p:sp>
      <p:sp>
        <p:nvSpPr>
          <p:cNvPr id="17" name="Shape 15"/>
          <p:cNvSpPr/>
          <p:nvPr/>
        </p:nvSpPr>
        <p:spPr>
          <a:xfrm>
            <a:off x="274320" y="2818638"/>
            <a:ext cx="8595360" cy="640842"/>
          </a:xfrm>
          <a:prstGeom prst="rect">
            <a:avLst/>
          </a:prstGeom>
          <a:solidFill>
            <a:srgbClr val="FFFFFF"/>
          </a:solidFill>
          <a:ln w="12700">
            <a:solidFill>
              <a:srgbClr val="F2F2F2"/>
            </a:solidFill>
            <a:prstDash val="solid"/>
          </a:ln>
        </p:spPr>
      </p:sp>
      <p:sp>
        <p:nvSpPr>
          <p:cNvPr id="18" name="Shape 16"/>
          <p:cNvSpPr/>
          <p:nvPr/>
        </p:nvSpPr>
        <p:spPr>
          <a:xfrm>
            <a:off x="438912" y="2956179"/>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29561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28186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Summarize the Treaty of Addis Ababa and its significance.</a:t>
            </a:r>
            <a:endParaRPr lang="en-US" sz="1800" dirty="0"/>
          </a:p>
        </p:txBody>
      </p:sp>
      <p:sp>
        <p:nvSpPr>
          <p:cNvPr id="21" name="Shape 19"/>
          <p:cNvSpPr/>
          <p:nvPr/>
        </p:nvSpPr>
        <p:spPr>
          <a:xfrm>
            <a:off x="274320" y="3523488"/>
            <a:ext cx="8595360" cy="640842"/>
          </a:xfrm>
          <a:prstGeom prst="rect">
            <a:avLst/>
          </a:prstGeom>
          <a:solidFill>
            <a:srgbClr val="FFFFFF"/>
          </a:solidFill>
          <a:ln w="12700">
            <a:solidFill>
              <a:srgbClr val="F2F2F2"/>
            </a:solidFill>
            <a:prstDash val="solid"/>
          </a:ln>
        </p:spPr>
      </p:sp>
      <p:sp>
        <p:nvSpPr>
          <p:cNvPr id="22" name="Shape 20"/>
          <p:cNvSpPr/>
          <p:nvPr/>
        </p:nvSpPr>
        <p:spPr>
          <a:xfrm>
            <a:off x="438912" y="3661029"/>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366102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352348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Adwa as African strategy and sovereignty - not luck.</a:t>
            </a:r>
            <a:endParaRPr lang="en-US" sz="1800" dirty="0"/>
          </a:p>
        </p:txBody>
      </p:sp>
      <p:sp>
        <p:nvSpPr>
          <p:cNvPr id="25" name="Shape 23"/>
          <p:cNvSpPr/>
          <p:nvPr/>
        </p:nvSpPr>
        <p:spPr>
          <a:xfrm>
            <a:off x="274320" y="4228338"/>
            <a:ext cx="8595360" cy="640842"/>
          </a:xfrm>
          <a:prstGeom prst="rect">
            <a:avLst/>
          </a:prstGeom>
          <a:solidFill>
            <a:srgbClr val="FFFFFF"/>
          </a:solidFill>
          <a:ln w="12700">
            <a:solidFill>
              <a:srgbClr val="F2F2F2"/>
            </a:solidFill>
            <a:prstDash val="solid"/>
          </a:ln>
        </p:spPr>
      </p:sp>
      <p:sp>
        <p:nvSpPr>
          <p:cNvPr id="26" name="Shape 24"/>
          <p:cNvSpPr/>
          <p:nvPr/>
        </p:nvSpPr>
        <p:spPr>
          <a:xfrm>
            <a:off x="438912" y="4365879"/>
            <a:ext cx="365760" cy="365760"/>
          </a:xfrm>
          <a:prstGeom prst="ellipse">
            <a:avLst/>
          </a:prstGeom>
          <a:solidFill>
            <a:srgbClr val="145F58"/>
          </a:solidFill>
          <a:ln w="12700">
            <a:solidFill>
              <a:srgbClr val="145F58"/>
            </a:solidFill>
            <a:prstDash val="solid"/>
          </a:ln>
        </p:spPr>
      </p:sp>
      <p:sp>
        <p:nvSpPr>
          <p:cNvPr id="27" name="Text 25"/>
          <p:cNvSpPr/>
          <p:nvPr/>
        </p:nvSpPr>
        <p:spPr>
          <a:xfrm>
            <a:off x="438912" y="4365879"/>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mllp_textfit_body"/>
          <p:cNvSpPr/>
          <p:nvPr/>
        </p:nvSpPr>
        <p:spPr>
          <a:xfrm>
            <a:off x="941832" y="4228338"/>
            <a:ext cx="7882128" cy="6408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Menelik's own words in his 1895 war-proclamation as evidence.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Ethiopia in 1889: A Sovereign African State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4206240" cy="1639062"/>
          </a:xfrm>
          <a:prstGeom prst="rect">
            <a:avLst/>
          </a:prstGeom>
          <a:solidFill>
            <a:srgbClr val="F0FAF8"/>
          </a:solidFill>
          <a:ln w="12700">
            <a:solidFill>
              <a:srgbClr val="DDDDDD"/>
            </a:solidFill>
            <a:prstDash val="solid"/>
          </a:ln>
        </p:spPr>
      </p:sp>
      <p:sp>
        <p:nvSpPr>
          <p:cNvPr id="6" name="Shape 4"/>
          <p:cNvSpPr/>
          <p:nvPr/>
        </p:nvSpPr>
        <p:spPr>
          <a:xfrm>
            <a:off x="2185416" y="886968"/>
            <a:ext cx="384048" cy="384048"/>
          </a:xfrm>
          <a:prstGeom prst="ellipse">
            <a:avLst/>
          </a:prstGeom>
          <a:solidFill>
            <a:srgbClr val="2A9D8F"/>
          </a:solidFill>
          <a:ln w="12700">
            <a:solidFill>
              <a:srgbClr val="2A9D8F"/>
            </a:solidFill>
            <a:prstDash val="solid"/>
          </a:ln>
        </p:spPr>
      </p:sp>
      <p:sp>
        <p:nvSpPr>
          <p:cNvPr id="7" name="Text 5"/>
          <p:cNvSpPr/>
          <p:nvPr/>
        </p:nvSpPr>
        <p:spPr>
          <a:xfrm>
            <a:off x="218541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Government</a:t>
            </a:r>
            <a:endParaRPr lang="en-US" sz="1400" dirty="0"/>
          </a:p>
        </p:txBody>
      </p:sp>
      <p:sp>
        <p:nvSpPr>
          <p:cNvPr id="9" name="bounded_body"/>
          <p:cNvSpPr/>
          <p:nvPr/>
        </p:nvSpPr>
        <p:spPr>
          <a:xfrm>
            <a:off x="365760" y="1618488"/>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Emperor Menelik II ruled Ethiopia from its highland capital, commanding armies and signing treaties.</a:t>
            </a:r>
            <a:endParaRPr lang="en-US" sz="1500" dirty="0"/>
          </a:p>
        </p:txBody>
      </p:sp>
      <p:sp>
        <p:nvSpPr>
          <p:cNvPr id="10" name="Shape 8"/>
          <p:cNvSpPr/>
          <p:nvPr/>
        </p:nvSpPr>
        <p:spPr>
          <a:xfrm>
            <a:off x="4663440" y="777240"/>
            <a:ext cx="4206240" cy="1639062"/>
          </a:xfrm>
          <a:prstGeom prst="rect">
            <a:avLst/>
          </a:prstGeom>
          <a:solidFill>
            <a:srgbClr val="E8EDF4"/>
          </a:solidFill>
          <a:ln w="12700">
            <a:solidFill>
              <a:srgbClr val="DDDDDD"/>
            </a:solidFill>
            <a:prstDash val="solid"/>
          </a:ln>
        </p:spPr>
      </p:sp>
      <p:sp>
        <p:nvSpPr>
          <p:cNvPr id="11" name="Shape 9"/>
          <p:cNvSpPr/>
          <p:nvPr/>
        </p:nvSpPr>
        <p:spPr>
          <a:xfrm>
            <a:off x="657453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657453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475488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Religion</a:t>
            </a:r>
            <a:endParaRPr lang="en-US" sz="1400" dirty="0"/>
          </a:p>
        </p:txBody>
      </p:sp>
      <p:sp>
        <p:nvSpPr>
          <p:cNvPr id="14" name="bounded_body"/>
          <p:cNvSpPr/>
          <p:nvPr/>
        </p:nvSpPr>
        <p:spPr>
          <a:xfrm>
            <a:off x="4754880" y="1618488"/>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The Ethiopian Orthodox Church was a centuries-old national institution, not an import.</a:t>
            </a:r>
            <a:endParaRPr lang="en-US" sz="1500" dirty="0"/>
          </a:p>
        </p:txBody>
      </p:sp>
      <p:sp>
        <p:nvSpPr>
          <p:cNvPr id="15" name="Shape 13"/>
          <p:cNvSpPr/>
          <p:nvPr/>
        </p:nvSpPr>
        <p:spPr>
          <a:xfrm>
            <a:off x="274320" y="2553462"/>
            <a:ext cx="4206240" cy="1639062"/>
          </a:xfrm>
          <a:prstGeom prst="rect">
            <a:avLst/>
          </a:prstGeom>
          <a:solidFill>
            <a:srgbClr val="FFF8F6"/>
          </a:solidFill>
          <a:ln w="12700">
            <a:solidFill>
              <a:srgbClr val="DDDDDD"/>
            </a:solidFill>
            <a:prstDash val="solid"/>
          </a:ln>
        </p:spPr>
      </p:sp>
      <p:sp>
        <p:nvSpPr>
          <p:cNvPr id="16" name="Shape 14"/>
          <p:cNvSpPr/>
          <p:nvPr/>
        </p:nvSpPr>
        <p:spPr>
          <a:xfrm>
            <a:off x="2185416" y="2663190"/>
            <a:ext cx="384048" cy="384048"/>
          </a:xfrm>
          <a:prstGeom prst="ellipse">
            <a:avLst/>
          </a:prstGeom>
          <a:solidFill>
            <a:srgbClr val="E8735A"/>
          </a:solidFill>
          <a:ln w="12700">
            <a:solidFill>
              <a:srgbClr val="E8735A"/>
            </a:solidFill>
            <a:prstDash val="solid"/>
          </a:ln>
        </p:spPr>
      </p:sp>
      <p:sp>
        <p:nvSpPr>
          <p:cNvPr id="17" name="Text 15"/>
          <p:cNvSpPr/>
          <p:nvPr/>
        </p:nvSpPr>
        <p:spPr>
          <a:xfrm>
            <a:off x="2185416" y="2663190"/>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36576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Military</a:t>
            </a:r>
            <a:endParaRPr lang="en-US" sz="1400" dirty="0"/>
          </a:p>
        </p:txBody>
      </p:sp>
      <p:sp>
        <p:nvSpPr>
          <p:cNvPr id="19" name="bounded_body"/>
          <p:cNvSpPr/>
          <p:nvPr/>
        </p:nvSpPr>
        <p:spPr>
          <a:xfrm>
            <a:off x="36576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Ethiopia's regional forces, loyal to the emperor, were increasingly armed with modern rifles.</a:t>
            </a:r>
            <a:endParaRPr lang="en-US" sz="1500" dirty="0"/>
          </a:p>
        </p:txBody>
      </p:sp>
      <p:sp>
        <p:nvSpPr>
          <p:cNvPr id="20" name="Shape 18"/>
          <p:cNvSpPr/>
          <p:nvPr/>
        </p:nvSpPr>
        <p:spPr>
          <a:xfrm>
            <a:off x="4663440" y="2553462"/>
            <a:ext cx="4206240" cy="1639062"/>
          </a:xfrm>
          <a:prstGeom prst="rect">
            <a:avLst/>
          </a:prstGeom>
          <a:solidFill>
            <a:srgbClr val="E3F2FD"/>
          </a:solidFill>
          <a:ln w="12700">
            <a:solidFill>
              <a:srgbClr val="DDDDDD"/>
            </a:solidFill>
            <a:prstDash val="solid"/>
          </a:ln>
        </p:spPr>
      </p:sp>
      <p:sp>
        <p:nvSpPr>
          <p:cNvPr id="21" name="Shape 19"/>
          <p:cNvSpPr/>
          <p:nvPr/>
        </p:nvSpPr>
        <p:spPr>
          <a:xfrm>
            <a:off x="657453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657453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475488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Diplomacy</a:t>
            </a:r>
            <a:endParaRPr lang="en-US" sz="1400" dirty="0"/>
          </a:p>
        </p:txBody>
      </p:sp>
      <p:sp>
        <p:nvSpPr>
          <p:cNvPr id="24" name="bounded_body"/>
          <p:cNvSpPr/>
          <p:nvPr/>
        </p:nvSpPr>
        <p:spPr>
          <a:xfrm>
            <a:off x="475488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Ethiopia conducted its own foreign relations with Italy, France, and Russia.</a:t>
            </a:r>
            <a:endParaRPr lang="en-US" sz="1500" dirty="0"/>
          </a:p>
        </p:txBody>
      </p:sp>
      <p:sp>
        <p:nvSpPr>
          <p:cNvPr id="25" name="Shape 23"/>
          <p:cNvSpPr/>
          <p:nvPr/>
        </p:nvSpPr>
        <p:spPr>
          <a:xfrm>
            <a:off x="274320" y="4384548"/>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384548"/>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SOVEREIGNTY means a state's right to govern itself and control its own territory and foreign relations.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Treaty of Wichale (Ucciali), 1889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Signed May 1889</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Italy and Emperor Menelik II signed the treaty shortly after Menelik took the throne.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Recognition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Italy recognized Menelik as Ethiopia's ruler.</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Territory</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Italy gained highland territory that became the colony of Eritrea.</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Article 17</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clause on Ethiopia's foreign relations - worded differently in each language version.</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A single disputed article would turn this treaty into the spark for war.</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One Treaty, Two Languages: Article 17</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Italian Version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Ethiopia MUST use Italy as its channel for dealing with other foreign powers.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Italy read this as making Ethiopia an Italian PROTECTORATE.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Amharic Version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Ethiopia MAY use Italy as a channel, if it chooses to.</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Menelik remained free to conduct his own diplomacy with any power.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This translation discrepancy - not a battlefield event - is the lesson's central cause.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Menelik Rejects the Protectorate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Italy announced to other European powers that Ethiopia was now its protectorate.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Menelik formally denounced the Italian interpretation of Article 17.</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Italy pushed troops deeper into Ethiopia's northern Tigray province.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late 1895, diplomacy had collapsed - Menelik moved to mobilize the nation.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Warning: Diplomacy had failed - the next step was mobilization.</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Call to Arms: Menelik's Mobilization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8595360" cy="1997964"/>
          </a:xfrm>
          <a:prstGeom prst="rect">
            <a:avLst/>
          </a:prstGeom>
          <a:solidFill>
            <a:srgbClr val="F0FAF8"/>
          </a:solidFill>
          <a:ln w="12700">
            <a:solidFill>
              <a:srgbClr val="DDDDDD"/>
            </a:solidFill>
            <a:prstDash val="solid"/>
          </a:ln>
        </p:spPr>
      </p:sp>
      <p:sp>
        <p:nvSpPr>
          <p:cNvPr id="6" name="Text 4"/>
          <p:cNvSpPr/>
          <p:nvPr/>
        </p:nvSpPr>
        <p:spPr>
          <a:xfrm>
            <a:off x="274320" y="891357"/>
            <a:ext cx="8595360" cy="1158819"/>
          </a:xfrm>
          <a:prstGeom prst="rect">
            <a:avLst/>
          </a:prstGeom>
          <a:noFill/>
          <a:ln/>
        </p:spPr>
        <p:txBody>
          <a:bodyPr wrap="square" rtlCol="0" anchor="ctr"/>
          <a:lstStyle/>
          <a:p>
            <a:pPr algn="ctr" indent="0" marL="0">
              <a:buNone/>
            </a:pPr>
            <a:r>
              <a:rPr lang="en-US" sz="4000" b="1" dirty="0">
                <a:solidFill>
                  <a:srgbClr val="2A9D8F"/>
                </a:solidFill>
                <a:latin typeface="Arial" pitchFamily="34" charset="0"/>
                <a:ea typeface="Arial" pitchFamily="34" charset="-122"/>
                <a:cs typeface="Arial" pitchFamily="34" charset="-120"/>
              </a:rPr>
              <a:t>100,000+</a:t>
            </a:r>
            <a:endParaRPr lang="en-US" sz="4000" dirty="0"/>
          </a:p>
        </p:txBody>
      </p:sp>
      <p:sp>
        <p:nvSpPr>
          <p:cNvPr id="7" name="bounded_body"/>
          <p:cNvSpPr/>
          <p:nvPr/>
        </p:nvSpPr>
        <p:spPr>
          <a:xfrm>
            <a:off x="347472" y="2050176"/>
            <a:ext cx="8449056" cy="599389"/>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Soldiers mobilized</a:t>
            </a:r>
            <a:endParaRPr lang="en-US" sz="1800" dirty="0"/>
          </a:p>
        </p:txBody>
      </p:sp>
      <p:sp>
        <p:nvSpPr>
          <p:cNvPr id="8" name="Shape 6"/>
          <p:cNvSpPr/>
          <p:nvPr/>
        </p:nvSpPr>
        <p:spPr>
          <a:xfrm>
            <a:off x="274320" y="2839212"/>
            <a:ext cx="8595360" cy="1371600"/>
          </a:xfrm>
          <a:prstGeom prst="rect">
            <a:avLst/>
          </a:prstGeom>
          <a:solidFill>
            <a:srgbClr val="F5F5F5"/>
          </a:solidFill>
          <a:ln w="12700">
            <a:solidFill>
              <a:srgbClr val="F2F2F2"/>
            </a:solidFill>
            <a:prstDash val="solid"/>
          </a:ln>
        </p:spPr>
      </p:sp>
      <p:sp>
        <p:nvSpPr>
          <p:cNvPr id="9" name="bounded_body"/>
          <p:cNvSpPr/>
          <p:nvPr/>
        </p:nvSpPr>
        <p:spPr>
          <a:xfrm>
            <a:off x="457200" y="28392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September 1895: Menelik issues a formal awaj (proclamation)</a:t>
            </a:r>
            <a:endParaRPr lang="en-US" sz="1800" dirty="0"/>
          </a:p>
        </p:txBody>
      </p:sp>
      <p:sp>
        <p:nvSpPr>
          <p:cNvPr id="10" name="Shape 8"/>
          <p:cNvSpPr/>
          <p:nvPr/>
        </p:nvSpPr>
        <p:spPr>
          <a:xfrm>
            <a:off x="320040" y="3296412"/>
            <a:ext cx="8503920" cy="0"/>
          </a:xfrm>
          <a:prstGeom prst="line">
            <a:avLst/>
          </a:prstGeom>
          <a:noFill/>
          <a:ln w="6350">
            <a:solidFill>
              <a:srgbClr val="F2F2F2"/>
            </a:solidFill>
            <a:prstDash val="solid"/>
          </a:ln>
        </p:spPr>
      </p:sp>
      <p:sp>
        <p:nvSpPr>
          <p:cNvPr id="11" name="bounded_body"/>
          <p:cNvSpPr/>
          <p:nvPr/>
        </p:nvSpPr>
        <p:spPr>
          <a:xfrm>
            <a:off x="457200" y="32964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Criers: Read the proclamation aloud in towns across the empire</a:t>
            </a:r>
            <a:endParaRPr lang="en-US" sz="1800" dirty="0"/>
          </a:p>
        </p:txBody>
      </p:sp>
      <p:sp>
        <p:nvSpPr>
          <p:cNvPr id="12" name="Shape 10"/>
          <p:cNvSpPr/>
          <p:nvPr/>
        </p:nvSpPr>
        <p:spPr>
          <a:xfrm>
            <a:off x="320040" y="3753612"/>
            <a:ext cx="8503920" cy="0"/>
          </a:xfrm>
          <a:prstGeom prst="line">
            <a:avLst/>
          </a:prstGeom>
          <a:noFill/>
          <a:ln w="6350">
            <a:solidFill>
              <a:srgbClr val="F2F2F2"/>
            </a:solidFill>
            <a:prstDash val="solid"/>
          </a:ln>
        </p:spPr>
      </p:sp>
      <p:sp>
        <p:nvSpPr>
          <p:cNvPr id="13" name="bounded_body"/>
          <p:cNvSpPr/>
          <p:nvPr/>
        </p:nvSpPr>
        <p:spPr>
          <a:xfrm>
            <a:off x="457200" y="3753612"/>
            <a:ext cx="8229600" cy="457200"/>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region: Men were called to report from across Ethiopia</a:t>
            </a:r>
            <a:endParaRPr lang="en-US" sz="1800" dirty="0"/>
          </a:p>
        </p:txBody>
      </p:sp>
      <p:sp>
        <p:nvSpPr>
          <p:cNvPr id="14" name="Shape 12"/>
          <p:cNvSpPr/>
          <p:nvPr/>
        </p:nvSpPr>
        <p:spPr>
          <a:xfrm>
            <a:off x="274320" y="4302252"/>
            <a:ext cx="8595360" cy="512064"/>
          </a:xfrm>
          <a:prstGeom prst="rect">
            <a:avLst/>
          </a:prstGeom>
          <a:solidFill>
            <a:srgbClr val="FFEBEE"/>
          </a:solidFill>
          <a:ln w="12700">
            <a:solidFill>
              <a:srgbClr val="C0392B"/>
            </a:solidFill>
            <a:prstDash val="solid"/>
          </a:ln>
        </p:spPr>
      </p:sp>
      <p:sp>
        <p:nvSpPr>
          <p:cNvPr id="15" name="Shape 13"/>
          <p:cNvSpPr/>
          <p:nvPr/>
        </p:nvSpPr>
        <p:spPr>
          <a:xfrm>
            <a:off x="274320" y="4302252"/>
            <a:ext cx="64008" cy="512064"/>
          </a:xfrm>
          <a:prstGeom prst="rect">
            <a:avLst/>
          </a:prstGeom>
          <a:solidFill>
            <a:srgbClr val="C0392B"/>
          </a:solidFill>
          <a:ln w="12700">
            <a:solidFill>
              <a:srgbClr val="C0392B"/>
            </a:solidFill>
            <a:prstDash val="solid"/>
          </a:ln>
        </p:spPr>
      </p:sp>
      <p:sp>
        <p:nvSpPr>
          <p:cNvPr id="16"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Criers proclaimed Menelik's awaj on 17 September 1895 across the empire - the army assembled over the following months, not days.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Emperor Menelik II</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eriod photogravure profile portrait of Emperor Menelik II of Ethiopia, wearing a white head wrap and formal court dress, captioned Sa Majeste Menelik II, Roi des Rois d'Ethiopie.">    </p:cNvPr>
          <p:cNvPicPr>
            <a:picLocks noChangeAspect="1"/>
          </p:cNvPicPr>
          <p:nvPr/>
        </p:nvPicPr>
        <p:blipFill>
          <a:blip r:embed="rId1"/>
          <a:stretch>
            <a:fillRect/>
          </a:stretch>
        </p:blipFill>
        <p:spPr>
          <a:xfrm>
            <a:off x="3409355" y="795528"/>
            <a:ext cx="232529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Emperor Menelik II of Ethiopia (Rijksmuseum)</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Empress Taytu Betul's Leadership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Empress Taytu Betul was Menelik's wife and a powerful political partner.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She urged resistance to the protectorate claim from the very start.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She played a documented leadership role at the Mekelle siege, January 1896.</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Her presence on campaign showed Ethiopian leadership was shared, not solo.</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Ethiopian leadership during the war was not Menelik's alone.</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Empress Taytu Betul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Formal period portrait illustration of Empress Taytu Betul of Ethiopia in an ornate headband and embroidered royal robe, from the cover of Le Petit Journal, 29 March 1896, captioned S. M. Taitou, Imperatrice d'Abyssinie.">    </p:cNvPr>
          <p:cNvPicPr>
            <a:picLocks noChangeAspect="1"/>
          </p:cNvPicPr>
          <p:nvPr/>
        </p:nvPicPr>
        <p:blipFill>
          <a:blip r:embed="rId1"/>
          <a:stretch>
            <a:fillRect/>
          </a:stretch>
        </p:blipFill>
        <p:spPr>
          <a:xfrm>
            <a:off x="3379458" y="795528"/>
            <a:ext cx="238508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Empress Taytu Betul, Impératrice d'Abyssinie (Le Petit Journal, 29 March 1896)</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Ras Alula, Ras Makonnen, and the March North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4206240" cy="1639062"/>
          </a:xfrm>
          <a:prstGeom prst="rect">
            <a:avLst/>
          </a:prstGeom>
          <a:solidFill>
            <a:srgbClr val="F0FAF8"/>
          </a:solidFill>
          <a:ln w="12700">
            <a:solidFill>
              <a:srgbClr val="DDDDDD"/>
            </a:solidFill>
            <a:prstDash val="solid"/>
          </a:ln>
        </p:spPr>
      </p:sp>
      <p:sp>
        <p:nvSpPr>
          <p:cNvPr id="6" name="Shape 4"/>
          <p:cNvSpPr/>
          <p:nvPr/>
        </p:nvSpPr>
        <p:spPr>
          <a:xfrm>
            <a:off x="2185416" y="886968"/>
            <a:ext cx="384048" cy="384048"/>
          </a:xfrm>
          <a:prstGeom prst="ellipse">
            <a:avLst/>
          </a:prstGeom>
          <a:solidFill>
            <a:srgbClr val="2A9D8F"/>
          </a:solidFill>
          <a:ln w="12700">
            <a:solidFill>
              <a:srgbClr val="2A9D8F"/>
            </a:solidFill>
            <a:prstDash val="solid"/>
          </a:ln>
        </p:spPr>
      </p:sp>
      <p:sp>
        <p:nvSpPr>
          <p:cNvPr id="7" name="Text 5"/>
          <p:cNvSpPr/>
          <p:nvPr/>
        </p:nvSpPr>
        <p:spPr>
          <a:xfrm>
            <a:off x="218541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Ras Alula</a:t>
            </a:r>
            <a:endParaRPr lang="en-US" sz="1400" dirty="0"/>
          </a:p>
        </p:txBody>
      </p:sp>
      <p:sp>
        <p:nvSpPr>
          <p:cNvPr id="9" name="bounded_body"/>
          <p:cNvSpPr/>
          <p:nvPr/>
        </p:nvSpPr>
        <p:spPr>
          <a:xfrm>
            <a:off x="365760" y="1618488"/>
            <a:ext cx="4023360" cy="688086"/>
          </a:xfrm>
          <a:prstGeom prst="rect">
            <a:avLst/>
          </a:prstGeom>
          <a:noFill/>
          <a:ln/>
        </p:spPr>
        <p:txBody>
          <a:bodyPr wrap="square" rtlCol="0" anchor="t"/>
          <a:lstStyle/>
          <a:p>
            <a:pPr algn="ctr" indent="0" marL="0">
              <a:buNone/>
            </a:pPr>
            <a:r>
              <a:rPr lang="en-US" sz="1600" dirty="0">
                <a:solidFill>
                  <a:srgbClr val="333333"/>
                </a:solidFill>
                <a:latin typeface="Arial" pitchFamily="34" charset="0"/>
                <a:ea typeface="Arial" pitchFamily="34" charset="-122"/>
                <a:cs typeface="Arial" pitchFamily="34" charset="-120"/>
              </a:rPr>
              <a:t>A veteran commander of Tigray province who joined the mobilization.</a:t>
            </a:r>
            <a:endParaRPr lang="en-US" sz="1600" dirty="0"/>
          </a:p>
        </p:txBody>
      </p:sp>
      <p:sp>
        <p:nvSpPr>
          <p:cNvPr id="10" name="Shape 8"/>
          <p:cNvSpPr/>
          <p:nvPr/>
        </p:nvSpPr>
        <p:spPr>
          <a:xfrm>
            <a:off x="4663440" y="777240"/>
            <a:ext cx="4206240" cy="1639062"/>
          </a:xfrm>
          <a:prstGeom prst="rect">
            <a:avLst/>
          </a:prstGeom>
          <a:solidFill>
            <a:srgbClr val="E8EDF4"/>
          </a:solidFill>
          <a:ln w="12700">
            <a:solidFill>
              <a:srgbClr val="DDDDDD"/>
            </a:solidFill>
            <a:prstDash val="solid"/>
          </a:ln>
        </p:spPr>
      </p:sp>
      <p:sp>
        <p:nvSpPr>
          <p:cNvPr id="11" name="Shape 9"/>
          <p:cNvSpPr/>
          <p:nvPr/>
        </p:nvSpPr>
        <p:spPr>
          <a:xfrm>
            <a:off x="657453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657453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475488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Ras Makonnen</a:t>
            </a:r>
            <a:endParaRPr lang="en-US" sz="1400" dirty="0"/>
          </a:p>
        </p:txBody>
      </p:sp>
      <p:sp>
        <p:nvSpPr>
          <p:cNvPr id="14" name="bounded_body"/>
          <p:cNvSpPr/>
          <p:nvPr/>
        </p:nvSpPr>
        <p:spPr>
          <a:xfrm>
            <a:off x="4754880" y="1618488"/>
            <a:ext cx="4023360" cy="688086"/>
          </a:xfrm>
          <a:prstGeom prst="rect">
            <a:avLst/>
          </a:prstGeom>
          <a:noFill/>
          <a:ln/>
        </p:spPr>
        <p:txBody>
          <a:bodyPr wrap="square" rtlCol="0" anchor="t"/>
          <a:lstStyle/>
          <a:p>
            <a:pPr algn="ctr" indent="0" marL="0">
              <a:buNone/>
            </a:pPr>
            <a:r>
              <a:rPr lang="en-US" sz="1800" dirty="0">
                <a:solidFill>
                  <a:srgbClr val="333333"/>
                </a:solidFill>
                <a:latin typeface="Arial" pitchFamily="34" charset="0"/>
                <a:ea typeface="Arial" pitchFamily="34" charset="-122"/>
                <a:cs typeface="Arial" pitchFamily="34" charset="-120"/>
              </a:rPr>
              <a:t>Led troops from Harar province in the east.</a:t>
            </a:r>
            <a:endParaRPr lang="en-US" sz="1800" dirty="0"/>
          </a:p>
        </p:txBody>
      </p:sp>
      <p:sp>
        <p:nvSpPr>
          <p:cNvPr id="15" name="Shape 13"/>
          <p:cNvSpPr/>
          <p:nvPr/>
        </p:nvSpPr>
        <p:spPr>
          <a:xfrm>
            <a:off x="274320" y="2553462"/>
            <a:ext cx="4206240" cy="1639062"/>
          </a:xfrm>
          <a:prstGeom prst="rect">
            <a:avLst/>
          </a:prstGeom>
          <a:solidFill>
            <a:srgbClr val="FFF8F6"/>
          </a:solidFill>
          <a:ln w="12700">
            <a:solidFill>
              <a:srgbClr val="DDDDDD"/>
            </a:solidFill>
            <a:prstDash val="solid"/>
          </a:ln>
        </p:spPr>
      </p:sp>
      <p:sp>
        <p:nvSpPr>
          <p:cNvPr id="16" name="Shape 14"/>
          <p:cNvSpPr/>
          <p:nvPr/>
        </p:nvSpPr>
        <p:spPr>
          <a:xfrm>
            <a:off x="2185416" y="2663190"/>
            <a:ext cx="384048" cy="384048"/>
          </a:xfrm>
          <a:prstGeom prst="ellipse">
            <a:avLst/>
          </a:prstGeom>
          <a:solidFill>
            <a:srgbClr val="E8735A"/>
          </a:solidFill>
          <a:ln w="12700">
            <a:solidFill>
              <a:srgbClr val="E8735A"/>
            </a:solidFill>
            <a:prstDash val="solid"/>
          </a:ln>
        </p:spPr>
      </p:sp>
      <p:sp>
        <p:nvSpPr>
          <p:cNvPr id="17" name="Text 15"/>
          <p:cNvSpPr/>
          <p:nvPr/>
        </p:nvSpPr>
        <p:spPr>
          <a:xfrm>
            <a:off x="2185416" y="2663190"/>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36576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Regional rulers</a:t>
            </a:r>
            <a:endParaRPr lang="en-US" sz="1400" dirty="0"/>
          </a:p>
        </p:txBody>
      </p:sp>
      <p:sp>
        <p:nvSpPr>
          <p:cNvPr id="19" name="bounded_body"/>
          <p:cNvSpPr/>
          <p:nvPr/>
        </p:nvSpPr>
        <p:spPr>
          <a:xfrm>
            <a:off x="36576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Rulers across Ethiopia's regions answered the call, forming a genuinely national army.</a:t>
            </a:r>
            <a:endParaRPr lang="en-US" sz="1500" dirty="0"/>
          </a:p>
        </p:txBody>
      </p:sp>
      <p:sp>
        <p:nvSpPr>
          <p:cNvPr id="20" name="Shape 18"/>
          <p:cNvSpPr/>
          <p:nvPr/>
        </p:nvSpPr>
        <p:spPr>
          <a:xfrm>
            <a:off x="4663440" y="2553462"/>
            <a:ext cx="4206240" cy="1639062"/>
          </a:xfrm>
          <a:prstGeom prst="rect">
            <a:avLst/>
          </a:prstGeom>
          <a:solidFill>
            <a:srgbClr val="E3F2FD"/>
          </a:solidFill>
          <a:ln w="12700">
            <a:solidFill>
              <a:srgbClr val="DDDDDD"/>
            </a:solidFill>
            <a:prstDash val="solid"/>
          </a:ln>
        </p:spPr>
      </p:sp>
      <p:sp>
        <p:nvSpPr>
          <p:cNvPr id="21" name="Shape 19"/>
          <p:cNvSpPr/>
          <p:nvPr/>
        </p:nvSpPr>
        <p:spPr>
          <a:xfrm>
            <a:off x="657453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657453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475488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The march north</a:t>
            </a:r>
            <a:endParaRPr lang="en-US" sz="1400" dirty="0"/>
          </a:p>
        </p:txBody>
      </p:sp>
      <p:sp>
        <p:nvSpPr>
          <p:cNvPr id="24" name="bounded_body"/>
          <p:cNvSpPr/>
          <p:nvPr/>
        </p:nvSpPr>
        <p:spPr>
          <a:xfrm>
            <a:off x="475488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The combined force marched through difficult mountain terrain toward Tigray.</a:t>
            </a:r>
            <a:endParaRPr lang="en-US" sz="1500" dirty="0"/>
          </a:p>
        </p:txBody>
      </p:sp>
      <p:sp>
        <p:nvSpPr>
          <p:cNvPr id="25" name="Shape 23"/>
          <p:cNvSpPr/>
          <p:nvPr/>
        </p:nvSpPr>
        <p:spPr>
          <a:xfrm>
            <a:off x="274320" y="4384548"/>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384548"/>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Note: RAS was a high regional title, roughly equivalent to duke or prince.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500" b="1" dirty="0">
                <a:solidFill>
                  <a:srgbClr val="FFFFFF"/>
                </a:solidFill>
                <a:latin typeface="Trebuchet MS" pitchFamily="34" charset="0"/>
                <a:ea typeface="Trebuchet MS" pitchFamily="34" charset="-122"/>
                <a:cs typeface="Trebuchet MS" pitchFamily="34" charset="-120"/>
              </a:rPr>
              <a:t>General Baratieri's Faulty Maps and Divided Columns</a:t>
            </a:r>
            <a:endParaRPr lang="en-US" sz="25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Italian General Oreste Baratieri commanded the invasion force.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Pressured by Rome to act quickly, he advanced at night using inaccurate maps.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columns split apart and lost contact with each other in the dark terrain.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divided Italian force could not support itself once the fighting began.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Warning: A divided army cannot support itself when the fighting starts.</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Battle of Adwa, 1 March 1896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1 March 1896, the separated Italian columns attacked near Adwa.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Ethiopian forces, unified and far more numerous, defeated each column in turn.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Italy lost thousands of soldiers - two generals killed, one captured.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One of the most decisive defeats of a European colonial army that century.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Adwa is one of the most decisive defeats of a European colonial army in the 19th century.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Treaty of Addis Ababa, October 1896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Italy sues for peace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Following the defeat at Adwa, Italy sought a negotiated end to the war.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Signed October 1896</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Treaty of Addis Ababa formally ended the conflict.</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Independence recognized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Italy formally recognized Ethiopian independence and renounced the protectorate claim.</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Eritrea retained</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Italy kept its colony of Eritrea, but Ethiopia's own sovereignty was confirmed.</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This treaty is the direct opposite of the protectorate Italy claimed in 1889.</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African Agency: Not Luck, but Strategy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Wrong Explanation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Adwa is sometimes wrongly explained away as luck, or as Italian error alone.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framing treats Ethiopia as a passive bystander in its own victory.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Evidence-Based Explanation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Ethiopia won through strategy: mass mobilization, unified command.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Modern rifles came through years of diplomacy with France and Russia.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Ethiopia was sovereign - real African agency and statecraft, not chance.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Explaining Adwa as luck erases Ethiopian strategy, sovereignty, and statecraft.</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Adwa's Continental and Diasporic Significance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Only African state to defeat Europe and stay independent through the Scramble.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symbol of pride and resistance across the African continent.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Diaspora means communities of African descent living outside Africa.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inspired Pan-Africanist movements across the African diaspora.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Ethiopia's flag colors were later adopted by African independence movements.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Ethiopia's flag colors were later adopted by independence movements across Africa.</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Treaty and Mobilization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Treaty of Wichale (Ucciali)</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1889 Italy-Ethiopia treaty whose Article 17 read differently in Italian and Amharic - the spark for war.</a:t>
            </a:r>
            <a:endParaRPr lang="en-US" sz="16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Protectorate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A state whose foreign affairs are controlled by another power; Italy claimed this status over Ethiopia.</a:t>
            </a:r>
            <a:endParaRPr lang="en-US" sz="16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Amharic</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Ethiopia's court language; its Article 17 text left Menelik free to choose whether to use Italy at all.</a:t>
            </a:r>
            <a:endParaRPr lang="en-US" sz="17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Mobilization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Gathering and arming a nation's forces for war; Menelik's 1895 awaj called over 100,000 soldiers to arms.</a:t>
            </a:r>
            <a:endParaRPr lang="en-US" sz="15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Awaj</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formal Ethiopian royal proclamation, read aloud by criers, calling every able man to arms against invasion.</a:t>
            </a:r>
            <a:endParaRPr lang="en-US" sz="15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These five terms anchor Part 1 of your Activity.</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Battle and Legacy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Ras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 high Ethiopian noble title, roughly duke or prince; held by commanders such as Alula and Makonnen.</a:t>
            </a:r>
            <a:endParaRPr lang="en-US" sz="165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Sovereignty</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state's right to govern itself and control its own territory and foreign relations.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Treaty of Addis Ababa</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The October 1896 peace treaty where Italy recognized Ethiopian independence but kept Eritrea.</a:t>
            </a:r>
            <a:endParaRPr lang="en-US" sz="17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Battle of Adwa</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1 March 1896 battle where unified Ethiopian forces decisively defeated the invading Italian army.</a:t>
            </a:r>
            <a:endParaRPr lang="en-US" sz="16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Colonial resistance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Organized opposition to conquest or foreign control; Ethiopia's Adwa victory is a leading example.</a:t>
            </a:r>
            <a:endParaRPr lang="en-US" sz="17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These five terms anchor the rest of your Activity.</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Article 17's two language versions disagreed - and that gap sparked the war.</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Menelik's 1895 awaj mobilized 100,000+ soldiers under shared leadership.</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Unified Ethiopian forces defeated Italy's divided columns at Adwa, 1896.</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Treaty of Addis Ababa had Italy recognize Ethiopian independence.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Adwa was African strategy and sovereignty at work - not luck.</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Battle of Adwa</dc:title>
  <dc:subject>PptxGenJS Presentation</dc:subject>
  <dc:creator>More Lessons Less Planning</dc:creator>
  <cp:lastModifiedBy>More Lessons Less Planning</cp:lastModifiedBy>
  <cp:revision>1</cp:revision>
  <dcterms:created xsi:type="dcterms:W3CDTF">2026-09-07T00:26:05Z</dcterms:created>
  <dcterms:modified xsi:type="dcterms:W3CDTF">2026-09-07T00:26:05Z</dcterms:modified>
</cp:coreProperties>
</file>