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notesMasterIdLst>
    <p:notesMasterId r:id="rId2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by telling the class this lesson ends with a question historians still argue about, and that they will be asked to take a side using evidence, not opinion.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Target four is the one students most often skip past. Point at it now so they listen for why the death tolls are given as ranges rather than as one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the stage before any bomb appears. The point is that August 1945 was not a choice between the bomb and peace; it was a choice made inside a war that was still killing people every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the class the scale first and the physics second. The number that lands with students is the money and the headcount, not the chemistry.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rows and stop on the budget column. Most students assume the laboratory was the expensive part; almost all of the money went into producing the fuel.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three is the row worth slowing down on. The standard story that Truman knew nothing is wrong; he knew a giant secret program existed and had been personally told to stop asking about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definition aloud once. Fission is the only science term in the lesson; keep it at the level of splitting atoms to release energy and move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Trinity is where the lesson's habit of giving ranges begins. Tell students that even the size of this explosion is still being revised, most recently by a Los Alamos study in 2021.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the class a few silent seconds with the photograph before you speak. Then point out that no camera in 1945 had ever recorded anything like it, and that the Army seized the film.
Reference labels (point to these chart features when teaching): Fireball and cloud; Desert horizon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two matters: the Hiroshima bomb was used without ever being tested. Row four exists to head off both myths, that Hiroshima was purely military and that it was purely civilian.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photograph was taken from the air, which is the only view most Americans ever had of Hiroshima in 1945. Say plainly that what is not visible in it is the city and the people underneath.
Reference labels (point to these chart features when teaching): Rising cloud column; Smoke over the 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myths die on this slide. The three-day gap was a weather decision, not a deadline given to Japan, and the larger bomb killed fewer people than the smaller one because of terrain.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this slide slowly and without drama. Say the numbers plainly, then explain why they differ. Students should leave able to say what a range means and why one exists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photograph of a place, not of people. Say that out loud. Then have the class find the handful of buildings still standing and ask why those survived when everything around them did not.
Reference labels (point to these chart features when teaching): Flattened city blocks; Gutted concrete shells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Activity Part 3 is built on. Students are asked in Part 3 to give two reasons the surveys disagree, and those reasons are here on the screen and in their Guided Notes, not only in what you say aloud.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Hibakusha is the word that makes the human cost concrete. Say it aloud, have students say it once, and explain that survivors also faced discrimination in postwar Japan.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 these as pressures, not as a decision tree. Card one carries the biggest historical dispute in the lesson: the numbers Truman used after the war were much larger than the ones his own planners gave him in June 1945.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bullet on the right is the one students should carry out of this slide. The dissent existed, it was written down, and it was filtered out before it reached the president.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three terms are the ones students will need for the Primary Source Spotlight. Potsdam in particular shows up in Truman's own statement in Activity Part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five rows in order. Row three usually surprises students: the surrender was violently contested inside Japan's own army, and the recording was nearly destroyed.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this as evidence, not narration. It is the government's own public justification, released the same day as the bombing, and students will analyze its wording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resolve this slide for students. Name the documents on both sides, note that the last bullet on the right undercuts the bullet above it, and hand the question to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connecting these five takeaways to the question students answer in Activity Part 5: were the bombings necessary to end the war, and what evidence supports your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Atomic Bomb</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The Manhattan Project, Hiroshima and Nagasaki, and Truman's Decision</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81812"/>
          </a:xfrm>
          <a:prstGeom prst="rect">
            <a:avLst/>
          </a:prstGeom>
          <a:solidFill>
            <a:srgbClr val="FFFFFF"/>
          </a:solidFill>
          <a:ln w="12700">
            <a:solidFill>
              <a:srgbClr val="F2F2F2"/>
            </a:solidFill>
            <a:prstDash val="solid"/>
          </a:ln>
        </p:spPr>
      </p:sp>
      <p:sp>
        <p:nvSpPr>
          <p:cNvPr id="6" name="Shape 4"/>
          <p:cNvSpPr/>
          <p:nvPr/>
        </p:nvSpPr>
        <p:spPr>
          <a:xfrm>
            <a:off x="438912" y="912114"/>
            <a:ext cx="365760" cy="365760"/>
          </a:xfrm>
          <a:prstGeom prst="ellipse">
            <a:avLst/>
          </a:prstGeom>
          <a:solidFill>
            <a:srgbClr val="145F58"/>
          </a:solidFill>
          <a:ln w="12700">
            <a:solidFill>
              <a:srgbClr val="145F58"/>
            </a:solidFill>
            <a:prstDash val="solid"/>
          </a:ln>
        </p:spPr>
      </p:sp>
      <p:sp>
        <p:nvSpPr>
          <p:cNvPr id="7" name="Text 5"/>
          <p:cNvSpPr/>
          <p:nvPr/>
        </p:nvSpPr>
        <p:spPr>
          <a:xfrm>
            <a:off x="438912" y="91211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scale and the secrecy of the Manhattan Project.</a:t>
            </a:r>
            <a:endParaRPr lang="en-US" sz="1800" dirty="0"/>
          </a:p>
        </p:txBody>
      </p:sp>
      <p:sp>
        <p:nvSpPr>
          <p:cNvPr id="9" name="Shape 7"/>
          <p:cNvSpPr/>
          <p:nvPr/>
        </p:nvSpPr>
        <p:spPr>
          <a:xfrm>
            <a:off x="274320" y="1549908"/>
            <a:ext cx="8595360" cy="781812"/>
          </a:xfrm>
          <a:prstGeom prst="rect">
            <a:avLst/>
          </a:prstGeom>
          <a:solidFill>
            <a:srgbClr val="FFFFFF"/>
          </a:solidFill>
          <a:ln w="12700">
            <a:solidFill>
              <a:srgbClr val="F2F2F2"/>
            </a:solidFill>
            <a:prstDash val="solid"/>
          </a:ln>
        </p:spPr>
      </p:sp>
      <p:sp>
        <p:nvSpPr>
          <p:cNvPr id="10" name="Shape 8"/>
          <p:cNvSpPr/>
          <p:nvPr/>
        </p:nvSpPr>
        <p:spPr>
          <a:xfrm>
            <a:off x="438912" y="175793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175793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54990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Sequence the 1945 events from Trinity through Japan's surrender.</a:t>
            </a:r>
            <a:endParaRPr lang="en-US" sz="1800" dirty="0"/>
          </a:p>
        </p:txBody>
      </p:sp>
      <p:sp>
        <p:nvSpPr>
          <p:cNvPr id="13" name="Shape 11"/>
          <p:cNvSpPr/>
          <p:nvPr/>
        </p:nvSpPr>
        <p:spPr>
          <a:xfrm>
            <a:off x="274320" y="2395728"/>
            <a:ext cx="8595360" cy="781812"/>
          </a:xfrm>
          <a:prstGeom prst="rect">
            <a:avLst/>
          </a:prstGeom>
          <a:solidFill>
            <a:srgbClr val="FFFFFF"/>
          </a:solidFill>
          <a:ln w="12700">
            <a:solidFill>
              <a:srgbClr val="F2F2F2"/>
            </a:solidFill>
            <a:prstDash val="solid"/>
          </a:ln>
        </p:spPr>
      </p:sp>
      <p:sp>
        <p:nvSpPr>
          <p:cNvPr id="14" name="Shape 12"/>
          <p:cNvSpPr/>
          <p:nvPr/>
        </p:nvSpPr>
        <p:spPr>
          <a:xfrm>
            <a:off x="438912" y="26037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39572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the factors Truman and his advisers weighed before using the bomb.</a:t>
            </a:r>
            <a:endParaRPr lang="en-US" sz="1800" dirty="0"/>
          </a:p>
        </p:txBody>
      </p:sp>
      <p:sp>
        <p:nvSpPr>
          <p:cNvPr id="17" name="Shape 15"/>
          <p:cNvSpPr/>
          <p:nvPr/>
        </p:nvSpPr>
        <p:spPr>
          <a:xfrm>
            <a:off x="274320" y="3241548"/>
            <a:ext cx="8595360" cy="781812"/>
          </a:xfrm>
          <a:prstGeom prst="rect">
            <a:avLst/>
          </a:prstGeom>
          <a:solidFill>
            <a:srgbClr val="FFFFFF"/>
          </a:solidFill>
          <a:ln w="12700">
            <a:solidFill>
              <a:srgbClr val="F2F2F2"/>
            </a:solidFill>
            <a:prstDash val="solid"/>
          </a:ln>
        </p:spPr>
      </p:sp>
      <p:sp>
        <p:nvSpPr>
          <p:cNvPr id="18" name="Shape 16"/>
          <p:cNvSpPr/>
          <p:nvPr/>
        </p:nvSpPr>
        <p:spPr>
          <a:xfrm>
            <a:off x="438912" y="3449574"/>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344957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24154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human cost using sourced ranges instead of single numbers.</a:t>
            </a:r>
            <a:endParaRPr lang="en-US" sz="1800" dirty="0"/>
          </a:p>
        </p:txBody>
      </p:sp>
      <p:sp>
        <p:nvSpPr>
          <p:cNvPr id="21" name="Shape 19"/>
          <p:cNvSpPr/>
          <p:nvPr/>
        </p:nvSpPr>
        <p:spPr>
          <a:xfrm>
            <a:off x="274320" y="4087368"/>
            <a:ext cx="8595360" cy="781812"/>
          </a:xfrm>
          <a:prstGeom prst="rect">
            <a:avLst/>
          </a:prstGeom>
          <a:solidFill>
            <a:srgbClr val="FFFFFF"/>
          </a:solidFill>
          <a:ln w="12700">
            <a:solidFill>
              <a:srgbClr val="F2F2F2"/>
            </a:solidFill>
            <a:prstDash val="solid"/>
          </a:ln>
        </p:spPr>
      </p:sp>
      <p:sp>
        <p:nvSpPr>
          <p:cNvPr id="22" name="Shape 20"/>
          <p:cNvSpPr/>
          <p:nvPr/>
        </p:nvSpPr>
        <p:spPr>
          <a:xfrm>
            <a:off x="438912" y="4295394"/>
            <a:ext cx="365760" cy="365760"/>
          </a:xfrm>
          <a:prstGeom prst="ellipse">
            <a:avLst/>
          </a:prstGeom>
          <a:solidFill>
            <a:srgbClr val="145F58"/>
          </a:solidFill>
          <a:ln w="12700">
            <a:solidFill>
              <a:srgbClr val="145F58"/>
            </a:solidFill>
            <a:prstDash val="solid"/>
          </a:ln>
        </p:spPr>
      </p:sp>
      <p:sp>
        <p:nvSpPr>
          <p:cNvPr id="23" name="Text 21"/>
          <p:cNvSpPr/>
          <p:nvPr/>
        </p:nvSpPr>
        <p:spPr>
          <a:xfrm>
            <a:off x="438912" y="429539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4" name="mllp_textfit_body"/>
          <p:cNvSpPr/>
          <p:nvPr/>
        </p:nvSpPr>
        <p:spPr>
          <a:xfrm>
            <a:off x="941832" y="408736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Weigh evidence on more than one side of the debate over the decision.</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Where the War Stood in 1945</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Germany surrendered on May 8, 1945, but the war against Japan went 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Iwo Jima and Okinawa cost tens of thousands of American casualties.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American B-29s had firebombed more than 60 Japanese cities by mid-1945.</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U.S. invasion of Japan was planned to begin on Kyushu in November 1945.</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Meanwhile a secret American weapons program had been running since 1942.</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By mid-1945 American leaders were weighing an invasion against a new weapon.</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Manhattan Project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U.S. built an atomic bomb in secret, fearing Germany would build one first.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Army created the Manhattan Engineer District in August 1942.</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General Leslie Groves ran the military side of the whole program.</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Physicist J. Robert Oppenheimer led weapon design at Los Alamos.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project cost about two billion dollars in 1940s money.</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550" dirty="0">
                <a:solidFill>
                  <a:srgbClr val="1B2A4A"/>
                </a:solidFill>
                <a:latin typeface="Arial" pitchFamily="34" charset="0"/>
                <a:ea typeface="Arial" pitchFamily="34" charset="-122"/>
                <a:cs typeface="Arial" pitchFamily="34" charset="-120"/>
              </a:rPr>
              <a:t>Fact: About 125,000 people were working on the project at its peak in June 1944.</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Three Secret Cities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Site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What It Made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Why It Mattered</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Oak Ridge, Tennessee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Enriched uranium</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Took about 63 percent of the budget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Hanford, Washington</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Plutonium, made in reactors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Fueled Trinity and the Nagasaki bomb</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Los Alamos, New Mexico</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Bomb design and assembly</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Only about 4 percent of the budget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30-plus other sites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Research, metals, and parts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Universities and contractors nationwide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Note: The three secret cities were built from scratch and left off public maps.</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Secrecy by Design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Compartmentalization</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Each worker was told only what their own job required</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In the dark</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Most workers learned what they had built from the radio on August 6, 1945</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senator warned off</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 1943 Secretary Stimson personally told Senator Truman to stop investigating</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late briefing</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Truman first learned of the bomb on April 12, 1945, and got details on April 25</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550" dirty="0">
                <a:solidFill>
                  <a:srgbClr val="1B2A4A"/>
                </a:solidFill>
                <a:latin typeface="Arial" pitchFamily="34" charset="0"/>
                <a:ea typeface="Arial" pitchFamily="34" charset="-122"/>
                <a:cs typeface="Arial" pitchFamily="34" charset="-120"/>
              </a:rPr>
              <a:t>Warning: Vice President Truman was not fully briefed until after Roosevelt died.</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Atomic Age Words to Know</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Manhattan Project</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secret U.S. government program that designed and built the first atomic bombs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Compartmentalization</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security system that told each worker only what their own job required</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Fission</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splitting of atomic nuclei that releases the energy of an atomic bomb</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Trinity Test</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first test explosion of an atomic bomb, in the New Mexico desert on July 16, 1945</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Remember: You will use all four of these words again in the Activity packet.</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Trinity: The First Test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On July 16, 1945, the first atomic bomb was tested in the New Mexico desert.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site was the Jornada del Muerto, on the Alamogordo Bombing Range.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Scientists called the Trinity device the Gadget, a plutonium implosion bomb.</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Estimates of the blast run from about 18.6 to about 24.8 kilotons of TNT.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Army told newspapers an ammunition magazine had exploded by accident.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50" dirty="0">
                <a:solidFill>
                  <a:srgbClr val="1B2A4A"/>
                </a:solidFill>
                <a:latin typeface="Arial" pitchFamily="34" charset="0"/>
                <a:ea typeface="Arial" pitchFamily="34" charset="-122"/>
                <a:cs typeface="Arial" pitchFamily="34" charset="-120"/>
              </a:rPr>
              <a:t>Fact: The Army's cover story was written in advance to hide the test from the public.</a:t>
            </a:r>
            <a:endParaRPr lang="en-US" sz="14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Trinity Test, July 16, 1945</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lack-and-white 1945 photograph of the Trinity atomic test: a huge, nearly hemispherical fireball fills the center of the frame, glowing white against a dark night sky, with a churning band of dust and debris along its base and a flat, featureless stretch of desert running across the bottom of the picture.">    </p:cNvPr>
          <p:cNvPicPr>
            <a:picLocks noChangeAspect="1"/>
          </p:cNvPicPr>
          <p:nvPr/>
        </p:nvPicPr>
        <p:blipFill>
          <a:blip r:embed="rId1"/>
          <a:stretch>
            <a:fillRect/>
          </a:stretch>
        </p:blipFill>
        <p:spPr>
          <a:xfrm>
            <a:off x="1471613" y="795528"/>
            <a:ext cx="620077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Los Alamos photo.</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August 6, 1945: Hiroshima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aircraft</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B-29 named the Enola Gay, flown by Colonel Paul Tibbets</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bomb</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Little Boy, a uranium-235 gun-type bomb, never tested before use</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moment</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It detonated about 8:15 a.m. roughly 600 meters above the city</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city</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About 350,000 people were present, along with an army headquarters</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550" dirty="0">
                <a:solidFill>
                  <a:srgbClr val="1B2A4A"/>
                </a:solidFill>
                <a:latin typeface="Arial" pitchFamily="34" charset="0"/>
                <a:ea typeface="Arial" pitchFamily="34" charset="-122"/>
                <a:cs typeface="Arial" pitchFamily="34" charset="-120"/>
              </a:rPr>
              <a:t>Note: Hiroshima had been kept off the firebombing list so that it stayed intact.</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Cloud Over Hiroshima, August 6, 1945</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lack-and-white aerial photograph taken from a bomber on August 6, 1945: a narrow column of smoke rises from the ground and widens into a broad billowing cap high above, while a dark spreading layer of smoke and dust covers the ground below. No people or buildings are distinguishable.">    </p:cNvPr>
          <p:cNvPicPr>
            <a:picLocks noChangeAspect="1"/>
          </p:cNvPicPr>
          <p:nvPr/>
        </p:nvPicPr>
        <p:blipFill>
          <a:blip r:embed="rId1"/>
          <a:stretch>
            <a:fillRect/>
          </a:stretch>
        </p:blipFill>
        <p:spPr>
          <a:xfrm>
            <a:off x="1471613" y="795528"/>
            <a:ext cx="620077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USAAF photograph.</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August 9, 1945: Nagasaki</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Was Planned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Kokura was the primary target for the second atomic bomb</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mission was moved up from August 11 because bad weather was coming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plane, Bockscar, carried Fat Man, a plutonium implosion bomb</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Actually Happened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Haze and smoke hid Kokura through three separate bombing runs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crew turned to Nagasaki, the secondary target on the order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bomb missed its aim point, and hills confined much of the blast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Point: Nagasaki was bombed because weather hid the primary target, Kokura.</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Human Cost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Estimate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Hiroshima</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Nagasaki</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U.S. Army survey, 1946</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About 66,000 dead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About 39,000 dead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1977 international review</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About 140,000 dead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About 70,000 dead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Range historians use today</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90,000 to 166,000</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60,000 to 80,000</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Share of the dead who were civilians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About 90 percent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Most of the dead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Important: There is no single agreed death toll, so historians report a range.</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Hiroshima After the Bombing, 1945</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lack-and-white 1945 panorama of central Hiroshima after the bombing: mile after mile of flattened blocks reduced to rubble and bare street grids, a river curving through the middle distance, a handful of gutted multi-story concrete buildings still standing on the far bank, and hills on the horizon. No people are visible.">    </p:cNvPr>
          <p:cNvPicPr>
            <a:picLocks noChangeAspect="1"/>
          </p:cNvPicPr>
          <p:nvPr/>
        </p:nvPicPr>
        <p:blipFill>
          <a:blip r:embed="rId1"/>
          <a:stretch>
            <a:fillRect/>
          </a:stretch>
        </p:blipFill>
        <p:spPr>
          <a:xfrm>
            <a:off x="1471613" y="795528"/>
            <a:ext cx="620077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U.S. Navy photo.</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the Counts Differ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Nobody knew a city's exact population on the morning of the bombing.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Japan's best record was rice ration cards, which missed transient workers.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1977 review added Korean laborers, soldiers, and unregistered commuters.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City offices burned, so many deaths were never recorded by anyone.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Both 1946 American surveys counted fewer groups than the 1977 team did.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Point: The gap comes from who was counted, not from anyone lying.</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Words for the Bombings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Enola Gay</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B-29 bomber that dropped the atomic bomb on Hiroshima on August 6, 1945</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Hibakusha</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Japanese word for the people who survived the atomic bombings</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Unconditional Surrender</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surrender in which the defeated side negotiates no terms of its own</a:t>
            </a:r>
            <a:endParaRPr lang="en-US" sz="180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550" dirty="0">
                <a:solidFill>
                  <a:srgbClr val="1B2A4A"/>
                </a:solidFill>
                <a:latin typeface="Arial" pitchFamily="34" charset="0"/>
                <a:ea typeface="Arial" pitchFamily="34" charset="-122"/>
                <a:cs typeface="Arial" pitchFamily="34" charset="-120"/>
              </a:rPr>
              <a:t>Remember: Hibakusha survivors carried health effects for the rest of their lives.</a:t>
            </a:r>
            <a:endParaRPr lang="en-US" sz="15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Truman and His Advisers Weighed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Ending the War Fast</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An invasion of Kyushu was set for November 1945.</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Planners projected tens of thousands of American deaths.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After the war Truman cited far larger numbers than those.</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Pressure From Allies</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By about August 8 the Soviets had promised to enter the war.</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Some advisers wanted Japan beaten first.</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Japan hoped the Soviets would broker peace.</a:t>
            </a:r>
            <a:endParaRPr lang="en-US" sz="18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Terms of Surrender</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The Potsdam Declaration of July 26 demanded surrender.</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It never mentioned the new weapon or the emperor's future.</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Japan publicly dismissed it.</a:t>
            </a:r>
            <a:endParaRPr lang="en-US" sz="18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Think about it: Each of these three pressures pointed toward acting quickly.</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Advice Truman's Government Received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Use It, and Use It Soon</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Interim Committee advised using the bomb on Japan without warning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Its scientific panel saw no acceptable alternative to direct military use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Target planners wanted a city that had not yet been bombed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Warn or Demonstrate First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Franck Report in June 1945 urged a demonstration on a desert or island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Leo Szilard's July petition asked that surrender terms be made public first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Neither document ever reached President Truman before Hiroshima</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500" dirty="0">
                <a:solidFill>
                  <a:srgbClr val="1B2A4A"/>
                </a:solidFill>
                <a:latin typeface="Arial" pitchFamily="34" charset="0"/>
                <a:ea typeface="Arial" pitchFamily="34" charset="-122"/>
                <a:cs typeface="Arial" pitchFamily="34" charset="-120"/>
              </a:rPr>
              <a:t>Watch out: The scientists were divided, so there was no single scientific position.</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Words for the Decision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Potsdam Declaration</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July 1945 Allied ultimatum demanding Japan's surrender or facing utter destruction</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Interim Committee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group of advisers Stimson formed in 1945 to recommend how the bomb should be used</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Franck Report</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June 1945 scientists' report urging a demonstration of the bomb before use on a city</a:t>
            </a:r>
            <a:endParaRPr lang="en-US" sz="180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Remember: All ten Reference Guide terms appear on the three word slides.</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the War Ended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64769"/>
          </a:xfrm>
          <a:prstGeom prst="rect">
            <a:avLst/>
          </a:prstGeom>
          <a:solidFill>
            <a:srgbClr val="FFFFFF"/>
          </a:solidFill>
          <a:ln w="12700">
            <a:solidFill>
              <a:srgbClr val="F2F2F2"/>
            </a:solidFill>
            <a:prstDash val="solid"/>
          </a:ln>
        </p:spPr>
      </p:sp>
      <p:sp>
        <p:nvSpPr>
          <p:cNvPr id="6" name="Shape 4"/>
          <p:cNvSpPr/>
          <p:nvPr/>
        </p:nvSpPr>
        <p:spPr>
          <a:xfrm>
            <a:off x="420624" y="844448"/>
            <a:ext cx="384048" cy="384048"/>
          </a:xfrm>
          <a:prstGeom prst="ellipse">
            <a:avLst/>
          </a:prstGeom>
          <a:solidFill>
            <a:srgbClr val="145F58"/>
          </a:solidFill>
          <a:ln w="12700">
            <a:solidFill>
              <a:srgbClr val="145F58"/>
            </a:solidFill>
            <a:prstDash val="solid"/>
          </a:ln>
        </p:spPr>
      </p:sp>
      <p:sp>
        <p:nvSpPr>
          <p:cNvPr id="7" name="Text 5"/>
          <p:cNvSpPr/>
          <p:nvPr/>
        </p:nvSpPr>
        <p:spPr>
          <a:xfrm>
            <a:off x="420624" y="84444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August 8-9</a:t>
            </a:r>
            <a:endParaRPr lang="en-US" sz="1800" dirty="0"/>
          </a:p>
        </p:txBody>
      </p:sp>
      <p:sp>
        <p:nvSpPr>
          <p:cNvPr id="9" name="bounded_body"/>
          <p:cNvSpPr/>
          <p:nvPr/>
        </p:nvSpPr>
        <p:spPr>
          <a:xfrm>
            <a:off x="3566160" y="704088"/>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Soviet Union declared war and invaded Japanese-held Manchuria</a:t>
            </a:r>
            <a:endParaRPr lang="en-US" sz="1800" dirty="0"/>
          </a:p>
        </p:txBody>
      </p:sp>
      <p:sp>
        <p:nvSpPr>
          <p:cNvPr id="10" name="Shape 8"/>
          <p:cNvSpPr/>
          <p:nvPr/>
        </p:nvSpPr>
        <p:spPr>
          <a:xfrm>
            <a:off x="274320" y="1423721"/>
            <a:ext cx="8595360" cy="664769"/>
          </a:xfrm>
          <a:prstGeom prst="rect">
            <a:avLst/>
          </a:prstGeom>
          <a:solidFill>
            <a:srgbClr val="FFFFFF"/>
          </a:solidFill>
          <a:ln w="12700">
            <a:solidFill>
              <a:srgbClr val="F2F2F2"/>
            </a:solidFill>
            <a:prstDash val="solid"/>
          </a:ln>
        </p:spPr>
      </p:sp>
      <p:sp>
        <p:nvSpPr>
          <p:cNvPr id="11" name="Shape 9"/>
          <p:cNvSpPr/>
          <p:nvPr/>
        </p:nvSpPr>
        <p:spPr>
          <a:xfrm>
            <a:off x="420624" y="1564081"/>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564081"/>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423721"/>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August 9-10</a:t>
            </a:r>
            <a:endParaRPr lang="en-US" sz="1800" dirty="0"/>
          </a:p>
        </p:txBody>
      </p:sp>
      <p:sp>
        <p:nvSpPr>
          <p:cNvPr id="14" name="bounded_body"/>
          <p:cNvSpPr/>
          <p:nvPr/>
        </p:nvSpPr>
        <p:spPr>
          <a:xfrm>
            <a:off x="3566160" y="1423721"/>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Japan's leaders deadlocked, and Emperor Hirohito broke the tie</a:t>
            </a:r>
            <a:endParaRPr lang="en-US" sz="1800" dirty="0"/>
          </a:p>
        </p:txBody>
      </p:sp>
      <p:sp>
        <p:nvSpPr>
          <p:cNvPr id="15" name="Shape 13"/>
          <p:cNvSpPr/>
          <p:nvPr/>
        </p:nvSpPr>
        <p:spPr>
          <a:xfrm>
            <a:off x="274320" y="2143354"/>
            <a:ext cx="8595360" cy="664769"/>
          </a:xfrm>
          <a:prstGeom prst="rect">
            <a:avLst/>
          </a:prstGeom>
          <a:solidFill>
            <a:srgbClr val="FFFFFF"/>
          </a:solidFill>
          <a:ln w="12700">
            <a:solidFill>
              <a:srgbClr val="F2F2F2"/>
            </a:solidFill>
            <a:prstDash val="solid"/>
          </a:ln>
        </p:spPr>
      </p:sp>
      <p:sp>
        <p:nvSpPr>
          <p:cNvPr id="16" name="Shape 14"/>
          <p:cNvSpPr/>
          <p:nvPr/>
        </p:nvSpPr>
        <p:spPr>
          <a:xfrm>
            <a:off x="420624" y="2283714"/>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283714"/>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143354"/>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August 14</a:t>
            </a:r>
            <a:endParaRPr lang="en-US" sz="1800" dirty="0"/>
          </a:p>
        </p:txBody>
      </p:sp>
      <p:sp>
        <p:nvSpPr>
          <p:cNvPr id="19" name="bounded_body"/>
          <p:cNvSpPr/>
          <p:nvPr/>
        </p:nvSpPr>
        <p:spPr>
          <a:xfrm>
            <a:off x="3566160" y="2143354"/>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Army officers tried and failed to seize the surrender recording</a:t>
            </a:r>
            <a:endParaRPr lang="en-US" sz="1800" dirty="0"/>
          </a:p>
        </p:txBody>
      </p:sp>
      <p:sp>
        <p:nvSpPr>
          <p:cNvPr id="20" name="Shape 18"/>
          <p:cNvSpPr/>
          <p:nvPr/>
        </p:nvSpPr>
        <p:spPr>
          <a:xfrm>
            <a:off x="274320" y="2862986"/>
            <a:ext cx="8595360" cy="664769"/>
          </a:xfrm>
          <a:prstGeom prst="rect">
            <a:avLst/>
          </a:prstGeom>
          <a:solidFill>
            <a:srgbClr val="FFFFFF"/>
          </a:solidFill>
          <a:ln w="12700">
            <a:solidFill>
              <a:srgbClr val="F2F2F2"/>
            </a:solidFill>
            <a:prstDash val="solid"/>
          </a:ln>
        </p:spPr>
      </p:sp>
      <p:sp>
        <p:nvSpPr>
          <p:cNvPr id="21" name="Shape 19"/>
          <p:cNvSpPr/>
          <p:nvPr/>
        </p:nvSpPr>
        <p:spPr>
          <a:xfrm>
            <a:off x="420624" y="3003347"/>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003347"/>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2862986"/>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August 15</a:t>
            </a:r>
            <a:endParaRPr lang="en-US" sz="1800" dirty="0"/>
          </a:p>
        </p:txBody>
      </p:sp>
      <p:sp>
        <p:nvSpPr>
          <p:cNvPr id="24" name="bounded_body"/>
          <p:cNvSpPr/>
          <p:nvPr/>
        </p:nvSpPr>
        <p:spPr>
          <a:xfrm>
            <a:off x="3566160" y="2862986"/>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Hirohito's broadcast told Japan it would accept the Allied terms</a:t>
            </a:r>
            <a:endParaRPr lang="en-US" sz="1800" dirty="0"/>
          </a:p>
        </p:txBody>
      </p:sp>
      <p:sp>
        <p:nvSpPr>
          <p:cNvPr id="25" name="Shape 23"/>
          <p:cNvSpPr/>
          <p:nvPr/>
        </p:nvSpPr>
        <p:spPr>
          <a:xfrm>
            <a:off x="274320" y="3582619"/>
            <a:ext cx="8595360" cy="664769"/>
          </a:xfrm>
          <a:prstGeom prst="rect">
            <a:avLst/>
          </a:prstGeom>
          <a:solidFill>
            <a:srgbClr val="FFFFFF"/>
          </a:solidFill>
          <a:ln w="12700">
            <a:solidFill>
              <a:srgbClr val="F2F2F2"/>
            </a:solidFill>
            <a:prstDash val="solid"/>
          </a:ln>
        </p:spPr>
      </p:sp>
      <p:sp>
        <p:nvSpPr>
          <p:cNvPr id="26" name="Shape 24"/>
          <p:cNvSpPr/>
          <p:nvPr/>
        </p:nvSpPr>
        <p:spPr>
          <a:xfrm>
            <a:off x="420624" y="3722980"/>
            <a:ext cx="384048" cy="384048"/>
          </a:xfrm>
          <a:prstGeom prst="ellipse">
            <a:avLst/>
          </a:prstGeom>
          <a:solidFill>
            <a:srgbClr val="145F58"/>
          </a:solidFill>
          <a:ln w="12700">
            <a:solidFill>
              <a:srgbClr val="145F58"/>
            </a:solidFill>
            <a:prstDash val="solid"/>
          </a:ln>
        </p:spPr>
      </p:sp>
      <p:sp>
        <p:nvSpPr>
          <p:cNvPr id="27" name="Text 25"/>
          <p:cNvSpPr/>
          <p:nvPr/>
        </p:nvSpPr>
        <p:spPr>
          <a:xfrm>
            <a:off x="420624" y="372298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8" name="bounded_body"/>
          <p:cNvSpPr/>
          <p:nvPr/>
        </p:nvSpPr>
        <p:spPr>
          <a:xfrm>
            <a:off x="914400" y="3582619"/>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September 2</a:t>
            </a:r>
            <a:endParaRPr lang="en-US" sz="1800" dirty="0"/>
          </a:p>
        </p:txBody>
      </p:sp>
      <p:sp>
        <p:nvSpPr>
          <p:cNvPr id="29" name="bounded_body"/>
          <p:cNvSpPr/>
          <p:nvPr/>
        </p:nvSpPr>
        <p:spPr>
          <a:xfrm>
            <a:off x="3566160" y="3582619"/>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Japan formally surrendered aboard the USS Missouri in Tokyo Bay</a:t>
            </a:r>
            <a:endParaRPr lang="en-US" sz="1800" dirty="0"/>
          </a:p>
        </p:txBody>
      </p:sp>
      <p:sp>
        <p:nvSpPr>
          <p:cNvPr id="30" name="Shape 28"/>
          <p:cNvSpPr/>
          <p:nvPr/>
        </p:nvSpPr>
        <p:spPr>
          <a:xfrm>
            <a:off x="274320" y="4302252"/>
            <a:ext cx="8595360" cy="512064"/>
          </a:xfrm>
          <a:prstGeom prst="rect">
            <a:avLst/>
          </a:prstGeom>
          <a:solidFill>
            <a:srgbClr val="FFF8F6"/>
          </a:solidFill>
          <a:ln w="12700">
            <a:solidFill>
              <a:srgbClr val="E8735A"/>
            </a:solidFill>
            <a:prstDash val="solid"/>
          </a:ln>
        </p:spPr>
      </p:sp>
      <p:sp>
        <p:nvSpPr>
          <p:cNvPr id="31" name="Shape 29"/>
          <p:cNvSpPr/>
          <p:nvPr/>
        </p:nvSpPr>
        <p:spPr>
          <a:xfrm>
            <a:off x="274320" y="4302252"/>
            <a:ext cx="64008" cy="512064"/>
          </a:xfrm>
          <a:prstGeom prst="rect">
            <a:avLst/>
          </a:prstGeom>
          <a:solidFill>
            <a:srgbClr val="E8735A"/>
          </a:solidFill>
          <a:ln w="12700">
            <a:solidFill>
              <a:srgbClr val="E8735A"/>
            </a:solidFill>
            <a:prstDash val="solid"/>
          </a:ln>
        </p:spPr>
      </p:sp>
      <p:sp>
        <p:nvSpPr>
          <p:cNvPr id="32" name="bounded_callout"/>
          <p:cNvSpPr/>
          <p:nvPr/>
        </p:nvSpPr>
        <p:spPr>
          <a:xfrm>
            <a:off x="457200" y="4347972"/>
            <a:ext cx="8394192" cy="420624"/>
          </a:xfrm>
          <a:prstGeom prst="rect">
            <a:avLst/>
          </a:prstGeom>
          <a:noFill/>
          <a:ln/>
        </p:spPr>
        <p:txBody>
          <a:bodyPr wrap="square" rtlCol="0" anchor="ctr"/>
          <a:lstStyle/>
          <a:p>
            <a:pPr indent="0" marL="0">
              <a:buNone/>
            </a:pPr>
            <a:r>
              <a:rPr lang="en-US" sz="1500" dirty="0">
                <a:solidFill>
                  <a:srgbClr val="1B2A4A"/>
                </a:solidFill>
                <a:latin typeface="Arial" pitchFamily="34" charset="0"/>
                <a:ea typeface="Arial" pitchFamily="34" charset="-122"/>
                <a:cs typeface="Arial" pitchFamily="34" charset="-120"/>
              </a:rPr>
              <a:t>Key Point: Japan announced acceptance on August 15 but surrendered on September 2.</a:t>
            </a:r>
            <a:endParaRPr lang="en-US" sz="15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Truman Explains the Bomb to the World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868680"/>
            <a:ext cx="8229600" cy="2049170"/>
          </a:xfrm>
          <a:prstGeom prst="rect">
            <a:avLst/>
          </a:prstGeom>
          <a:solidFill>
            <a:srgbClr val="145F58"/>
          </a:solidFill>
          <a:ln w="12700">
            <a:solidFill>
              <a:srgbClr val="145F58"/>
            </a:solidFill>
            <a:prstDash val="solid"/>
          </a:ln>
        </p:spPr>
      </p:sp>
      <p:sp>
        <p:nvSpPr>
          <p:cNvPr id="6" name="Shape 4"/>
          <p:cNvSpPr/>
          <p:nvPr/>
        </p:nvSpPr>
        <p:spPr>
          <a:xfrm>
            <a:off x="457200" y="868680"/>
            <a:ext cx="73152" cy="2049170"/>
          </a:xfrm>
          <a:prstGeom prst="rect">
            <a:avLst/>
          </a:prstGeom>
          <a:solidFill>
            <a:srgbClr val="E8735A"/>
          </a:solidFill>
          <a:ln w="12700">
            <a:solidFill>
              <a:srgbClr val="E8735A"/>
            </a:solidFill>
            <a:prstDash val="solid"/>
          </a:ln>
        </p:spPr>
      </p:sp>
      <p:sp>
        <p:nvSpPr>
          <p:cNvPr id="7" name="emphasis_text"/>
          <p:cNvSpPr/>
          <p:nvPr/>
        </p:nvSpPr>
        <p:spPr>
          <a:xfrm>
            <a:off x="731520" y="1005840"/>
            <a:ext cx="7680960" cy="1774850"/>
          </a:xfrm>
          <a:prstGeom prst="rect">
            <a:avLst/>
          </a:prstGeom>
          <a:noFill/>
          <a:ln/>
        </p:spPr>
        <p:txBody>
          <a:bodyPr wrap="square" rtlCol="0" anchor="ctr"/>
          <a:lstStyle/>
          <a:p>
            <a:pPr algn="ctr" indent="0" marL="0">
              <a:buNone/>
            </a:pPr>
            <a:r>
              <a:rPr lang="en-US" sz="1800" b="1" i="1" dirty="0">
                <a:solidFill>
                  <a:srgbClr val="FFFFFF"/>
                </a:solidFill>
                <a:latin typeface="Arial" pitchFamily="34" charset="0"/>
                <a:ea typeface="Arial" pitchFamily="34" charset="-122"/>
                <a:cs typeface="Arial" pitchFamily="34" charset="-120"/>
              </a:rPr>
              <a:t>If they do not now accept our terms they may expect a rain of ruin from the air, the like of which has never been seen on this earth.</a:t>
            </a:r>
            <a:endParaRPr lang="en-US" sz="1800" dirty="0"/>
          </a:p>
        </p:txBody>
      </p:sp>
      <p:sp>
        <p:nvSpPr>
          <p:cNvPr id="8" name="Text 6"/>
          <p:cNvSpPr/>
          <p:nvPr/>
        </p:nvSpPr>
        <p:spPr>
          <a:xfrm>
            <a:off x="457200" y="3055010"/>
            <a:ext cx="8229600" cy="274320"/>
          </a:xfrm>
          <a:prstGeom prst="rect">
            <a:avLst/>
          </a:prstGeom>
          <a:noFill/>
          <a:ln/>
        </p:spPr>
        <p:txBody>
          <a:bodyPr wrap="square" rtlCol="0" anchor="ctr"/>
          <a:lstStyle/>
          <a:p>
            <a:pPr algn="r" indent="0" marL="0">
              <a:buNone/>
            </a:pPr>
            <a:r>
              <a:rPr lang="en-US" sz="1200" i="1" dirty="0">
                <a:solidFill>
                  <a:srgbClr val="595959"/>
                </a:solidFill>
                <a:latin typeface="Arial" pitchFamily="34" charset="0"/>
                <a:ea typeface="Arial" pitchFamily="34" charset="-122"/>
                <a:cs typeface="Arial" pitchFamily="34" charset="-120"/>
              </a:rPr>
              <a:t>— President Harry S. Truman, White House statement, August 6, 1945</a:t>
            </a:r>
            <a:endParaRPr lang="en-US" sz="1200" dirty="0"/>
          </a:p>
        </p:txBody>
      </p:sp>
      <p:sp>
        <p:nvSpPr>
          <p:cNvPr id="9" name="emphasis_text"/>
          <p:cNvSpPr/>
          <p:nvPr/>
        </p:nvSpPr>
        <p:spPr>
          <a:xfrm>
            <a:off x="457200" y="3375050"/>
            <a:ext cx="8229600" cy="817474"/>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War Department staff drafted the statement while Truman was at sea returning from Potsdam.</a:t>
            </a:r>
            <a:endParaRPr lang="en-US" sz="1800" dirty="0"/>
          </a:p>
        </p:txBody>
      </p:sp>
      <p:sp>
        <p:nvSpPr>
          <p:cNvPr id="10" name="Shape 8"/>
          <p:cNvSpPr/>
          <p:nvPr/>
        </p:nvSpPr>
        <p:spPr>
          <a:xfrm>
            <a:off x="274320" y="4384548"/>
            <a:ext cx="8595360" cy="512064"/>
          </a:xfrm>
          <a:prstGeom prst="rect">
            <a:avLst/>
          </a:prstGeom>
          <a:solidFill>
            <a:srgbClr val="FFF8F6"/>
          </a:solidFill>
          <a:ln w="12700">
            <a:solidFill>
              <a:srgbClr val="E8735A"/>
            </a:solidFill>
            <a:prstDash val="solid"/>
          </a:ln>
        </p:spPr>
      </p:sp>
      <p:sp>
        <p:nvSpPr>
          <p:cNvPr id="11" name="Shape 9"/>
          <p:cNvSpPr/>
          <p:nvPr/>
        </p:nvSpPr>
        <p:spPr>
          <a:xfrm>
            <a:off x="274320" y="4384548"/>
            <a:ext cx="64008" cy="512064"/>
          </a:xfrm>
          <a:prstGeom prst="rect">
            <a:avLst/>
          </a:prstGeom>
          <a:solidFill>
            <a:srgbClr val="E8735A"/>
          </a:solidFill>
          <a:ln w="12700">
            <a:solidFill>
              <a:srgbClr val="E8735A"/>
            </a:solidFill>
            <a:prstDash val="solid"/>
          </a:ln>
        </p:spPr>
      </p:sp>
      <p:sp>
        <p:nvSpPr>
          <p:cNvPr id="12" name="bounded_callout"/>
          <p:cNvSpPr/>
          <p:nvPr/>
        </p:nvSpPr>
        <p:spPr>
          <a:xfrm>
            <a:off x="457200" y="4430268"/>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Remember: You will read more of this statement in Activity Part 4.</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Debate That Followed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It Was Necessary</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Secretary of War Stimson argued in 1947 that an invasion would cost more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Historian Richard Frank cites intercepts showing Japan planned to fight 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Japan's army leaders voted against surrender even after Nagasaki</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It Was Not Necessary</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Admiral Leahy wrote in 1950 that Japan was already defeated and beaten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1946 U.S. Strategic Bombing Survey said Japan would likely have surrendered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Later scholars showed that survey ignored much of its own evidence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50" dirty="0">
                <a:solidFill>
                  <a:srgbClr val="1B2A4A"/>
                </a:solidFill>
                <a:latin typeface="Arial" pitchFamily="34" charset="0"/>
                <a:ea typeface="Arial" pitchFamily="34" charset="-122"/>
                <a:cs typeface="Arial" pitchFamily="34" charset="-120"/>
              </a:rPr>
              <a:t>Think about it: Both columns cite real documents, so the debate is about weighing them.</a:t>
            </a:r>
            <a:endParaRPr lang="en-US" sz="14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Manhattan Project built the bomb in secret for about two billion dollars.</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Trinity, Hiroshima, and Nagasaki all happened within 24 days in 1945.</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Truman weighed invasion costs, Soviet entry, and the terms of surrender.</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Death-toll estimates differ by tens of thousands and are still debated.</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Historians still disagree about whether the bombings were necessary.</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Atomic Bomb</dc:title>
  <dc:subject>PptxGenJS Presentation</dc:subject>
  <dc:creator>More Lessons Less Planning</dc:creator>
  <cp:lastModifiedBy>More Lessons Less Planning</cp:lastModifiedBy>
  <cp:revision>1</cp:revision>
  <dcterms:created xsi:type="dcterms:W3CDTF">2026-07-28T10:29:38Z</dcterms:created>
  <dcterms:modified xsi:type="dcterms:W3CDTF">2026-07-28T10:29:38Z</dcterms:modified>
</cp:coreProperties>
</file>