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how did the murder of one man and his wife in a Bosnian city lead, in less than six weeks, to a war among five of the six European great powers? Preview the arc: the Balkan powder keg, the plot, the day of the assassination, and the July Crisis chain reaction.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five targets aloud. Flag target 4: students will read the actual ultimatum Austria-Hungary sent Serbia - the document that made war almost unavoidable.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1914 Europe was split into two armed camps: the Triple Alliance of Germany, Austria-Hungary, and Italy, and the Triple Entente of France, Russia, and Great Britain. Militarism ruled - armies had doubled in size in a generation - and nationalism made every border dispute feel like a matter of honor. Observers called the Balkans the powder keg of Europe: a region of small, ambitious nations, decaying empires, and great-power rivalry.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Austria-Hungary annexed Bosnia in 1908 to strengthen the empire, which already ruled dozens of peoples, including many Slavs. The empire feared Serbian nationalism could break it apart. Serbian nationalists saw the same province from the other side: Bosnia was home to many Serbs, they dreamed of a Greater Serbia uniting the South Slavs, and they saw the annexation as theft of Slavic land. Two irreconcilable views of one province made Bosnia the most dangerous place in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Archduke Franz Ferdinand, heir to the Austro-Hungarian throne, came to Bosnia to inspect army maneuvers, and his wife Sophie joined him for the drive through Sarajevo. The date was June 28 - St. Vitus Day, sacred to Serbian national memory - which many Serbs read as a deliberate insult. The couple rode in an open car along a route announced in the newspapers, with light security. Every detail that made the visit ceremonial also made it dangerous.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photograph shows Franz Ferdinand and Sophie leaving the Sarajevo Town Hall on June 28, 1914 - minutes before the assassination. Use it as a historical reference image: the open car, the uniforms, and the public setting all match what students just learned about the visit.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plot came from two connected groups. Young Bosnia was a student movement of Bosnian Serbs, Croats, and Muslims who wanted Bosnia freed from Austro-Hungarian rule - Gavrilo Princip was one of its members. The Black Hand, run by Serbian army officers acting in secret, smuggled pistols and bombs to the assassins and trained the young plotters in Belgrade. The plan: seven conspirators spread along the Appel Quay would attack the archduke's car during the motorcade, then swallow cyanide if caught - though the old poison failed to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timeline in order. About 10:10 a.m., the conspirator Cabrinovic hurled a bomb that bounced off the archduke's car and exploded behind it, wounding officers and bystanders. The motorcade sped on to the Town Hall while the wounded went to the hospital. Franz Ferdinand insisted on visiting the wounded officers, and the route was changed for safety - but nobody told the driver. He turned onto Franz Joseph Street by mistake, stopped to back up, and halted directly in front of Gavrilo Princip, who fired two shots. Franz Ferdinand and Sophie died within the hour.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Gavrilo Princip was a 19-year-old Bosnian Serb student, a member of Young Bosnia armed by the Black Hand. He was seized by the crowd seconds after firing and never denied what he had done. Because Austro-Hungarian law barred the death penalty for anyone under 20, the court sentenced him to 20 years. He died of tuberculosis in an Austrian prison in April 1918, months before the war he helped start came to an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1914 prison photograph of Gavrilo Princip, taken after his arrest. Use it as a historical reference image. Worth noting for accuracy: the famous street photo often captioned as Princip's arrest is contested - historians are not certain the man being dragged away is Princip at all - which is why this verified prison photograph is used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Austria-Hungary blamed Serbia for the assassination, but before acting it asked its powerful ally Germany for support. On July 5-6, Kaiser Wilhelm II promised full German backing - whatever Austria-Hungary decided to do. Historians call this promise the blank check, because like a signed blank check, Austria-Hungary could fill in any amount. With Europe's strongest army behind it, Austria-Hungary chose confrontation over compromise.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23, 1914, Austria-Hungary delivered ten demands to Serbia: shut down anti-Austrian newspapers and societies, fire officials and officers that Austria-Hungary named, and - most explosive - let Austro-Hungarian officials operate inside Serbia itself. Serbia had just 48 hours to answer, with the reply due by 6 p.m. on July 25. Serbia accepted nearly every demand but hedged on letting a foreign power run an inquiry inside Serbia. Austria-Hungary broke off relations the same evening. Students read this document in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alliance system took over. On July 28 - exactly one month after the assassination - Austria-Hungary declared war on Serbia. On July 30, Russia mobilized to back its fellow Slavic nation. On August 1, Germany declared war on Russia; on August 3, on Russia's ally France. On August 4, Germany invaded neutral Belgium to reach France - and Britain, pledged to defend Belgian neutrality, declared war on Germany. Each declaration triggered the next, like falling dominoes.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central historical question. The spark was the assassination itself: two pistol shots, two deaths, a crisis between just two countries - at first. The powder was everything already in place: two rival alliance blocs armed for war, militarism with its huge armies and rigid war plans, and nationalism and rivalry over land and power. Assassinations had happened in Europe before without causing world wars. What made 1914 different was the powder, not the spark.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first five Reference Guide terms with their exact definitions: Archduke Franz Ferdinand, the heir to the Austro-Hungarian throne assassinated in Sarajevo on June 28, 1914; Sarajevo, the capital of Bosnia, where the assassination took place; Gavrilo Princip, the 19-year-old Bosnian Serb student who shot the archduke and his wife; the Black Hand, a secret Serbian nationalist society that trained and armed the assassins; and ultimatum, a final set of demands backed by a threat if they are refused. Students use these exact definitions to complete the Activity Reference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second five Reference Guide terms with their exact definitions: annexation, taking over a territory and adding it to your own country, as Austria-Hungary did to Bosnia in 1908; mobilization, assembling and moving armies into position, the last step before war; the blank check, Germany's promise of full support for whatever Austria-Hungary decided to do; the July Crisis, the month of threats and failed diplomacy between the assassination and the outbreak of war; and the alliance system, the web of defense agreements that pulled Europe's great powers into war one by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rebuilding the chain with the class: powder keg, plot, wrong turn, blank check, ultimatum, dominoes. Then pose the exit question: if the driver had never taken the wrong turn, does Europe still go to war in 1914? Students answer a version of this in the Exit Ticket quick write.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Assassination at Sarajevo</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two pistol shots on a Sarajevo street corner set off a chain reaction that pulled the world into war</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Bosnia and the Balkans were called the powder keg of Europe in 1914.</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Retell June 28, 1914: the failed bombing, the wrong turn, and the two shots.</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Gavrilo Princip, Young Bosnia, and the Black Hand and what each wanted.</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the demands of the July 23 ultimatum and how Serbia answered them.</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the July Crisis chain from the assassination to a Europe-wide war.</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Europe in 1914: The Powder Keg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1914 Europe was split into two armed camps.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Triple Alliance: Germany, Austria-Hungary, and Italy.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Triple Entente: France, Russia, and Great Britain.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Militarism ruled: armies had doubled in size in a generation.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Nationalism made every border dispute feel like a matter of honor.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Observers called the Balkans the powder keg of Europe.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Europe in 1914 was two armed alliance blocs waiting for a spark - the Balkans supplied it.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Bosnia: The Most Dangerous Province in Europe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Empire's View</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Annexed Bosnia in 1908 to strengthen the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Ruled dozens of peoples, including many Slavs.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Feared Serbian nationalism could break the empire apart.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Serbian Nationalist View</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Bosnia was home to many Serbs.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Dreamed of a Greater Serbia uniting South Slavs.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Saw the annexation as theft of Slavic land.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Austria-Hungary annexed Bosnia in 1908 - many Serbs never accepted it.</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Archduke Comes to Sarajevo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Archduke Franz Ferdinand was heir to the Austro-Hungarian throne.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came to Bosnia to inspect army maneuvers.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wife Sophie joined him for the drive through Sarajevo.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June 28 was St. Vitus Day, a date sacred to Serbian national memory.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couple rode in an open car along a route announced in the papers.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The route was published in advance, and the archduke rode in an open car with light security.</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Sarajevo, June 28, 1914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rchduke Franz Ferdinand in uniform and Duchess Sophie in a white dress entering their open motor car outside the Sarajevo Town Hall on June 28, 1914, surrounded by uniformed official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Franz Ferdinand and Sophie leave the Sarajevo Town Hall, June 28, 1914</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Plot Against the Archduke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Young Bosnia</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Students: Bosnian Serbs, Croats, and Muslims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Wanted Bosnia freed from Austria-Hungary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Gavrilo Princip was a member</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The Black Hand</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Run by Serbian army officers in secret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Smuggled pistols and bombs to the assassins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Trained the plotters in Belgrade</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Plan</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Seven conspirators along the Appel Quay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Attack the car during the motorcade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Swallow cyanide if caught; it failed</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Seven armed conspirators waited along the announced motorcade route that morning.</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June 28, 1914: The Day of the Assassination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544830"/>
          </a:xfrm>
          <a:prstGeom prst="rect">
            <a:avLst/>
          </a:prstGeom>
          <a:solidFill>
            <a:srgbClr val="FFFFFF"/>
          </a:solidFill>
          <a:ln w="12700">
            <a:solidFill>
              <a:srgbClr val="F2F2F2"/>
            </a:solidFill>
            <a:prstDash val="solid"/>
          </a:ln>
        </p:spPr>
      </p:sp>
      <p:sp>
        <p:nvSpPr>
          <p:cNvPr id="6" name="Shape 4"/>
          <p:cNvSpPr/>
          <p:nvPr/>
        </p:nvSpPr>
        <p:spPr>
          <a:xfrm>
            <a:off x="420624" y="784479"/>
            <a:ext cx="384048" cy="384048"/>
          </a:xfrm>
          <a:prstGeom prst="ellipse">
            <a:avLst/>
          </a:prstGeom>
          <a:solidFill>
            <a:srgbClr val="145F58"/>
          </a:solidFill>
          <a:ln w="12700">
            <a:solidFill>
              <a:srgbClr val="145F58"/>
            </a:solidFill>
            <a:prstDash val="solid"/>
          </a:ln>
        </p:spPr>
      </p:sp>
      <p:sp>
        <p:nvSpPr>
          <p:cNvPr id="7" name="Text 5"/>
          <p:cNvSpPr/>
          <p:nvPr/>
        </p:nvSpPr>
        <p:spPr>
          <a:xfrm>
            <a:off x="420624" y="784479"/>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10:10 a.m. - The Bomb</a:t>
            </a:r>
            <a:endParaRPr lang="en-US" sz="1800" dirty="0"/>
          </a:p>
        </p:txBody>
      </p:sp>
      <p:sp>
        <p:nvSpPr>
          <p:cNvPr id="9" name="bounded_body"/>
          <p:cNvSpPr/>
          <p:nvPr/>
        </p:nvSpPr>
        <p:spPr>
          <a:xfrm>
            <a:off x="3566160" y="704088"/>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Cabrinovic hurls a bomb; it bounces off the car and explodes behind.</a:t>
            </a:r>
            <a:endParaRPr lang="en-US" sz="1800" dirty="0"/>
          </a:p>
        </p:txBody>
      </p:sp>
      <p:sp>
        <p:nvSpPr>
          <p:cNvPr id="10" name="Shape 8"/>
          <p:cNvSpPr/>
          <p:nvPr/>
        </p:nvSpPr>
        <p:spPr>
          <a:xfrm>
            <a:off x="274320" y="1303782"/>
            <a:ext cx="8595360" cy="544830"/>
          </a:xfrm>
          <a:prstGeom prst="rect">
            <a:avLst/>
          </a:prstGeom>
          <a:solidFill>
            <a:srgbClr val="FFFFFF"/>
          </a:solidFill>
          <a:ln w="12700">
            <a:solidFill>
              <a:srgbClr val="F2F2F2"/>
            </a:solidFill>
            <a:prstDash val="solid"/>
          </a:ln>
        </p:spPr>
      </p:sp>
      <p:sp>
        <p:nvSpPr>
          <p:cNvPr id="11" name="Shape 9"/>
          <p:cNvSpPr/>
          <p:nvPr/>
        </p:nvSpPr>
        <p:spPr>
          <a:xfrm>
            <a:off x="420624" y="1384173"/>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384173"/>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303782"/>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 to the Town Hall</a:t>
            </a:r>
            <a:endParaRPr lang="en-US" sz="1800" dirty="0"/>
          </a:p>
        </p:txBody>
      </p:sp>
      <p:sp>
        <p:nvSpPr>
          <p:cNvPr id="14" name="bounded_body"/>
          <p:cNvSpPr/>
          <p:nvPr/>
        </p:nvSpPr>
        <p:spPr>
          <a:xfrm>
            <a:off x="3566160" y="1303782"/>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wounded go to the hospital; the motorcade speeds to the Town Hall.</a:t>
            </a:r>
            <a:endParaRPr lang="en-US" sz="1800" dirty="0"/>
          </a:p>
        </p:txBody>
      </p:sp>
      <p:sp>
        <p:nvSpPr>
          <p:cNvPr id="15" name="Shape 13"/>
          <p:cNvSpPr/>
          <p:nvPr/>
        </p:nvSpPr>
        <p:spPr>
          <a:xfrm>
            <a:off x="274320" y="1903476"/>
            <a:ext cx="8595360" cy="544830"/>
          </a:xfrm>
          <a:prstGeom prst="rect">
            <a:avLst/>
          </a:prstGeom>
          <a:solidFill>
            <a:srgbClr val="FFFFFF"/>
          </a:solidFill>
          <a:ln w="12700">
            <a:solidFill>
              <a:srgbClr val="F2F2F2"/>
            </a:solidFill>
            <a:prstDash val="solid"/>
          </a:ln>
        </p:spPr>
      </p:sp>
      <p:sp>
        <p:nvSpPr>
          <p:cNvPr id="16" name="Shape 14"/>
          <p:cNvSpPr/>
          <p:nvPr/>
        </p:nvSpPr>
        <p:spPr>
          <a:xfrm>
            <a:off x="420624" y="1983867"/>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198386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1903476"/>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Change of Plans</a:t>
            </a:r>
            <a:endParaRPr lang="en-US" sz="1800" dirty="0"/>
          </a:p>
        </p:txBody>
      </p:sp>
      <p:sp>
        <p:nvSpPr>
          <p:cNvPr id="19" name="bounded_body"/>
          <p:cNvSpPr/>
          <p:nvPr/>
        </p:nvSpPr>
        <p:spPr>
          <a:xfrm>
            <a:off x="3566160" y="1903476"/>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Franz Ferdinand insists on visiting the wounded officers at the hospital.</a:t>
            </a:r>
            <a:endParaRPr lang="en-US" sz="1800" dirty="0"/>
          </a:p>
        </p:txBody>
      </p:sp>
      <p:sp>
        <p:nvSpPr>
          <p:cNvPr id="20" name="Shape 18"/>
          <p:cNvSpPr/>
          <p:nvPr/>
        </p:nvSpPr>
        <p:spPr>
          <a:xfrm>
            <a:off x="274320" y="2503170"/>
            <a:ext cx="8595360" cy="544830"/>
          </a:xfrm>
          <a:prstGeom prst="rect">
            <a:avLst/>
          </a:prstGeom>
          <a:solidFill>
            <a:srgbClr val="FFFFFF"/>
          </a:solidFill>
          <a:ln w="12700">
            <a:solidFill>
              <a:srgbClr val="F2F2F2"/>
            </a:solidFill>
            <a:prstDash val="solid"/>
          </a:ln>
        </p:spPr>
      </p:sp>
      <p:sp>
        <p:nvSpPr>
          <p:cNvPr id="21" name="Shape 19"/>
          <p:cNvSpPr/>
          <p:nvPr/>
        </p:nvSpPr>
        <p:spPr>
          <a:xfrm>
            <a:off x="420624" y="2583561"/>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258356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503170"/>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Wrong Turn</a:t>
            </a:r>
            <a:endParaRPr lang="en-US" sz="1800" dirty="0"/>
          </a:p>
        </p:txBody>
      </p:sp>
      <p:sp>
        <p:nvSpPr>
          <p:cNvPr id="24" name="bounded_body"/>
          <p:cNvSpPr/>
          <p:nvPr/>
        </p:nvSpPr>
        <p:spPr>
          <a:xfrm>
            <a:off x="3566160" y="2503170"/>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driver, never told of the new route, turns onto Franz Joseph Street.</a:t>
            </a:r>
            <a:endParaRPr lang="en-US" sz="1800" dirty="0"/>
          </a:p>
        </p:txBody>
      </p:sp>
      <p:sp>
        <p:nvSpPr>
          <p:cNvPr id="25" name="Shape 23"/>
          <p:cNvSpPr/>
          <p:nvPr/>
        </p:nvSpPr>
        <p:spPr>
          <a:xfrm>
            <a:off x="274320" y="3102864"/>
            <a:ext cx="8595360" cy="544830"/>
          </a:xfrm>
          <a:prstGeom prst="rect">
            <a:avLst/>
          </a:prstGeom>
          <a:solidFill>
            <a:srgbClr val="FFFFFF"/>
          </a:solidFill>
          <a:ln w="12700">
            <a:solidFill>
              <a:srgbClr val="F2F2F2"/>
            </a:solidFill>
            <a:prstDash val="solid"/>
          </a:ln>
        </p:spPr>
      </p:sp>
      <p:sp>
        <p:nvSpPr>
          <p:cNvPr id="26" name="Shape 24"/>
          <p:cNvSpPr/>
          <p:nvPr/>
        </p:nvSpPr>
        <p:spPr>
          <a:xfrm>
            <a:off x="420624" y="3183255"/>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183255"/>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102864"/>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Fatal Stop</a:t>
            </a:r>
            <a:endParaRPr lang="en-US" sz="1800" dirty="0"/>
          </a:p>
        </p:txBody>
      </p:sp>
      <p:sp>
        <p:nvSpPr>
          <p:cNvPr id="29" name="bounded_body"/>
          <p:cNvSpPr/>
          <p:nvPr/>
        </p:nvSpPr>
        <p:spPr>
          <a:xfrm>
            <a:off x="3566160" y="3102864"/>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car stops to back up - directly in front of Gavrilo Princip.</a:t>
            </a:r>
            <a:endParaRPr lang="en-US" sz="1800" dirty="0"/>
          </a:p>
        </p:txBody>
      </p:sp>
      <p:sp>
        <p:nvSpPr>
          <p:cNvPr id="30" name="Shape 28"/>
          <p:cNvSpPr/>
          <p:nvPr/>
        </p:nvSpPr>
        <p:spPr>
          <a:xfrm>
            <a:off x="274320" y="3702558"/>
            <a:ext cx="8595360" cy="544830"/>
          </a:xfrm>
          <a:prstGeom prst="rect">
            <a:avLst/>
          </a:prstGeom>
          <a:solidFill>
            <a:srgbClr val="FFFFFF"/>
          </a:solidFill>
          <a:ln w="12700">
            <a:solidFill>
              <a:srgbClr val="F2F2F2"/>
            </a:solidFill>
            <a:prstDash val="solid"/>
          </a:ln>
        </p:spPr>
      </p:sp>
      <p:sp>
        <p:nvSpPr>
          <p:cNvPr id="31" name="Shape 29"/>
          <p:cNvSpPr/>
          <p:nvPr/>
        </p:nvSpPr>
        <p:spPr>
          <a:xfrm>
            <a:off x="420624" y="3782949"/>
            <a:ext cx="384048" cy="384048"/>
          </a:xfrm>
          <a:prstGeom prst="ellipse">
            <a:avLst/>
          </a:prstGeom>
          <a:solidFill>
            <a:srgbClr val="145F58"/>
          </a:solidFill>
          <a:ln w="12700">
            <a:solidFill>
              <a:srgbClr val="145F58"/>
            </a:solidFill>
            <a:prstDash val="solid"/>
          </a:ln>
        </p:spPr>
      </p:sp>
      <p:sp>
        <p:nvSpPr>
          <p:cNvPr id="32" name="Text 30"/>
          <p:cNvSpPr/>
          <p:nvPr/>
        </p:nvSpPr>
        <p:spPr>
          <a:xfrm>
            <a:off x="420624" y="3782949"/>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33" name="bounded_body"/>
          <p:cNvSpPr/>
          <p:nvPr/>
        </p:nvSpPr>
        <p:spPr>
          <a:xfrm>
            <a:off x="914400" y="3702558"/>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Two Shots</a:t>
            </a:r>
            <a:endParaRPr lang="en-US" sz="1800" dirty="0"/>
          </a:p>
        </p:txBody>
      </p:sp>
      <p:sp>
        <p:nvSpPr>
          <p:cNvPr id="34" name="bounded_body"/>
          <p:cNvSpPr/>
          <p:nvPr/>
        </p:nvSpPr>
        <p:spPr>
          <a:xfrm>
            <a:off x="3566160" y="3702558"/>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Princip fires two shots; Franz Ferdinand and Sophie die within the hour.</a:t>
            </a:r>
            <a:endParaRPr lang="en-US" sz="1800" dirty="0"/>
          </a:p>
        </p:txBody>
      </p:sp>
      <p:sp>
        <p:nvSpPr>
          <p:cNvPr id="35" name="Shape 33"/>
          <p:cNvSpPr/>
          <p:nvPr/>
        </p:nvSpPr>
        <p:spPr>
          <a:xfrm>
            <a:off x="274320" y="4302252"/>
            <a:ext cx="8595360" cy="512064"/>
          </a:xfrm>
          <a:prstGeom prst="rect">
            <a:avLst/>
          </a:prstGeom>
          <a:solidFill>
            <a:srgbClr val="FFF8F6"/>
          </a:solidFill>
          <a:ln w="12700">
            <a:solidFill>
              <a:srgbClr val="E8735A"/>
            </a:solidFill>
            <a:prstDash val="solid"/>
          </a:ln>
        </p:spPr>
      </p:sp>
      <p:sp>
        <p:nvSpPr>
          <p:cNvPr id="36" name="Shape 34"/>
          <p:cNvSpPr/>
          <p:nvPr/>
        </p:nvSpPr>
        <p:spPr>
          <a:xfrm>
            <a:off x="274320" y="4302252"/>
            <a:ext cx="64008" cy="512064"/>
          </a:xfrm>
          <a:prstGeom prst="rect">
            <a:avLst/>
          </a:prstGeom>
          <a:solidFill>
            <a:srgbClr val="E8735A"/>
          </a:solidFill>
          <a:ln w="12700">
            <a:solidFill>
              <a:srgbClr val="E8735A"/>
            </a:solidFill>
            <a:prstDash val="solid"/>
          </a:ln>
        </p:spPr>
      </p:sp>
      <p:sp>
        <p:nvSpPr>
          <p:cNvPr id="3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fatal stop happened by accident - the driver was never told the route had changed.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Assassin: Gavrilo Princip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Gavrilo Princip was a 19-year-old Bosnian Serb student.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belonged to Young Bosnia and was armed by the Black Hand.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was seized by the crowd seconds after firing.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19 he was too young for the death penalty under Austro-Hungarian law.</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was sentenced to 20 years and died of tuberculosis in prison in 1918.</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Under Austro-Hungarian law, no one under 20 could receive the death penalty - Princip was 19.</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Gavrilo Princip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14 prison photograph of Gavrilo Princip, a young man with short dark hair, shown head-and-shoulders facing the camera.">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Gavrilo Princip, photographed in prison, 1914</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Austria-Hungary Reacts: The Blank Check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Austria-Hungary blamed Serbia for the assassination.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Before acting, it asked Germany for support.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July 5-6, Kaiser Wilhelm II promised full German backing.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Historians call Germany's promise the blank check.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With Germany behind it, Austria-Hungary chose confrontation.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blank check meant Austria-Hungary could act knowing Germany stood behind it.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Ultimatum to Serbia - July 23, 1914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Demands</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Ten demands, delivered July 23, 1914</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Shut anti-Austrian papers; fire named officials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Let its officials work inside Serbia</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The Deadline</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Serbia had just 48 hours to answer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Reply due by 6 p.m. on July 25</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No room was left to negotiate</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Reply</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Serbia accepted nearly every demand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It hedged on the foreign-run inquiry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Vienna broke off relations that night</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Serbia accepted nearly every demand - but nearly was not enough for Austria-Hungary.</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Dominoes Fall: From Ultimatum to World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4297680"/>
                <a:gridCol w="429768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Date (1914)</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Happened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July 28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Austria-Hungary declares war on Serbia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July 30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Russia mobilizes its army to back Serbia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August 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Germany declares war on Russia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August 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Germany declares war on France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August 4</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Germany invades neutral Belgium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August 4</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Britain declares war on Germany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Each declaration triggered the next - the alliance system worked like falling dominoes.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Spark vs. the Powder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Spark</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Two pistol shots on June 28, 1914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deaths of Franz Ferdinand and Sophie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crisis between just two countries - at first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Powder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Two rival alliance blocs armed for war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Militarism: huge armies and rigid war plans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Nationalism and rivalry over land and power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assassination was the spark; the alliances, armies, and rivalries were the powder.</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The People and the Place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Archduke Franz Ferdinand</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heir to the Austro-Hungarian throne, assassinated in Sarajevo on June 28, 1914.</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Sarajevo</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capital of Bosnia, where the assassination took place.</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Gavrilo Princip</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19-year-old Bosnian Serb student who shot the archduke and his wife.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Black Hand</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secret Serbian nationalist society that trained and armed the assassins.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Ultimatum</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final set of demands backed by a threat if they are refused.</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Tip: These five people, places, and terms anchor the whole story - learn them first.</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The Crisis Vocabulary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Annexation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Taking over a territory and adding it to your own country, as Austria-Hungary did to Bosnia in 1908.</a:t>
            </a:r>
            <a:endParaRPr lang="en-US" sz="175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Mobilization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Assembling and moving armies into position, the last step before war.</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Blank check</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Germany's promise of full support for whatever Austria-Hungary decided to do.</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July Crisis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month of threats and failed diplomacy between the assassination and the outbreak of war.</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Alliance system</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web of defense agreements that pulled Europe's great powers into war one by one.</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Tip: These five terms explain how one local crisis became a world war.</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Bosnia was Europe's flashpoint: annexed in 1908, claimed by Serbian nationalism.</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 June 28, 1914, a failed bombing and a wrong turn put Princip by the car.</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Germany's blank check let Austria-Hungary send an ultimatum built to be refused.</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alliance system spread the war across Europe in just eight days.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assassination was the spark - the powder was already packed.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Assassination at Sarajevo</dc:title>
  <dc:subject>PptxGenJS Presentation</dc:subject>
  <dc:creator>More Lessons Less Planning</dc:creator>
  <cp:lastModifiedBy>More Lessons Less Planning</cp:lastModifiedBy>
  <cp:revision>1</cp:revision>
  <dcterms:created xsi:type="dcterms:W3CDTF">2026-08-04T02:36:03Z</dcterms:created>
  <dcterms:modified xsi:type="dcterms:W3CDTF">2026-08-04T02:36:03Z</dcterms:modified>
</cp:coreProperties>
</file>