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notesMasterIdLst>
    <p:notesMasterId r:id="rId17"/>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esProps" Target="presProps.xml"/><Relationship Id="rId19" Type="http://schemas.openxmlformats.org/officeDocument/2006/relationships/viewProps" Target="viewProps.xml"/><Relationship Id="rId20" Type="http://schemas.openxmlformats.org/officeDocument/2006/relationships/theme" Target="theme/theme1.xml"/><Relationship Id="rId2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with the scale of the moment. Inflation reached 9.1% year over year in June 2022 - the highest annual rate since November 1981 (41 years). Today the class will follow the story from causes (four of them) through the Fed's 11-hike response to the gradual cooldown and the soft-landing debate. The activity will put students in the seat of Jordan Chen, a junior policy advisor at the Federal Reserve, writing an internal review.</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Fed's response was the most aggressive hiking cycle since the early 1980s. Eleven consecutive hikes, totaling 5.25 percentage points, from March 2022 to July 2023. The Fed quadrupled normal hike size (75 basis points instead of 25) four times in 2022 to catch up after the 'transitory' delay. Then an 11-month plateau (Aug 2023 - Jul 2024). Then the first cut in September 2024 as inflation cooled.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Have students trace the funds-rate curve. Features to name: (1) start at 0.25% in March 2022, (2) the four +75 basis-point jumps through fall 2022, (3) the 5.50% peak by July 2023, (4) the long plateau through 2023 and into 2024, (5) the September 2024 first cut as inflation cooled. Total of 11 hikes summing to 5.25 percentage points.
Reference labels (point to these chart features when teaching): 11 hikes; 5.25 pp total; First cut Sep 2024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political shock of 2022 inflation came mainly from groceries and gas - the two categories every household tracks weekly. Food-at-home inflation peaked at 13.5% in August 2022. Eggs rose 70%. Gasoline hit $5.02/gallon nationally with some California stations above $7. The Department of Energy estimated average households paid about $2,200 more in 2022 fuel costs. That kind of price increase shows up in lived experience long before it shows up in the official CPI - which is why political pressure on the Fed peaked in mid-2022.</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Disinflation is NOT deflation. Prices are still RISING in 2023-2024 - they're just rising more slowly. The drop from 9.1% (Jun 2022) to 3.0% (Jun 2023) was the fastest 12-month disinflation since 1982. By late 2024 the rate has settled near 2.9%, still above the Fed's 2% target but in striking distance. Core CPI (excluding food and energy) has been stickier because housing costs lag - shelter inflation runs about 4-5% even when food and energy have cooled.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soft-landing debate is the heart of the activity. The case FOR: unemployment stayed below 4% the whole time, GDP kept growing, inflation cooled from 9.1% to ~3% in 18 months. The case AGAINST: inflation still hasn't reached 2%, housing remains expensive, mortgage rates spent two years near 7%, and many lower-income households still feel worse off because of cumulative price increases. By late 2024 most mainstream economists graded the Fed as having mostly succeeded - but the verdict is honestly debatable, and that's what Part 5 of the activity asks students to wrestle with.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each takeaway and connect to learning targets. T1 (trace the surge) -&gt; Parts 1, 3. T2 (four drivers) -&gt; Part 2 Reference Guide + Part 4. T3 (evaluate soft landing) -&gt; Part 5 memo. Tell students the activity puts them in Jordan Chen's seat - junior Fed policy advisor writing a December 2024 internal review. They'll diagnose causes, read both charts, and reach a verdict on the soft landing.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the three targets aloud. Tell students that the activity puts them in Jordan Chen's seat - a junior policy advisor inside the Federal Reserve in December 2024 - writing an internal review. Part 3 will require reading specific values off the CPI chart; Part 4 will require reading specific values off the federal funds rate chart.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students through the timing. Inflation was at the Fed's 2% target through 2019 and most of 2020. It started climbing in spring 2021 (as stimulus checks landed and the economy reopened) and accelerated through 2022. The Fed's 'transitory' label - meaning 'short-lived, will fade' - turned out to be wrong, and that misjudgment is one reason the hiking cycle started LATE.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Anchor the magnitude. 9.1% was 4.5 times the Fed's 2% target and the worst reading in 41 years. An entire generation of American workers (anyone under about 50) had never seen serious U.S. inflation in their adult lives. That context explains the political shock - it wasn't just bad data, it was something most Americans had never experienced.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Have students trace the curve. Three features to name: (1) the May 2020 COVID-lockdown low of ~0.1%, (2) the climb through 2021 from ~1.4% in December 2020 to 7.0% by December 2021, (3) the June 2022 peak at 9.1% and the disinflation back toward the Fed's 2% target by late 2024 (about 2.9%).
Reference labels (point to these chart features when teaching): Peak 9.1% Jun 2022; Cooled to ~2.9% late 2024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Cause 1 is demand-side. Three rounds of stimulus checks plus expanded unemployment plus the Paycheck Protection Program injected unprecedented cash into the economy. M2 money supply rose 40% in two years - the fastest growth since World War II. Economists across the political spectrum (Larry Summers, John Cochrane, Olivier Blanchard) warned in early 2021 that this much demand on top of supply constraints would produce inflation. They were right.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Cause 2 is supply-side. The pandemic shut factories, idled ports, and broke logistics networks. Container shipping costs went up 7x in 18 months. The chip shortage idled auto plants. China's zero-COVID lockdowns repeatedly closed Shanghai and Shenzhen, the world's two largest container ports. This is classic cost-push: production got more expensive, and producers passed the cost on to consumers.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Cause 3 is also supply-side and overlapped with cause 2 in early 2022. Russia's invasion of Ukraine on February 24, 2022, sent oil and natural-gas prices soaring just as the U.S. supply-chain mess was clearing. June 2022 national average gasoline hit $5.02/gallon - a record. Because energy is an input to nearly every supply chain, the spike cascaded through trucking, manufacturing, fertilizer, food. This is why June 2022 became the inflation peak.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Cause 4 is also demand-side. Households built up roughly $2 trillion in excess savings during the lockdown - cash that had nowhere to go. When vaccines rolled out and the economy reopened in spring 2021, that money flooded into services. 'Revenge spending' described how households paid premium prices to take the vacations and meals they had missed. This combined with the stimulus to overwhelm supply that was still constrained from cause 2.</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The 2022-2024 Inflation Crisis</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How the U.S. lived through the worst inflation in 40 years - and what the Fed did about it.</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500" b="1" dirty="0">
                <a:solidFill>
                  <a:srgbClr val="FFFFFF"/>
                </a:solidFill>
                <a:latin typeface="Trebuchet MS" pitchFamily="34" charset="0"/>
                <a:ea typeface="Trebuchet MS" pitchFamily="34" charset="-122"/>
                <a:cs typeface="Trebuchet MS" pitchFamily="34" charset="-120"/>
              </a:rPr>
              <a:t>Fed Response: 11 Rate Hikes, 5.25 Percentage Points</a:t>
            </a:r>
            <a:endParaRPr lang="en-US" sz="25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1997964"/>
          </a:xfrm>
          <a:prstGeom prst="rect">
            <a:avLst/>
          </a:prstGeom>
          <a:solidFill>
            <a:srgbClr val="F5F5F5"/>
          </a:solidFill>
          <a:ln w="12700">
            <a:solidFill>
              <a:srgbClr val="DDDDDD"/>
            </a:solidFill>
            <a:prstDash val="solid"/>
          </a:ln>
        </p:spPr>
      </p:sp>
      <p:sp>
        <p:nvSpPr>
          <p:cNvPr id="6" name="Text 4"/>
          <p:cNvSpPr/>
          <p:nvPr/>
        </p:nvSpPr>
        <p:spPr>
          <a:xfrm>
            <a:off x="274320" y="891357"/>
            <a:ext cx="4206240" cy="1158819"/>
          </a:xfrm>
          <a:prstGeom prst="rect">
            <a:avLst/>
          </a:prstGeom>
          <a:noFill/>
          <a:ln/>
        </p:spPr>
        <p:txBody>
          <a:bodyPr wrap="square" rtlCol="0" anchor="ctr"/>
          <a:lstStyle/>
          <a:p>
            <a:pPr algn="ctr" indent="0" marL="0">
              <a:buNone/>
            </a:pPr>
            <a:r>
              <a:rPr lang="en-US" sz="4000" b="1" dirty="0">
                <a:solidFill>
                  <a:srgbClr val="2A9D8F"/>
                </a:solidFill>
                <a:latin typeface="Arial" pitchFamily="34" charset="0"/>
                <a:ea typeface="Arial" pitchFamily="34" charset="-122"/>
                <a:cs typeface="Arial" pitchFamily="34" charset="-120"/>
              </a:rPr>
              <a:t>11</a:t>
            </a:r>
            <a:endParaRPr lang="en-US" sz="4000" dirty="0"/>
          </a:p>
        </p:txBody>
      </p:sp>
      <p:sp>
        <p:nvSpPr>
          <p:cNvPr id="7" name="bounded_body"/>
          <p:cNvSpPr/>
          <p:nvPr/>
        </p:nvSpPr>
        <p:spPr>
          <a:xfrm>
            <a:off x="347472" y="2050176"/>
            <a:ext cx="4059936" cy="599389"/>
          </a:xfrm>
          <a:prstGeom prst="rect">
            <a:avLst/>
          </a:prstGeom>
          <a:noFill/>
          <a:ln/>
        </p:spPr>
        <p:txBody>
          <a:bodyPr wrap="square" rtlCol="0" anchor="t"/>
          <a:lstStyle/>
          <a:p>
            <a:pPr algn="ctr" indent="0" marL="0">
              <a:buNone/>
            </a:pPr>
            <a:r>
              <a:rPr lang="en-US" sz="1800" dirty="0">
                <a:solidFill>
                  <a:srgbClr val="333333"/>
                </a:solidFill>
                <a:latin typeface="Arial" pitchFamily="34" charset="0"/>
                <a:ea typeface="Arial" pitchFamily="34" charset="-122"/>
                <a:cs typeface="Arial" pitchFamily="34" charset="-120"/>
              </a:rPr>
              <a:t>Consecutive rate hikes (Mar 2022 - Jul 2023)</a:t>
            </a:r>
            <a:endParaRPr lang="en-US" sz="1800" dirty="0"/>
          </a:p>
        </p:txBody>
      </p:sp>
      <p:sp>
        <p:nvSpPr>
          <p:cNvPr id="8" name="Shape 6"/>
          <p:cNvSpPr/>
          <p:nvPr/>
        </p:nvSpPr>
        <p:spPr>
          <a:xfrm>
            <a:off x="4663440" y="731520"/>
            <a:ext cx="4206240" cy="1997964"/>
          </a:xfrm>
          <a:prstGeom prst="rect">
            <a:avLst/>
          </a:prstGeom>
          <a:solidFill>
            <a:srgbClr val="F5F5F5"/>
          </a:solidFill>
          <a:ln w="12700">
            <a:solidFill>
              <a:srgbClr val="DDDDDD"/>
            </a:solidFill>
            <a:prstDash val="solid"/>
          </a:ln>
        </p:spPr>
      </p:sp>
      <p:sp>
        <p:nvSpPr>
          <p:cNvPr id="9" name="Text 7"/>
          <p:cNvSpPr/>
          <p:nvPr/>
        </p:nvSpPr>
        <p:spPr>
          <a:xfrm>
            <a:off x="4663440" y="891357"/>
            <a:ext cx="4206240" cy="1158819"/>
          </a:xfrm>
          <a:prstGeom prst="rect">
            <a:avLst/>
          </a:prstGeom>
          <a:noFill/>
          <a:ln/>
        </p:spPr>
        <p:txBody>
          <a:bodyPr wrap="square" rtlCol="0" anchor="ctr"/>
          <a:lstStyle/>
          <a:p>
            <a:pPr algn="ctr" indent="0" marL="0">
              <a:buNone/>
            </a:pPr>
            <a:r>
              <a:rPr lang="en-US" sz="4000" b="1" dirty="0">
                <a:solidFill>
                  <a:srgbClr val="2A9D8F"/>
                </a:solidFill>
                <a:latin typeface="Arial" pitchFamily="34" charset="0"/>
                <a:ea typeface="Arial" pitchFamily="34" charset="-122"/>
                <a:cs typeface="Arial" pitchFamily="34" charset="-120"/>
              </a:rPr>
              <a:t>5.25 pp</a:t>
            </a:r>
            <a:endParaRPr lang="en-US" sz="4000" dirty="0"/>
          </a:p>
        </p:txBody>
      </p:sp>
      <p:sp>
        <p:nvSpPr>
          <p:cNvPr id="10" name="bounded_body"/>
          <p:cNvSpPr/>
          <p:nvPr/>
        </p:nvSpPr>
        <p:spPr>
          <a:xfrm>
            <a:off x="4736592" y="2050176"/>
            <a:ext cx="4059936" cy="599389"/>
          </a:xfrm>
          <a:prstGeom prst="rect">
            <a:avLst/>
          </a:prstGeom>
          <a:noFill/>
          <a:ln/>
        </p:spPr>
        <p:txBody>
          <a:bodyPr wrap="square" rtlCol="0" anchor="t"/>
          <a:lstStyle/>
          <a:p>
            <a:pPr algn="ctr" indent="0" marL="0">
              <a:buNone/>
            </a:pPr>
            <a:r>
              <a:rPr lang="en-US" sz="1800" dirty="0">
                <a:solidFill>
                  <a:srgbClr val="333333"/>
                </a:solidFill>
                <a:latin typeface="Arial" pitchFamily="34" charset="0"/>
                <a:ea typeface="Arial" pitchFamily="34" charset="-122"/>
                <a:cs typeface="Arial" pitchFamily="34" charset="-120"/>
              </a:rPr>
              <a:t>Total: from 0.25% to 5.50%</a:t>
            </a:r>
            <a:endParaRPr lang="en-US" sz="1800" dirty="0"/>
          </a:p>
        </p:txBody>
      </p:sp>
      <p:sp>
        <p:nvSpPr>
          <p:cNvPr id="11" name="Shape 9"/>
          <p:cNvSpPr/>
          <p:nvPr/>
        </p:nvSpPr>
        <p:spPr>
          <a:xfrm>
            <a:off x="274320" y="2839212"/>
            <a:ext cx="8595360" cy="1371600"/>
          </a:xfrm>
          <a:prstGeom prst="rect">
            <a:avLst/>
          </a:prstGeom>
          <a:solidFill>
            <a:srgbClr val="F5F5F5"/>
          </a:solidFill>
          <a:ln w="12700">
            <a:solidFill>
              <a:srgbClr val="F2F2F2"/>
            </a:solidFill>
            <a:prstDash val="solid"/>
          </a:ln>
        </p:spPr>
      </p:sp>
      <p:sp>
        <p:nvSpPr>
          <p:cNvPr id="12" name="bounded_body"/>
          <p:cNvSpPr/>
          <p:nvPr/>
        </p:nvSpPr>
        <p:spPr>
          <a:xfrm>
            <a:off x="457200" y="2839212"/>
            <a:ext cx="8229600" cy="457200"/>
          </a:xfrm>
          <a:prstGeom prst="rect">
            <a:avLst/>
          </a:prstGeom>
          <a:noFill/>
          <a:ln/>
        </p:spPr>
        <p:txBody>
          <a:bodyPr wrap="square" rtlCol="0" anchor="ctr"/>
          <a:lstStyle/>
          <a:p>
            <a:pPr indent="0" marL="0">
              <a:buNone/>
            </a:pPr>
            <a:endParaRPr lang="en-US" sz="1800" dirty="0"/>
          </a:p>
        </p:txBody>
      </p:sp>
      <p:sp>
        <p:nvSpPr>
          <p:cNvPr id="13" name="Shape 11"/>
          <p:cNvSpPr/>
          <p:nvPr/>
        </p:nvSpPr>
        <p:spPr>
          <a:xfrm>
            <a:off x="320040" y="3296412"/>
            <a:ext cx="8503920" cy="0"/>
          </a:xfrm>
          <a:prstGeom prst="line">
            <a:avLst/>
          </a:prstGeom>
          <a:noFill/>
          <a:ln w="6350">
            <a:solidFill>
              <a:srgbClr val="F2F2F2"/>
            </a:solidFill>
            <a:prstDash val="solid"/>
          </a:ln>
        </p:spPr>
      </p:sp>
      <p:sp>
        <p:nvSpPr>
          <p:cNvPr id="14" name="bounded_body"/>
          <p:cNvSpPr/>
          <p:nvPr/>
        </p:nvSpPr>
        <p:spPr>
          <a:xfrm>
            <a:off x="457200" y="3296412"/>
            <a:ext cx="8229600" cy="457200"/>
          </a:xfrm>
          <a:prstGeom prst="rect">
            <a:avLst/>
          </a:prstGeom>
          <a:noFill/>
          <a:ln/>
        </p:spPr>
        <p:txBody>
          <a:bodyPr wrap="square" rtlCol="0" anchor="ctr"/>
          <a:lstStyle/>
          <a:p>
            <a:pPr indent="0" marL="0">
              <a:buNone/>
            </a:pPr>
            <a:endParaRPr lang="en-US" sz="1800" dirty="0"/>
          </a:p>
        </p:txBody>
      </p:sp>
      <p:sp>
        <p:nvSpPr>
          <p:cNvPr id="15" name="Shape 13"/>
          <p:cNvSpPr/>
          <p:nvPr/>
        </p:nvSpPr>
        <p:spPr>
          <a:xfrm>
            <a:off x="320040" y="3753612"/>
            <a:ext cx="8503920" cy="0"/>
          </a:xfrm>
          <a:prstGeom prst="line">
            <a:avLst/>
          </a:prstGeom>
          <a:noFill/>
          <a:ln w="6350">
            <a:solidFill>
              <a:srgbClr val="F2F2F2"/>
            </a:solidFill>
            <a:prstDash val="solid"/>
          </a:ln>
        </p:spPr>
      </p:sp>
      <p:sp>
        <p:nvSpPr>
          <p:cNvPr id="16" name="bounded_body"/>
          <p:cNvSpPr/>
          <p:nvPr/>
        </p:nvSpPr>
        <p:spPr>
          <a:xfrm>
            <a:off x="457200" y="3753612"/>
            <a:ext cx="8229600" cy="457200"/>
          </a:xfrm>
          <a:prstGeom prst="rect">
            <a:avLst/>
          </a:prstGeom>
          <a:noFill/>
          <a:ln/>
        </p:spPr>
        <p:txBody>
          <a:bodyPr wrap="square" rtlCol="0" anchor="ctr"/>
          <a:lstStyle/>
          <a:p>
            <a:pPr indent="0" marL="0">
              <a:buNone/>
            </a:pPr>
            <a:endParaRPr lang="en-US" sz="1800" dirty="0"/>
          </a:p>
        </p:txBody>
      </p:sp>
      <p:sp>
        <p:nvSpPr>
          <p:cNvPr id="17" name="Shape 15"/>
          <p:cNvSpPr/>
          <p:nvPr/>
        </p:nvSpPr>
        <p:spPr>
          <a:xfrm>
            <a:off x="274320" y="4302252"/>
            <a:ext cx="8595360" cy="512064"/>
          </a:xfrm>
          <a:prstGeom prst="rect">
            <a:avLst/>
          </a:prstGeom>
          <a:solidFill>
            <a:srgbClr val="FFEBEE"/>
          </a:solidFill>
          <a:ln w="12700">
            <a:solidFill>
              <a:srgbClr val="C0392B"/>
            </a:solidFill>
            <a:prstDash val="solid"/>
          </a:ln>
        </p:spPr>
      </p:sp>
      <p:sp>
        <p:nvSpPr>
          <p:cNvPr id="18" name="Shape 16"/>
          <p:cNvSpPr/>
          <p:nvPr/>
        </p:nvSpPr>
        <p:spPr>
          <a:xfrm>
            <a:off x="274320" y="4302252"/>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Note: The Fed hiked +75 basis points in four single meetings in 2022 - the first +75 hikes since November 1994.</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700" b="1" dirty="0">
                <a:solidFill>
                  <a:srgbClr val="FFFFFF"/>
                </a:solidFill>
                <a:latin typeface="Trebuchet MS" pitchFamily="34" charset="0"/>
                <a:ea typeface="Trebuchet MS" pitchFamily="34" charset="-122"/>
                <a:cs typeface="Trebuchet MS" pitchFamily="34" charset="-120"/>
              </a:rPr>
              <a:t>Note: Federal Funds Rate, 2022-2024 Hiking Cycle</a:t>
            </a:r>
            <a:endParaRPr lang="en-US" sz="27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Monthly line chart of the federal funds rate (upper bound of the target range) from March 2022 through late 2024. The series starts near 0.25% in March 2022, rises through 11 consecutive rate hikes - including four 75-basis-point jumps in 2022 - reaching 5.50% by July 2023. The rate then plateaus through 2023 and into mid-2024, and the Fed begins cutting in September 2024, easing toward roughly 4.50% by late 2024. Total hiking cycle: 5.25 percentage points across 11 hikes.">    </p:cNvPr>
          <p:cNvPicPr>
            <a:picLocks noChangeAspect="1"/>
          </p:cNvPicPr>
          <p:nvPr/>
        </p:nvPicPr>
        <p:blipFill>
          <a:blip r:embed="rId1"/>
          <a:stretch>
            <a:fillRect/>
          </a:stretch>
        </p:blipFill>
        <p:spPr>
          <a:xfrm>
            <a:off x="493776" y="795528"/>
            <a:ext cx="8156448"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Fed funds rate (upper bound). 0.25% to 5.50% (11 hikes).</a:t>
            </a:r>
            <a:endParaRPr lang="en-US" sz="1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Household Pain Points: Grocery and Gas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29100" cy="3515868"/>
          </a:xfrm>
          <a:prstGeom prst="rect">
            <a:avLst/>
          </a:prstGeom>
          <a:solidFill>
            <a:srgbClr val="F0FAF8"/>
          </a:solidFill>
          <a:ln w="12700">
            <a:solidFill>
              <a:srgbClr val="DDDDDD"/>
            </a:solidFill>
            <a:prstDash val="solid"/>
          </a:ln>
        </p:spPr>
      </p:sp>
      <p:sp>
        <p:nvSpPr>
          <p:cNvPr id="6" name="Shape 4"/>
          <p:cNvSpPr/>
          <p:nvPr/>
        </p:nvSpPr>
        <p:spPr>
          <a:xfrm>
            <a:off x="274320" y="731520"/>
            <a:ext cx="4229100" cy="438912"/>
          </a:xfrm>
          <a:prstGeom prst="rect">
            <a:avLst/>
          </a:prstGeom>
          <a:solidFill>
            <a:srgbClr val="2A9D8F"/>
          </a:solidFill>
          <a:ln w="12700">
            <a:solidFill>
              <a:srgbClr val="2A9D8F"/>
            </a:solidFill>
            <a:prstDash val="solid"/>
          </a:ln>
        </p:spPr>
      </p:sp>
      <p:sp>
        <p:nvSpPr>
          <p:cNvPr id="7" name="Text 5"/>
          <p:cNvSpPr/>
          <p:nvPr/>
        </p:nvSpPr>
        <p:spPr>
          <a:xfrm>
            <a:off x="274320" y="731520"/>
            <a:ext cx="4229100" cy="438912"/>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Grocery Inflation</a:t>
            </a:r>
            <a:endParaRPr lang="en-US" sz="1600" dirty="0"/>
          </a:p>
        </p:txBody>
      </p:sp>
      <p:sp>
        <p:nvSpPr>
          <p:cNvPr id="8" name="bounded_body"/>
          <p:cNvSpPr/>
          <p:nvPr/>
        </p:nvSpPr>
        <p:spPr>
          <a:xfrm>
            <a:off x="365760" y="1261872"/>
            <a:ext cx="404622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Food at home peaked at 13.5% YoY in Aug 2022</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Eggs rose ~70% in 2022 (avian flu + feed costs)</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Bread, milk, meat all up 10-15% in one year</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Grocery bills landed first - households felt it weekly</a:t>
            </a:r>
            <a:endParaRPr lang="en-US" sz="1800" dirty="0"/>
          </a:p>
        </p:txBody>
      </p:sp>
      <p:sp>
        <p:nvSpPr>
          <p:cNvPr id="9" name="Shape 7"/>
          <p:cNvSpPr/>
          <p:nvPr/>
        </p:nvSpPr>
        <p:spPr>
          <a:xfrm>
            <a:off x="4640580" y="731520"/>
            <a:ext cx="4229100" cy="3515868"/>
          </a:xfrm>
          <a:prstGeom prst="rect">
            <a:avLst/>
          </a:prstGeom>
          <a:solidFill>
            <a:srgbClr val="E8EDF4"/>
          </a:solidFill>
          <a:ln w="12700">
            <a:solidFill>
              <a:srgbClr val="DDDDDD"/>
            </a:solidFill>
            <a:prstDash val="solid"/>
          </a:ln>
        </p:spPr>
      </p:sp>
      <p:sp>
        <p:nvSpPr>
          <p:cNvPr id="10" name="Shape 8"/>
          <p:cNvSpPr/>
          <p:nvPr/>
        </p:nvSpPr>
        <p:spPr>
          <a:xfrm>
            <a:off x="4640580" y="731520"/>
            <a:ext cx="4229100" cy="438912"/>
          </a:xfrm>
          <a:prstGeom prst="rect">
            <a:avLst/>
          </a:prstGeom>
          <a:solidFill>
            <a:srgbClr val="1B2A4A"/>
          </a:solidFill>
          <a:ln w="12700">
            <a:solidFill>
              <a:srgbClr val="1B2A4A"/>
            </a:solidFill>
            <a:prstDash val="solid"/>
          </a:ln>
        </p:spPr>
      </p:sp>
      <p:sp>
        <p:nvSpPr>
          <p:cNvPr id="11" name="Text 9"/>
          <p:cNvSpPr/>
          <p:nvPr/>
        </p:nvSpPr>
        <p:spPr>
          <a:xfrm>
            <a:off x="4640580" y="731520"/>
            <a:ext cx="4229100" cy="438912"/>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Gas Prices</a:t>
            </a:r>
            <a:endParaRPr lang="en-US" sz="1600" dirty="0"/>
          </a:p>
        </p:txBody>
      </p:sp>
      <p:sp>
        <p:nvSpPr>
          <p:cNvPr id="12" name="bounded_body"/>
          <p:cNvSpPr/>
          <p:nvPr/>
        </p:nvSpPr>
        <p:spPr>
          <a:xfrm>
            <a:off x="4732020" y="1261872"/>
            <a:ext cx="404622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U.S. national average peaked at $5.02/gal (Jun 2022)</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Some California stations exceeded $7/gal</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Average household paid $2,200 more for gas in 2022</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Tracked daily by everyone - the most visible price</a:t>
            </a:r>
            <a:endParaRPr lang="en-US" sz="1800" dirty="0"/>
          </a:p>
        </p:txBody>
      </p:sp>
      <p:sp>
        <p:nvSpPr>
          <p:cNvPr id="13" name="Shape 11"/>
          <p:cNvSpPr/>
          <p:nvPr/>
        </p:nvSpPr>
        <p:spPr>
          <a:xfrm>
            <a:off x="274320" y="4302252"/>
            <a:ext cx="8595360" cy="512064"/>
          </a:xfrm>
          <a:prstGeom prst="rect">
            <a:avLst/>
          </a:prstGeom>
          <a:solidFill>
            <a:srgbClr val="FFF8F6"/>
          </a:solidFill>
          <a:ln w="12700">
            <a:solidFill>
              <a:srgbClr val="E8735A"/>
            </a:solidFill>
            <a:prstDash val="solid"/>
          </a:ln>
        </p:spPr>
      </p:sp>
      <p:sp>
        <p:nvSpPr>
          <p:cNvPr id="14" name="Shape 12"/>
          <p:cNvSpPr/>
          <p:nvPr/>
        </p:nvSpPr>
        <p:spPr>
          <a:xfrm>
            <a:off x="274320" y="4302252"/>
            <a:ext cx="64008" cy="512064"/>
          </a:xfrm>
          <a:prstGeom prst="rect">
            <a:avLst/>
          </a:prstGeom>
          <a:solidFill>
            <a:srgbClr val="E8735A"/>
          </a:solidFill>
          <a:ln w="12700">
            <a:solidFill>
              <a:srgbClr val="E8735A"/>
            </a:solidFill>
            <a:prstDash val="solid"/>
          </a:ln>
        </p:spPr>
      </p:sp>
      <p:sp>
        <p:nvSpPr>
          <p:cNvPr id="15"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Grocery and gas are the two categories MOST people track daily. That visibility made the 2022 spike politically explosive.</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Gradual Cooldown: Disinflation 2023-2024</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537210"/>
          </a:xfrm>
          <a:prstGeom prst="rect">
            <a:avLst/>
          </a:prstGeom>
          <a:solidFill>
            <a:srgbClr val="F5F5F5"/>
          </a:solidFill>
          <a:ln w="12700">
            <a:solidFill>
              <a:srgbClr val="F2F2F2"/>
            </a:solidFill>
            <a:prstDash val="solid"/>
          </a:ln>
        </p:spPr>
      </p:sp>
      <p:sp>
        <p:nvSpPr>
          <p:cNvPr id="6" name="Shape 4"/>
          <p:cNvSpPr/>
          <p:nvPr/>
        </p:nvSpPr>
        <p:spPr>
          <a:xfrm>
            <a:off x="274320" y="704088"/>
            <a:ext cx="73152" cy="537210"/>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537210"/>
          </a:xfrm>
          <a:prstGeom prst="rect">
            <a:avLst/>
          </a:prstGeom>
          <a:noFill/>
          <a:ln/>
        </p:spPr>
        <p:txBody>
          <a:bodyPr wrap="square" rtlCol="0" anchor="ctr"/>
          <a:lstStyle/>
          <a:p>
            <a:pPr indent="0" marL="0">
              <a:buNone/>
            </a:pPr>
            <a:r>
              <a:rPr lang="en-US" sz="1750" b="1" dirty="0">
                <a:solidFill>
                  <a:srgbClr val="1B2A4A"/>
                </a:solidFill>
                <a:latin typeface="Trebuchet MS" pitchFamily="34" charset="0"/>
                <a:ea typeface="Trebuchet MS" pitchFamily="34" charset="-122"/>
                <a:cs typeface="Trebuchet MS" pitchFamily="34" charset="-120"/>
              </a:rPr>
              <a:t>Disinflation defined</a:t>
            </a:r>
            <a:endParaRPr lang="en-US" sz="1750" dirty="0"/>
          </a:p>
        </p:txBody>
      </p:sp>
      <p:sp>
        <p:nvSpPr>
          <p:cNvPr id="8" name="bounded_body"/>
          <p:cNvSpPr/>
          <p:nvPr/>
        </p:nvSpPr>
        <p:spPr>
          <a:xfrm>
            <a:off x="2926080" y="704088"/>
            <a:ext cx="5897880" cy="537210"/>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Inflation SLOWS while prices are still rising; not deflation (which is prices falling)</a:t>
            </a:r>
            <a:endParaRPr lang="en-US" sz="1750" dirty="0"/>
          </a:p>
        </p:txBody>
      </p:sp>
      <p:sp>
        <p:nvSpPr>
          <p:cNvPr id="9" name="Shape 7"/>
          <p:cNvSpPr/>
          <p:nvPr/>
        </p:nvSpPr>
        <p:spPr>
          <a:xfrm>
            <a:off x="274320" y="1305306"/>
            <a:ext cx="8595360" cy="537210"/>
          </a:xfrm>
          <a:prstGeom prst="rect">
            <a:avLst/>
          </a:prstGeom>
          <a:solidFill>
            <a:srgbClr val="F5F5F5"/>
          </a:solidFill>
          <a:ln w="12700">
            <a:solidFill>
              <a:srgbClr val="F2F2F2"/>
            </a:solidFill>
            <a:prstDash val="solid"/>
          </a:ln>
        </p:spPr>
      </p:sp>
      <p:sp>
        <p:nvSpPr>
          <p:cNvPr id="10" name="Shape 8"/>
          <p:cNvSpPr/>
          <p:nvPr/>
        </p:nvSpPr>
        <p:spPr>
          <a:xfrm>
            <a:off x="274320" y="1305306"/>
            <a:ext cx="73152" cy="537210"/>
          </a:xfrm>
          <a:prstGeom prst="rect">
            <a:avLst/>
          </a:prstGeom>
          <a:solidFill>
            <a:srgbClr val="2A9D8F"/>
          </a:solidFill>
          <a:ln w="12700">
            <a:solidFill>
              <a:srgbClr val="2A9D8F"/>
            </a:solidFill>
            <a:prstDash val="solid"/>
          </a:ln>
        </p:spPr>
      </p:sp>
      <p:sp>
        <p:nvSpPr>
          <p:cNvPr id="11" name="bounded_body"/>
          <p:cNvSpPr/>
          <p:nvPr/>
        </p:nvSpPr>
        <p:spPr>
          <a:xfrm>
            <a:off x="457200" y="1305306"/>
            <a:ext cx="2377440" cy="537210"/>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June 2022 peak</a:t>
            </a:r>
            <a:endParaRPr lang="en-US" sz="1800" dirty="0"/>
          </a:p>
        </p:txBody>
      </p:sp>
      <p:sp>
        <p:nvSpPr>
          <p:cNvPr id="12" name="bounded_body"/>
          <p:cNvSpPr/>
          <p:nvPr/>
        </p:nvSpPr>
        <p:spPr>
          <a:xfrm>
            <a:off x="2926080" y="1305306"/>
            <a:ext cx="5897880" cy="537210"/>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9.1% year-over-year CPI (the highest since November 1981)</a:t>
            </a:r>
            <a:endParaRPr lang="en-US" sz="1750" dirty="0"/>
          </a:p>
        </p:txBody>
      </p:sp>
      <p:sp>
        <p:nvSpPr>
          <p:cNvPr id="13" name="Shape 11"/>
          <p:cNvSpPr/>
          <p:nvPr/>
        </p:nvSpPr>
        <p:spPr>
          <a:xfrm>
            <a:off x="274320" y="1906524"/>
            <a:ext cx="8595360" cy="537210"/>
          </a:xfrm>
          <a:prstGeom prst="rect">
            <a:avLst/>
          </a:prstGeom>
          <a:solidFill>
            <a:srgbClr val="F5F5F5"/>
          </a:solidFill>
          <a:ln w="12700">
            <a:solidFill>
              <a:srgbClr val="F2F2F2"/>
            </a:solidFill>
            <a:prstDash val="solid"/>
          </a:ln>
        </p:spPr>
      </p:sp>
      <p:sp>
        <p:nvSpPr>
          <p:cNvPr id="14" name="Shape 12"/>
          <p:cNvSpPr/>
          <p:nvPr/>
        </p:nvSpPr>
        <p:spPr>
          <a:xfrm>
            <a:off x="274320" y="1906524"/>
            <a:ext cx="73152" cy="537210"/>
          </a:xfrm>
          <a:prstGeom prst="rect">
            <a:avLst/>
          </a:prstGeom>
          <a:solidFill>
            <a:srgbClr val="2A9D8F"/>
          </a:solidFill>
          <a:ln w="12700">
            <a:solidFill>
              <a:srgbClr val="2A9D8F"/>
            </a:solidFill>
            <a:prstDash val="solid"/>
          </a:ln>
        </p:spPr>
      </p:sp>
      <p:sp>
        <p:nvSpPr>
          <p:cNvPr id="15" name="bounded_body"/>
          <p:cNvSpPr/>
          <p:nvPr/>
        </p:nvSpPr>
        <p:spPr>
          <a:xfrm>
            <a:off x="457200" y="1906524"/>
            <a:ext cx="2377440" cy="537210"/>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June 2023</a:t>
            </a:r>
            <a:endParaRPr lang="en-US" sz="1800" dirty="0"/>
          </a:p>
        </p:txBody>
      </p:sp>
      <p:sp>
        <p:nvSpPr>
          <p:cNvPr id="16" name="bounded_body"/>
          <p:cNvSpPr/>
          <p:nvPr/>
        </p:nvSpPr>
        <p:spPr>
          <a:xfrm>
            <a:off x="2926080" y="1906524"/>
            <a:ext cx="5897880" cy="537210"/>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3.0% year-over-year - down 6 points in one year</a:t>
            </a:r>
            <a:endParaRPr lang="en-US" sz="1800" dirty="0"/>
          </a:p>
        </p:txBody>
      </p:sp>
      <p:sp>
        <p:nvSpPr>
          <p:cNvPr id="17" name="Shape 15"/>
          <p:cNvSpPr/>
          <p:nvPr/>
        </p:nvSpPr>
        <p:spPr>
          <a:xfrm>
            <a:off x="274320" y="2507742"/>
            <a:ext cx="8595360" cy="537210"/>
          </a:xfrm>
          <a:prstGeom prst="rect">
            <a:avLst/>
          </a:prstGeom>
          <a:solidFill>
            <a:srgbClr val="F5F5F5"/>
          </a:solidFill>
          <a:ln w="12700">
            <a:solidFill>
              <a:srgbClr val="F2F2F2"/>
            </a:solidFill>
            <a:prstDash val="solid"/>
          </a:ln>
        </p:spPr>
      </p:sp>
      <p:sp>
        <p:nvSpPr>
          <p:cNvPr id="18" name="Shape 16"/>
          <p:cNvSpPr/>
          <p:nvPr/>
        </p:nvSpPr>
        <p:spPr>
          <a:xfrm>
            <a:off x="274320" y="2507742"/>
            <a:ext cx="73152" cy="537210"/>
          </a:xfrm>
          <a:prstGeom prst="rect">
            <a:avLst/>
          </a:prstGeom>
          <a:solidFill>
            <a:srgbClr val="2A9D8F"/>
          </a:solidFill>
          <a:ln w="12700">
            <a:solidFill>
              <a:srgbClr val="2A9D8F"/>
            </a:solidFill>
            <a:prstDash val="solid"/>
          </a:ln>
        </p:spPr>
      </p:sp>
      <p:sp>
        <p:nvSpPr>
          <p:cNvPr id="19" name="bounded_body"/>
          <p:cNvSpPr/>
          <p:nvPr/>
        </p:nvSpPr>
        <p:spPr>
          <a:xfrm>
            <a:off x="457200" y="2507742"/>
            <a:ext cx="2377440" cy="537210"/>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December 2023</a:t>
            </a:r>
            <a:endParaRPr lang="en-US" sz="1800" dirty="0"/>
          </a:p>
        </p:txBody>
      </p:sp>
      <p:sp>
        <p:nvSpPr>
          <p:cNvPr id="20" name="bounded_body"/>
          <p:cNvSpPr/>
          <p:nvPr/>
        </p:nvSpPr>
        <p:spPr>
          <a:xfrm>
            <a:off x="2926080" y="2507742"/>
            <a:ext cx="5897880" cy="537210"/>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3.4% year-over-year (still above the Fed's 2% target)</a:t>
            </a:r>
            <a:endParaRPr lang="en-US" sz="1750" dirty="0"/>
          </a:p>
        </p:txBody>
      </p:sp>
      <p:sp>
        <p:nvSpPr>
          <p:cNvPr id="21" name="Shape 19"/>
          <p:cNvSpPr/>
          <p:nvPr/>
        </p:nvSpPr>
        <p:spPr>
          <a:xfrm>
            <a:off x="274320" y="3108960"/>
            <a:ext cx="8595360" cy="537210"/>
          </a:xfrm>
          <a:prstGeom prst="rect">
            <a:avLst/>
          </a:prstGeom>
          <a:solidFill>
            <a:srgbClr val="F5F5F5"/>
          </a:solidFill>
          <a:ln w="12700">
            <a:solidFill>
              <a:srgbClr val="F2F2F2"/>
            </a:solidFill>
            <a:prstDash val="solid"/>
          </a:ln>
        </p:spPr>
      </p:sp>
      <p:sp>
        <p:nvSpPr>
          <p:cNvPr id="22" name="Shape 20"/>
          <p:cNvSpPr/>
          <p:nvPr/>
        </p:nvSpPr>
        <p:spPr>
          <a:xfrm>
            <a:off x="274320" y="3108960"/>
            <a:ext cx="73152" cy="537210"/>
          </a:xfrm>
          <a:prstGeom prst="rect">
            <a:avLst/>
          </a:prstGeom>
          <a:solidFill>
            <a:srgbClr val="2A9D8F"/>
          </a:solidFill>
          <a:ln w="12700">
            <a:solidFill>
              <a:srgbClr val="2A9D8F"/>
            </a:solidFill>
            <a:prstDash val="solid"/>
          </a:ln>
        </p:spPr>
      </p:sp>
      <p:sp>
        <p:nvSpPr>
          <p:cNvPr id="23" name="bounded_body"/>
          <p:cNvSpPr/>
          <p:nvPr/>
        </p:nvSpPr>
        <p:spPr>
          <a:xfrm>
            <a:off x="457200" y="3108960"/>
            <a:ext cx="2377440" cy="537210"/>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Late 2024</a:t>
            </a:r>
            <a:endParaRPr lang="en-US" sz="1800" dirty="0"/>
          </a:p>
        </p:txBody>
      </p:sp>
      <p:sp>
        <p:nvSpPr>
          <p:cNvPr id="24" name="bounded_body"/>
          <p:cNvSpPr/>
          <p:nvPr/>
        </p:nvSpPr>
        <p:spPr>
          <a:xfrm>
            <a:off x="2926080" y="3108960"/>
            <a:ext cx="5897880" cy="537210"/>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About 2.9% year-over-year - the cooldown continues toward target</a:t>
            </a:r>
            <a:endParaRPr lang="en-US" sz="1750" dirty="0"/>
          </a:p>
        </p:txBody>
      </p:sp>
      <p:sp>
        <p:nvSpPr>
          <p:cNvPr id="25" name="Shape 23"/>
          <p:cNvSpPr/>
          <p:nvPr/>
        </p:nvSpPr>
        <p:spPr>
          <a:xfrm>
            <a:off x="274320" y="3710178"/>
            <a:ext cx="8595360" cy="537210"/>
          </a:xfrm>
          <a:prstGeom prst="rect">
            <a:avLst/>
          </a:prstGeom>
          <a:solidFill>
            <a:srgbClr val="F5F5F5"/>
          </a:solidFill>
          <a:ln w="12700">
            <a:solidFill>
              <a:srgbClr val="F2F2F2"/>
            </a:solidFill>
            <a:prstDash val="solid"/>
          </a:ln>
        </p:spPr>
      </p:sp>
      <p:sp>
        <p:nvSpPr>
          <p:cNvPr id="26" name="Shape 24"/>
          <p:cNvSpPr/>
          <p:nvPr/>
        </p:nvSpPr>
        <p:spPr>
          <a:xfrm>
            <a:off x="274320" y="3710178"/>
            <a:ext cx="73152" cy="537210"/>
          </a:xfrm>
          <a:prstGeom prst="rect">
            <a:avLst/>
          </a:prstGeom>
          <a:solidFill>
            <a:srgbClr val="2A9D8F"/>
          </a:solidFill>
          <a:ln w="12700">
            <a:solidFill>
              <a:srgbClr val="2A9D8F"/>
            </a:solidFill>
            <a:prstDash val="solid"/>
          </a:ln>
        </p:spPr>
      </p:sp>
      <p:sp>
        <p:nvSpPr>
          <p:cNvPr id="27" name="bounded_body"/>
          <p:cNvSpPr/>
          <p:nvPr/>
        </p:nvSpPr>
        <p:spPr>
          <a:xfrm>
            <a:off x="457200" y="3710178"/>
            <a:ext cx="2377440" cy="537210"/>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Core CPI</a:t>
            </a:r>
            <a:endParaRPr lang="en-US" sz="1800" dirty="0"/>
          </a:p>
        </p:txBody>
      </p:sp>
      <p:sp>
        <p:nvSpPr>
          <p:cNvPr id="28" name="bounded_body"/>
          <p:cNvSpPr/>
          <p:nvPr/>
        </p:nvSpPr>
        <p:spPr>
          <a:xfrm>
            <a:off x="2926080" y="3710178"/>
            <a:ext cx="5897880" cy="537210"/>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Slower to fall: still ~3.3% in late 2024 (housing slow to disinflate)</a:t>
            </a:r>
            <a:endParaRPr lang="en-US" sz="1750" dirty="0"/>
          </a:p>
        </p:txBody>
      </p:sp>
      <p:sp>
        <p:nvSpPr>
          <p:cNvPr id="29" name="Shape 27"/>
          <p:cNvSpPr/>
          <p:nvPr/>
        </p:nvSpPr>
        <p:spPr>
          <a:xfrm>
            <a:off x="274320" y="4302252"/>
            <a:ext cx="8595360" cy="512064"/>
          </a:xfrm>
          <a:prstGeom prst="rect">
            <a:avLst/>
          </a:prstGeom>
          <a:solidFill>
            <a:srgbClr val="FFEBEE"/>
          </a:solidFill>
          <a:ln w="12700">
            <a:solidFill>
              <a:srgbClr val="C0392B"/>
            </a:solidFill>
            <a:prstDash val="solid"/>
          </a:ln>
        </p:spPr>
      </p:sp>
      <p:sp>
        <p:nvSpPr>
          <p:cNvPr id="30" name="Shape 28"/>
          <p:cNvSpPr/>
          <p:nvPr/>
        </p:nvSpPr>
        <p:spPr>
          <a:xfrm>
            <a:off x="274320" y="4302252"/>
            <a:ext cx="64008" cy="512064"/>
          </a:xfrm>
          <a:prstGeom prst="rect">
            <a:avLst/>
          </a:prstGeom>
          <a:solidFill>
            <a:srgbClr val="C0392B"/>
          </a:solidFill>
          <a:ln w="12700">
            <a:solidFill>
              <a:srgbClr val="C0392B"/>
            </a:solidFill>
            <a:prstDash val="solid"/>
          </a:ln>
        </p:spPr>
      </p:sp>
      <p:sp>
        <p:nvSpPr>
          <p:cNvPr id="31"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Did You Know? The 6-point drop from 9.1% to 3.0% in one year was the fastest U.S. disinflation since 1982 (the Volcker-era cool).</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Did the Fed Achieve a Soft Landing?</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Evidence FOR soft landing</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Unemployment stayed below 4% throughout 2023</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GDP grew about 2.5% per year 2023-2024</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Recession never officially declared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Inflation cooled from 9.1% to ~3% in 18 months</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Evidence AGAINST</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Inflation still above 2% target in late 2024</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Housing costs remained elevated (~4-5% YoY)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Mortgage rates near 7% locked many out of housing</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Many lower-income households worse off in real terms</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 soft landing = inflation DOWN without recession. Most economists doubted it in 2022; by late 2024 most agreed the Fed mostly succeeded.</a:t>
            </a:r>
            <a:endParaRPr lang="en-US" sz="1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946861"/>
            <a:ext cx="310896" cy="310896"/>
          </a:xfrm>
          <a:prstGeom prst="ellipse">
            <a:avLst/>
          </a:prstGeom>
          <a:solidFill>
            <a:srgbClr val="145F58"/>
          </a:solidFill>
          <a:ln w="12700">
            <a:solidFill>
              <a:srgbClr val="145F58"/>
            </a:solidFill>
            <a:prstDash val="solid"/>
          </a:ln>
        </p:spPr>
      </p:sp>
      <p:sp>
        <p:nvSpPr>
          <p:cNvPr id="6" name="Text 4"/>
          <p:cNvSpPr/>
          <p:nvPr/>
        </p:nvSpPr>
        <p:spPr>
          <a:xfrm>
            <a:off x="320040" y="94686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Inflation peaked at 9.1% in June 2022 - the worst since November 1981</a:t>
            </a:r>
            <a:endParaRPr lang="en-US" sz="1800" dirty="0"/>
          </a:p>
        </p:txBody>
      </p:sp>
      <p:sp>
        <p:nvSpPr>
          <p:cNvPr id="8" name="Shape 6"/>
          <p:cNvSpPr/>
          <p:nvPr/>
        </p:nvSpPr>
        <p:spPr>
          <a:xfrm>
            <a:off x="320040" y="1798168"/>
            <a:ext cx="310896" cy="310896"/>
          </a:xfrm>
          <a:prstGeom prst="ellipse">
            <a:avLst/>
          </a:prstGeom>
          <a:solidFill>
            <a:srgbClr val="145F58"/>
          </a:solidFill>
          <a:ln w="12700">
            <a:solidFill>
              <a:srgbClr val="145F58"/>
            </a:solidFill>
            <a:prstDash val="solid"/>
          </a:ln>
        </p:spPr>
      </p:sp>
      <p:sp>
        <p:nvSpPr>
          <p:cNvPr id="9" name="Text 7"/>
          <p:cNvSpPr/>
          <p:nvPr/>
        </p:nvSpPr>
        <p:spPr>
          <a:xfrm>
            <a:off x="320040" y="179816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55539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Four causes converged: stimulus + supply chains + energy + pent-up demand</a:t>
            </a:r>
            <a:endParaRPr lang="en-US" sz="1800" dirty="0"/>
          </a:p>
        </p:txBody>
      </p:sp>
      <p:sp>
        <p:nvSpPr>
          <p:cNvPr id="11" name="Shape 9"/>
          <p:cNvSpPr/>
          <p:nvPr/>
        </p:nvSpPr>
        <p:spPr>
          <a:xfrm>
            <a:off x="320040" y="2649474"/>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26494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406701"/>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Fed responded with 11 rate hikes totaling 5.25 percentage points</a:t>
            </a:r>
            <a:endParaRPr lang="en-US" sz="1800" dirty="0"/>
          </a:p>
        </p:txBody>
      </p:sp>
      <p:sp>
        <p:nvSpPr>
          <p:cNvPr id="14" name="Shape 12"/>
          <p:cNvSpPr/>
          <p:nvPr/>
        </p:nvSpPr>
        <p:spPr>
          <a:xfrm>
            <a:off x="320040" y="3500780"/>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3500780"/>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258007"/>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Disinflation followed: 9.1% (Jun 2022) -&gt; ~3% (Jun 2023) -&gt; ~2.9% (late 2024)</a:t>
            </a:r>
            <a:endParaRPr lang="en-US" sz="1800" dirty="0"/>
          </a:p>
        </p:txBody>
      </p:sp>
      <p:sp>
        <p:nvSpPr>
          <p:cNvPr id="17" name="Shape 15"/>
          <p:cNvSpPr/>
          <p:nvPr/>
        </p:nvSpPr>
        <p:spPr>
          <a:xfrm>
            <a:off x="320040" y="4352087"/>
            <a:ext cx="310896" cy="310896"/>
          </a:xfrm>
          <a:prstGeom prst="ellipse">
            <a:avLst/>
          </a:prstGeom>
          <a:solidFill>
            <a:srgbClr val="145F58"/>
          </a:solidFill>
          <a:ln w="12700">
            <a:solidFill>
              <a:srgbClr val="145F58"/>
            </a:solidFill>
            <a:prstDash val="solid"/>
          </a:ln>
        </p:spPr>
      </p:sp>
      <p:sp>
        <p:nvSpPr>
          <p:cNvPr id="18" name="Text 16"/>
          <p:cNvSpPr/>
          <p:nvPr/>
        </p:nvSpPr>
        <p:spPr>
          <a:xfrm>
            <a:off x="320040" y="4352087"/>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9" name="mllp_textfit_body"/>
          <p:cNvSpPr/>
          <p:nvPr/>
        </p:nvSpPr>
        <p:spPr>
          <a:xfrm>
            <a:off x="777240" y="4109314"/>
            <a:ext cx="8092440" cy="79644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By late 2024 most observers judged the Fed had mostly achieved a soft landing</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1345692"/>
          </a:xfrm>
          <a:prstGeom prst="rect">
            <a:avLst/>
          </a:prstGeom>
          <a:solidFill>
            <a:srgbClr val="FFFFFF"/>
          </a:solidFill>
          <a:ln w="12700">
            <a:solidFill>
              <a:srgbClr val="F2F2F2"/>
            </a:solidFill>
            <a:prstDash val="solid"/>
          </a:ln>
        </p:spPr>
      </p:sp>
      <p:sp>
        <p:nvSpPr>
          <p:cNvPr id="6" name="Shape 4"/>
          <p:cNvSpPr/>
          <p:nvPr/>
        </p:nvSpPr>
        <p:spPr>
          <a:xfrm>
            <a:off x="438912" y="1194054"/>
            <a:ext cx="365760" cy="365760"/>
          </a:xfrm>
          <a:prstGeom prst="ellipse">
            <a:avLst/>
          </a:prstGeom>
          <a:solidFill>
            <a:srgbClr val="145F58"/>
          </a:solidFill>
          <a:ln w="12700">
            <a:solidFill>
              <a:srgbClr val="145F58"/>
            </a:solidFill>
            <a:prstDash val="solid"/>
          </a:ln>
        </p:spPr>
      </p:sp>
      <p:sp>
        <p:nvSpPr>
          <p:cNvPr id="7" name="Text 5"/>
          <p:cNvSpPr/>
          <p:nvPr/>
        </p:nvSpPr>
        <p:spPr>
          <a:xfrm>
            <a:off x="438912" y="11940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134569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Trace the 2022-2024 inflation surge from causes through the Fed's response</a:t>
            </a:r>
            <a:endParaRPr lang="en-US" sz="1800" dirty="0"/>
          </a:p>
        </p:txBody>
      </p:sp>
      <p:sp>
        <p:nvSpPr>
          <p:cNvPr id="9" name="Shape 7"/>
          <p:cNvSpPr/>
          <p:nvPr/>
        </p:nvSpPr>
        <p:spPr>
          <a:xfrm>
            <a:off x="274320" y="2113788"/>
            <a:ext cx="8595360" cy="1345692"/>
          </a:xfrm>
          <a:prstGeom prst="rect">
            <a:avLst/>
          </a:prstGeom>
          <a:solidFill>
            <a:srgbClr val="FFFFFF"/>
          </a:solidFill>
          <a:ln w="12700">
            <a:solidFill>
              <a:srgbClr val="F2F2F2"/>
            </a:solidFill>
            <a:prstDash val="solid"/>
          </a:ln>
        </p:spPr>
      </p:sp>
      <p:sp>
        <p:nvSpPr>
          <p:cNvPr id="10" name="Shape 8"/>
          <p:cNvSpPr/>
          <p:nvPr/>
        </p:nvSpPr>
        <p:spPr>
          <a:xfrm>
            <a:off x="438912" y="2603754"/>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6037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2113788"/>
            <a:ext cx="7882128" cy="134569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Identify the four main drivers: stimulus, supply chains, energy, pent-up demand</a:t>
            </a:r>
            <a:endParaRPr lang="en-US" sz="1800" dirty="0"/>
          </a:p>
        </p:txBody>
      </p:sp>
      <p:sp>
        <p:nvSpPr>
          <p:cNvPr id="13" name="Shape 11"/>
          <p:cNvSpPr/>
          <p:nvPr/>
        </p:nvSpPr>
        <p:spPr>
          <a:xfrm>
            <a:off x="274320" y="3523488"/>
            <a:ext cx="8595360" cy="1345692"/>
          </a:xfrm>
          <a:prstGeom prst="rect">
            <a:avLst/>
          </a:prstGeom>
          <a:solidFill>
            <a:srgbClr val="FFFFFF"/>
          </a:solidFill>
          <a:ln w="12700">
            <a:solidFill>
              <a:srgbClr val="F2F2F2"/>
            </a:solidFill>
            <a:prstDash val="solid"/>
          </a:ln>
        </p:spPr>
      </p:sp>
      <p:sp>
        <p:nvSpPr>
          <p:cNvPr id="14" name="Shape 12"/>
          <p:cNvSpPr/>
          <p:nvPr/>
        </p:nvSpPr>
        <p:spPr>
          <a:xfrm>
            <a:off x="438912" y="4013454"/>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40134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3523488"/>
            <a:ext cx="7882128" cy="134569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Evaluate whether the Fed achieved a soft landing by late 2024</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Surge: When Prices Started Climbing</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The Calm Before</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Through 2019: inflation steady at about 2%</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May 2020 COVID low: only 0.1% year-over-year</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Dec 2020: still tame at 1.4%</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March 2021: first sign of trouble at 2.6%</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The Climb</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June 2021: jumped to 5.4% (Fed: 'transitory')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December 2021: 7.0% - clearly not transitory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March 2022: 8.5% (Russia-Ukraine war begins Feb 24)</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June 2022: 9.1% PEAK - highest since Nov 1981</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The Fed called the 2021 spike 'transitory,' expecting it to fade. By late 2021 it was clear inflation was accelerating, not fading.</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Peak: 9.1% in June 2022</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1997964"/>
          </a:xfrm>
          <a:prstGeom prst="rect">
            <a:avLst/>
          </a:prstGeom>
          <a:solidFill>
            <a:srgbClr val="F5F5F5"/>
          </a:solidFill>
          <a:ln w="12700">
            <a:solidFill>
              <a:srgbClr val="DDDDDD"/>
            </a:solidFill>
            <a:prstDash val="solid"/>
          </a:ln>
        </p:spPr>
      </p:sp>
      <p:sp>
        <p:nvSpPr>
          <p:cNvPr id="6" name="Text 4"/>
          <p:cNvSpPr/>
          <p:nvPr/>
        </p:nvSpPr>
        <p:spPr>
          <a:xfrm>
            <a:off x="274320" y="891357"/>
            <a:ext cx="4206240" cy="1158819"/>
          </a:xfrm>
          <a:prstGeom prst="rect">
            <a:avLst/>
          </a:prstGeom>
          <a:noFill/>
          <a:ln/>
        </p:spPr>
        <p:txBody>
          <a:bodyPr wrap="square" rtlCol="0" anchor="ctr"/>
          <a:lstStyle/>
          <a:p>
            <a:pPr algn="ctr" indent="0" marL="0">
              <a:buNone/>
            </a:pPr>
            <a:r>
              <a:rPr lang="en-US" sz="4000" b="1" dirty="0">
                <a:solidFill>
                  <a:srgbClr val="2A9D8F"/>
                </a:solidFill>
                <a:latin typeface="Arial" pitchFamily="34" charset="0"/>
                <a:ea typeface="Arial" pitchFamily="34" charset="-122"/>
                <a:cs typeface="Arial" pitchFamily="34" charset="-120"/>
              </a:rPr>
              <a:t>9.1%</a:t>
            </a:r>
            <a:endParaRPr lang="en-US" sz="4000" dirty="0"/>
          </a:p>
        </p:txBody>
      </p:sp>
      <p:sp>
        <p:nvSpPr>
          <p:cNvPr id="7" name="bounded_body"/>
          <p:cNvSpPr/>
          <p:nvPr/>
        </p:nvSpPr>
        <p:spPr>
          <a:xfrm>
            <a:off x="347472" y="2050176"/>
            <a:ext cx="4059936" cy="599389"/>
          </a:xfrm>
          <a:prstGeom prst="rect">
            <a:avLst/>
          </a:prstGeom>
          <a:noFill/>
          <a:ln/>
        </p:spPr>
        <p:txBody>
          <a:bodyPr wrap="square" rtlCol="0" anchor="t"/>
          <a:lstStyle/>
          <a:p>
            <a:pPr algn="ctr" indent="0" marL="0">
              <a:buNone/>
            </a:pPr>
            <a:r>
              <a:rPr lang="en-US" sz="1800" dirty="0">
                <a:solidFill>
                  <a:srgbClr val="333333"/>
                </a:solidFill>
                <a:latin typeface="Arial" pitchFamily="34" charset="0"/>
                <a:ea typeface="Arial" pitchFamily="34" charset="-122"/>
                <a:cs typeface="Arial" pitchFamily="34" charset="-120"/>
              </a:rPr>
              <a:t>CPI peak, June 2022 (year over year)</a:t>
            </a:r>
            <a:endParaRPr lang="en-US" sz="1800" dirty="0"/>
          </a:p>
        </p:txBody>
      </p:sp>
      <p:sp>
        <p:nvSpPr>
          <p:cNvPr id="8" name="Shape 6"/>
          <p:cNvSpPr/>
          <p:nvPr/>
        </p:nvSpPr>
        <p:spPr>
          <a:xfrm>
            <a:off x="4663440" y="731520"/>
            <a:ext cx="4206240" cy="1997964"/>
          </a:xfrm>
          <a:prstGeom prst="rect">
            <a:avLst/>
          </a:prstGeom>
          <a:solidFill>
            <a:srgbClr val="F5F5F5"/>
          </a:solidFill>
          <a:ln w="12700">
            <a:solidFill>
              <a:srgbClr val="DDDDDD"/>
            </a:solidFill>
            <a:prstDash val="solid"/>
          </a:ln>
        </p:spPr>
      </p:sp>
      <p:sp>
        <p:nvSpPr>
          <p:cNvPr id="9" name="Text 7"/>
          <p:cNvSpPr/>
          <p:nvPr/>
        </p:nvSpPr>
        <p:spPr>
          <a:xfrm>
            <a:off x="4663440" y="891357"/>
            <a:ext cx="4206240" cy="1158819"/>
          </a:xfrm>
          <a:prstGeom prst="rect">
            <a:avLst/>
          </a:prstGeom>
          <a:noFill/>
          <a:ln/>
        </p:spPr>
        <p:txBody>
          <a:bodyPr wrap="square" rtlCol="0" anchor="ctr"/>
          <a:lstStyle/>
          <a:p>
            <a:pPr algn="ctr" indent="0" marL="0">
              <a:buNone/>
            </a:pPr>
            <a:r>
              <a:rPr lang="en-US" sz="4000" b="1" dirty="0">
                <a:solidFill>
                  <a:srgbClr val="2A9D8F"/>
                </a:solidFill>
                <a:latin typeface="Arial" pitchFamily="34" charset="0"/>
                <a:ea typeface="Arial" pitchFamily="34" charset="-122"/>
                <a:cs typeface="Arial" pitchFamily="34" charset="-120"/>
              </a:rPr>
              <a:t>1981</a:t>
            </a:r>
            <a:endParaRPr lang="en-US" sz="4000" dirty="0"/>
          </a:p>
        </p:txBody>
      </p:sp>
      <p:sp>
        <p:nvSpPr>
          <p:cNvPr id="10" name="bounded_body"/>
          <p:cNvSpPr/>
          <p:nvPr/>
        </p:nvSpPr>
        <p:spPr>
          <a:xfrm>
            <a:off x="4736592" y="2050176"/>
            <a:ext cx="4059936" cy="599389"/>
          </a:xfrm>
          <a:prstGeom prst="rect">
            <a:avLst/>
          </a:prstGeom>
          <a:noFill/>
          <a:ln/>
        </p:spPr>
        <p:txBody>
          <a:bodyPr wrap="square" rtlCol="0" anchor="t"/>
          <a:lstStyle/>
          <a:p>
            <a:pPr algn="ctr" indent="0" marL="0">
              <a:buNone/>
            </a:pPr>
            <a:r>
              <a:rPr lang="en-US" sz="1800" dirty="0">
                <a:solidFill>
                  <a:srgbClr val="333333"/>
                </a:solidFill>
                <a:latin typeface="Arial" pitchFamily="34" charset="0"/>
                <a:ea typeface="Arial" pitchFamily="34" charset="-122"/>
                <a:cs typeface="Arial" pitchFamily="34" charset="-120"/>
              </a:rPr>
              <a:t>Last time inflation was this high (Nov 1981)</a:t>
            </a:r>
            <a:endParaRPr lang="en-US" sz="1800" dirty="0"/>
          </a:p>
        </p:txBody>
      </p:sp>
      <p:sp>
        <p:nvSpPr>
          <p:cNvPr id="11" name="Shape 9"/>
          <p:cNvSpPr/>
          <p:nvPr/>
        </p:nvSpPr>
        <p:spPr>
          <a:xfrm>
            <a:off x="274320" y="2839212"/>
            <a:ext cx="8595360" cy="1371600"/>
          </a:xfrm>
          <a:prstGeom prst="rect">
            <a:avLst/>
          </a:prstGeom>
          <a:solidFill>
            <a:srgbClr val="F5F5F5"/>
          </a:solidFill>
          <a:ln w="12700">
            <a:solidFill>
              <a:srgbClr val="F2F2F2"/>
            </a:solidFill>
            <a:prstDash val="solid"/>
          </a:ln>
        </p:spPr>
      </p:sp>
      <p:sp>
        <p:nvSpPr>
          <p:cNvPr id="12" name="bounded_body"/>
          <p:cNvSpPr/>
          <p:nvPr/>
        </p:nvSpPr>
        <p:spPr>
          <a:xfrm>
            <a:off x="457200" y="2839212"/>
            <a:ext cx="8229600" cy="457200"/>
          </a:xfrm>
          <a:prstGeom prst="rect">
            <a:avLst/>
          </a:prstGeom>
          <a:noFill/>
          <a:ln/>
        </p:spPr>
        <p:txBody>
          <a:bodyPr wrap="square" rtlCol="0" anchor="ctr"/>
          <a:lstStyle/>
          <a:p>
            <a:pPr indent="0" marL="0">
              <a:buNone/>
            </a:pPr>
            <a:endParaRPr lang="en-US" sz="1800" dirty="0"/>
          </a:p>
        </p:txBody>
      </p:sp>
      <p:sp>
        <p:nvSpPr>
          <p:cNvPr id="13" name="Shape 11"/>
          <p:cNvSpPr/>
          <p:nvPr/>
        </p:nvSpPr>
        <p:spPr>
          <a:xfrm>
            <a:off x="320040" y="3296412"/>
            <a:ext cx="8503920" cy="0"/>
          </a:xfrm>
          <a:prstGeom prst="line">
            <a:avLst/>
          </a:prstGeom>
          <a:noFill/>
          <a:ln w="6350">
            <a:solidFill>
              <a:srgbClr val="F2F2F2"/>
            </a:solidFill>
            <a:prstDash val="solid"/>
          </a:ln>
        </p:spPr>
      </p:sp>
      <p:sp>
        <p:nvSpPr>
          <p:cNvPr id="14" name="bounded_body"/>
          <p:cNvSpPr/>
          <p:nvPr/>
        </p:nvSpPr>
        <p:spPr>
          <a:xfrm>
            <a:off x="457200" y="3296412"/>
            <a:ext cx="8229600" cy="457200"/>
          </a:xfrm>
          <a:prstGeom prst="rect">
            <a:avLst/>
          </a:prstGeom>
          <a:noFill/>
          <a:ln/>
        </p:spPr>
        <p:txBody>
          <a:bodyPr wrap="square" rtlCol="0" anchor="ctr"/>
          <a:lstStyle/>
          <a:p>
            <a:pPr indent="0" marL="0">
              <a:buNone/>
            </a:pPr>
            <a:endParaRPr lang="en-US" sz="1800" dirty="0"/>
          </a:p>
        </p:txBody>
      </p:sp>
      <p:sp>
        <p:nvSpPr>
          <p:cNvPr id="15" name="Shape 13"/>
          <p:cNvSpPr/>
          <p:nvPr/>
        </p:nvSpPr>
        <p:spPr>
          <a:xfrm>
            <a:off x="320040" y="3753612"/>
            <a:ext cx="8503920" cy="0"/>
          </a:xfrm>
          <a:prstGeom prst="line">
            <a:avLst/>
          </a:prstGeom>
          <a:noFill/>
          <a:ln w="6350">
            <a:solidFill>
              <a:srgbClr val="F2F2F2"/>
            </a:solidFill>
            <a:prstDash val="solid"/>
          </a:ln>
        </p:spPr>
      </p:sp>
      <p:sp>
        <p:nvSpPr>
          <p:cNvPr id="16" name="bounded_body"/>
          <p:cNvSpPr/>
          <p:nvPr/>
        </p:nvSpPr>
        <p:spPr>
          <a:xfrm>
            <a:off x="457200" y="3753612"/>
            <a:ext cx="8229600" cy="457200"/>
          </a:xfrm>
          <a:prstGeom prst="rect">
            <a:avLst/>
          </a:prstGeom>
          <a:noFill/>
          <a:ln/>
        </p:spPr>
        <p:txBody>
          <a:bodyPr wrap="square" rtlCol="0" anchor="ctr"/>
          <a:lstStyle/>
          <a:p>
            <a:pPr indent="0" marL="0">
              <a:buNone/>
            </a:pPr>
            <a:endParaRPr lang="en-US" sz="1800" dirty="0"/>
          </a:p>
        </p:txBody>
      </p:sp>
      <p:sp>
        <p:nvSpPr>
          <p:cNvPr id="17" name="Shape 15"/>
          <p:cNvSpPr/>
          <p:nvPr/>
        </p:nvSpPr>
        <p:spPr>
          <a:xfrm>
            <a:off x="274320" y="4302252"/>
            <a:ext cx="8595360" cy="512064"/>
          </a:xfrm>
          <a:prstGeom prst="rect">
            <a:avLst/>
          </a:prstGeom>
          <a:solidFill>
            <a:srgbClr val="FFEBEE"/>
          </a:solidFill>
          <a:ln w="12700">
            <a:solidFill>
              <a:srgbClr val="C0392B"/>
            </a:solidFill>
            <a:prstDash val="solid"/>
          </a:ln>
        </p:spPr>
      </p:sp>
      <p:sp>
        <p:nvSpPr>
          <p:cNvPr id="18" name="Shape 16"/>
          <p:cNvSpPr/>
          <p:nvPr/>
        </p:nvSpPr>
        <p:spPr>
          <a:xfrm>
            <a:off x="274320" y="4302252"/>
            <a:ext cx="64008" cy="512064"/>
          </a:xfrm>
          <a:prstGeom prst="rect">
            <a:avLst/>
          </a:prstGeom>
          <a:solidFill>
            <a:srgbClr val="C0392B"/>
          </a:solidFill>
          <a:ln w="12700">
            <a:solidFill>
              <a:srgbClr val="C0392B"/>
            </a:solidFill>
            <a:prstDash val="solid"/>
          </a:ln>
        </p:spPr>
      </p:sp>
      <p:sp>
        <p:nvSpPr>
          <p:cNvPr id="19"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Note: 41 years separate the Jun 2022 peak from the Nov 1981 high. An entire generation of U.S. workers had never lived through real inflation.</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500" b="1" dirty="0">
                <a:solidFill>
                  <a:srgbClr val="FFFFFF"/>
                </a:solidFill>
                <a:latin typeface="Trebuchet MS" pitchFamily="34" charset="0"/>
                <a:ea typeface="Trebuchet MS" pitchFamily="34" charset="-122"/>
                <a:cs typeface="Trebuchet MS" pitchFamily="34" charset="-120"/>
              </a:rPr>
              <a:t>Note: U.S. CPI Inflation Rate, Jan 2020 - Late 2024</a:t>
            </a:r>
            <a:endParaRPr lang="en-US" sz="25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Monthly line chart of the U.S. CPI year-over-year inflation rate from January 2020 to late 2024. The series starts near 2.5% in January 2020, dips to roughly 0.1% by May 2020 during the COVID lockdown, climbs steadily through 2021, and surges into 2022, peaking at 9.1% in June 2022 - the highest annual rate since November 1981. The series then disinflates through 2023 and into 2024, reaching about 2.9% by late 2024, still above the Fed's 2% target.">    </p:cNvPr>
          <p:cNvPicPr>
            <a:picLocks noChangeAspect="1"/>
          </p:cNvPicPr>
          <p:nvPr/>
        </p:nvPicPr>
        <p:blipFill>
          <a:blip r:embed="rId1"/>
          <a:stretch>
            <a:fillRect/>
          </a:stretch>
        </p:blipFill>
        <p:spPr>
          <a:xfrm>
            <a:off x="493776" y="795528"/>
            <a:ext cx="8156448"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U.S. CPI inflation (year-over-year). Peak 9.1% June 2022.</a:t>
            </a:r>
            <a:endParaRPr lang="en-US" sz="1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Cause 1: COVID Stimulus and Money Supply</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29100" cy="3515868"/>
          </a:xfrm>
          <a:prstGeom prst="rect">
            <a:avLst/>
          </a:prstGeom>
          <a:solidFill>
            <a:srgbClr val="F0FAF8"/>
          </a:solidFill>
          <a:ln w="12700">
            <a:solidFill>
              <a:srgbClr val="DDDDDD"/>
            </a:solidFill>
            <a:prstDash val="solid"/>
          </a:ln>
        </p:spPr>
      </p:sp>
      <p:sp>
        <p:nvSpPr>
          <p:cNvPr id="6" name="Shape 4"/>
          <p:cNvSpPr/>
          <p:nvPr/>
        </p:nvSpPr>
        <p:spPr>
          <a:xfrm>
            <a:off x="274320" y="731520"/>
            <a:ext cx="4229100" cy="438912"/>
          </a:xfrm>
          <a:prstGeom prst="rect">
            <a:avLst/>
          </a:prstGeom>
          <a:solidFill>
            <a:srgbClr val="2A9D8F"/>
          </a:solidFill>
          <a:ln w="12700">
            <a:solidFill>
              <a:srgbClr val="2A9D8F"/>
            </a:solidFill>
            <a:prstDash val="solid"/>
          </a:ln>
        </p:spPr>
      </p:sp>
      <p:sp>
        <p:nvSpPr>
          <p:cNvPr id="7" name="Text 5"/>
          <p:cNvSpPr/>
          <p:nvPr/>
        </p:nvSpPr>
        <p:spPr>
          <a:xfrm>
            <a:off x="274320" y="731520"/>
            <a:ext cx="4229100" cy="438912"/>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The Cash Injection</a:t>
            </a:r>
            <a:endParaRPr lang="en-US" sz="1600" dirty="0"/>
          </a:p>
        </p:txBody>
      </p:sp>
      <p:sp>
        <p:nvSpPr>
          <p:cNvPr id="8" name="bounded_body"/>
          <p:cNvSpPr/>
          <p:nvPr/>
        </p:nvSpPr>
        <p:spPr>
          <a:xfrm>
            <a:off x="365760" y="1261872"/>
            <a:ext cx="404622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CARES Act (Mar 2020): $1,200 checks</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Dec 2020: $600 second round</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ARP (Mar 2021): $1,400 third round</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Total household direct payments: ~$931 billion</a:t>
            </a:r>
            <a:endParaRPr lang="en-US" sz="1800" dirty="0"/>
          </a:p>
        </p:txBody>
      </p:sp>
      <p:sp>
        <p:nvSpPr>
          <p:cNvPr id="9" name="Shape 7"/>
          <p:cNvSpPr/>
          <p:nvPr/>
        </p:nvSpPr>
        <p:spPr>
          <a:xfrm>
            <a:off x="4640580" y="731520"/>
            <a:ext cx="4229100" cy="3515868"/>
          </a:xfrm>
          <a:prstGeom prst="rect">
            <a:avLst/>
          </a:prstGeom>
          <a:solidFill>
            <a:srgbClr val="E8EDF4"/>
          </a:solidFill>
          <a:ln w="12700">
            <a:solidFill>
              <a:srgbClr val="DDDDDD"/>
            </a:solidFill>
            <a:prstDash val="solid"/>
          </a:ln>
        </p:spPr>
      </p:sp>
      <p:sp>
        <p:nvSpPr>
          <p:cNvPr id="10" name="Shape 8"/>
          <p:cNvSpPr/>
          <p:nvPr/>
        </p:nvSpPr>
        <p:spPr>
          <a:xfrm>
            <a:off x="4640580" y="731520"/>
            <a:ext cx="4229100" cy="438912"/>
          </a:xfrm>
          <a:prstGeom prst="rect">
            <a:avLst/>
          </a:prstGeom>
          <a:solidFill>
            <a:srgbClr val="1B2A4A"/>
          </a:solidFill>
          <a:ln w="12700">
            <a:solidFill>
              <a:srgbClr val="1B2A4A"/>
            </a:solidFill>
            <a:prstDash val="solid"/>
          </a:ln>
        </p:spPr>
      </p:sp>
      <p:sp>
        <p:nvSpPr>
          <p:cNvPr id="11" name="Text 9"/>
          <p:cNvSpPr/>
          <p:nvPr/>
        </p:nvSpPr>
        <p:spPr>
          <a:xfrm>
            <a:off x="4640580" y="731520"/>
            <a:ext cx="4229100" cy="438912"/>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The Money Supply</a:t>
            </a:r>
            <a:endParaRPr lang="en-US" sz="1600" dirty="0"/>
          </a:p>
        </p:txBody>
      </p:sp>
      <p:sp>
        <p:nvSpPr>
          <p:cNvPr id="12" name="bounded_body"/>
          <p:cNvSpPr/>
          <p:nvPr/>
        </p:nvSpPr>
        <p:spPr>
          <a:xfrm>
            <a:off x="4732020" y="1261872"/>
            <a:ext cx="4046220" cy="2939796"/>
          </a:xfrm>
          <a:prstGeom prst="rect">
            <a:avLst/>
          </a:prstGeom>
          <a:noFill/>
          <a:ln/>
        </p:spPr>
        <p:txBody>
          <a:bodyPr wrap="square" rtlCol="0" anchor="t"/>
          <a:lstStyle/>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M2 money supply rose ~40% from Feb 2020 to Mar 2022</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Fastest growth in M2 since World War II</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Personal savings rate hit 33% in April 2020</a:t>
            </a:r>
            <a:endParaRPr lang="en-US" sz="1800" dirty="0"/>
          </a:p>
          <a:p>
            <a:pPr marL="342900" indent="-342900">
              <a:spcAft>
                <a:spcPts val="500"/>
              </a:spcAft>
              <a:buSzPct val="100000"/>
              <a:buChar char="•"/>
            </a:pPr>
            <a:r>
              <a:rPr lang="en-US" sz="1800" dirty="0">
                <a:solidFill>
                  <a:srgbClr val="333333"/>
                </a:solidFill>
                <a:latin typeface="Arial" pitchFamily="34" charset="0"/>
                <a:ea typeface="Arial" pitchFamily="34" charset="-122"/>
                <a:cs typeface="Arial" pitchFamily="34" charset="-120"/>
              </a:rPr>
              <a:t>Households held ~$2 trillion in 'excess savings' by 2021</a:t>
            </a:r>
            <a:endParaRPr lang="en-US" sz="1800" dirty="0"/>
          </a:p>
        </p:txBody>
      </p:sp>
      <p:sp>
        <p:nvSpPr>
          <p:cNvPr id="13" name="Shape 11"/>
          <p:cNvSpPr/>
          <p:nvPr/>
        </p:nvSpPr>
        <p:spPr>
          <a:xfrm>
            <a:off x="274320" y="4302252"/>
            <a:ext cx="8595360" cy="512064"/>
          </a:xfrm>
          <a:prstGeom prst="rect">
            <a:avLst/>
          </a:prstGeom>
          <a:solidFill>
            <a:srgbClr val="FFF8F6"/>
          </a:solidFill>
          <a:ln w="12700">
            <a:solidFill>
              <a:srgbClr val="E8735A"/>
            </a:solidFill>
            <a:prstDash val="solid"/>
          </a:ln>
        </p:spPr>
      </p:sp>
      <p:sp>
        <p:nvSpPr>
          <p:cNvPr id="14" name="Shape 12"/>
          <p:cNvSpPr/>
          <p:nvPr/>
        </p:nvSpPr>
        <p:spPr>
          <a:xfrm>
            <a:off x="274320" y="4302252"/>
            <a:ext cx="64008" cy="512064"/>
          </a:xfrm>
          <a:prstGeom prst="rect">
            <a:avLst/>
          </a:prstGeom>
          <a:solidFill>
            <a:srgbClr val="E8735A"/>
          </a:solidFill>
          <a:ln w="12700">
            <a:solidFill>
              <a:srgbClr val="E8735A"/>
            </a:solidFill>
            <a:prstDash val="solid"/>
          </a:ln>
        </p:spPr>
      </p:sp>
      <p:sp>
        <p:nvSpPr>
          <p:cNvPr id="15"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Did You Know? The stimulus was bipartisan - Trump (CARES 2020) and Biden (ARP 2021). It prevented a depression but fed demand-pull inflation.</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Cause 2: Supply-Chain Disruption</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544830"/>
          </a:xfrm>
          <a:prstGeom prst="rect">
            <a:avLst/>
          </a:prstGeom>
          <a:solidFill>
            <a:srgbClr val="FFFFFF"/>
          </a:solidFill>
          <a:ln w="12700">
            <a:solidFill>
              <a:srgbClr val="F2F2F2"/>
            </a:solidFill>
            <a:prstDash val="solid"/>
          </a:ln>
        </p:spPr>
      </p:sp>
      <p:sp>
        <p:nvSpPr>
          <p:cNvPr id="6" name="Shape 4"/>
          <p:cNvSpPr/>
          <p:nvPr/>
        </p:nvSpPr>
        <p:spPr>
          <a:xfrm>
            <a:off x="420624" y="784479"/>
            <a:ext cx="384048" cy="384048"/>
          </a:xfrm>
          <a:prstGeom prst="ellipse">
            <a:avLst/>
          </a:prstGeom>
          <a:solidFill>
            <a:srgbClr val="145F58"/>
          </a:solidFill>
          <a:ln w="12700">
            <a:solidFill>
              <a:srgbClr val="145F58"/>
            </a:solidFill>
            <a:prstDash val="solid"/>
          </a:ln>
        </p:spPr>
      </p:sp>
      <p:sp>
        <p:nvSpPr>
          <p:cNvPr id="7" name="Text 5"/>
          <p:cNvSpPr/>
          <p:nvPr/>
        </p:nvSpPr>
        <p:spPr>
          <a:xfrm>
            <a:off x="420624" y="784479"/>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544830"/>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Port congestion</a:t>
            </a:r>
            <a:endParaRPr lang="en-US" sz="1800" dirty="0"/>
          </a:p>
        </p:txBody>
      </p:sp>
      <p:sp>
        <p:nvSpPr>
          <p:cNvPr id="9" name="bounded_body"/>
          <p:cNvSpPr/>
          <p:nvPr/>
        </p:nvSpPr>
        <p:spPr>
          <a:xfrm>
            <a:off x="3566160" y="704088"/>
            <a:ext cx="5257800" cy="544830"/>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100+ ships waiting outside Los Angeles/Long Beach ports in fall 2021</a:t>
            </a:r>
            <a:endParaRPr lang="en-US" sz="1800" dirty="0"/>
          </a:p>
        </p:txBody>
      </p:sp>
      <p:sp>
        <p:nvSpPr>
          <p:cNvPr id="10" name="Shape 8"/>
          <p:cNvSpPr/>
          <p:nvPr/>
        </p:nvSpPr>
        <p:spPr>
          <a:xfrm>
            <a:off x="274320" y="1303782"/>
            <a:ext cx="8595360" cy="544830"/>
          </a:xfrm>
          <a:prstGeom prst="rect">
            <a:avLst/>
          </a:prstGeom>
          <a:solidFill>
            <a:srgbClr val="FFFFFF"/>
          </a:solidFill>
          <a:ln w="12700">
            <a:solidFill>
              <a:srgbClr val="F2F2F2"/>
            </a:solidFill>
            <a:prstDash val="solid"/>
          </a:ln>
        </p:spPr>
      </p:sp>
      <p:sp>
        <p:nvSpPr>
          <p:cNvPr id="11" name="Shape 9"/>
          <p:cNvSpPr/>
          <p:nvPr/>
        </p:nvSpPr>
        <p:spPr>
          <a:xfrm>
            <a:off x="420624" y="1384173"/>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384173"/>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303782"/>
            <a:ext cx="2560320" cy="544830"/>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Container shortage</a:t>
            </a:r>
            <a:endParaRPr lang="en-US" sz="1800" dirty="0"/>
          </a:p>
        </p:txBody>
      </p:sp>
      <p:sp>
        <p:nvSpPr>
          <p:cNvPr id="14" name="bounded_body"/>
          <p:cNvSpPr/>
          <p:nvPr/>
        </p:nvSpPr>
        <p:spPr>
          <a:xfrm>
            <a:off x="3566160" y="1303782"/>
            <a:ext cx="5257800" cy="544830"/>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Container costs jumped from ~$1,500 in 2019 to ~$11,000 in Sep 2021 (Asia-US route)</a:t>
            </a:r>
            <a:endParaRPr lang="en-US" sz="1800" dirty="0"/>
          </a:p>
        </p:txBody>
      </p:sp>
      <p:sp>
        <p:nvSpPr>
          <p:cNvPr id="15" name="Shape 13"/>
          <p:cNvSpPr/>
          <p:nvPr/>
        </p:nvSpPr>
        <p:spPr>
          <a:xfrm>
            <a:off x="274320" y="1903476"/>
            <a:ext cx="8595360" cy="544830"/>
          </a:xfrm>
          <a:prstGeom prst="rect">
            <a:avLst/>
          </a:prstGeom>
          <a:solidFill>
            <a:srgbClr val="FFFFFF"/>
          </a:solidFill>
          <a:ln w="12700">
            <a:solidFill>
              <a:srgbClr val="F2F2F2"/>
            </a:solidFill>
            <a:prstDash val="solid"/>
          </a:ln>
        </p:spPr>
      </p:sp>
      <p:sp>
        <p:nvSpPr>
          <p:cNvPr id="16" name="Shape 14"/>
          <p:cNvSpPr/>
          <p:nvPr/>
        </p:nvSpPr>
        <p:spPr>
          <a:xfrm>
            <a:off x="420624" y="1983867"/>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1983867"/>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1903476"/>
            <a:ext cx="2560320" cy="544830"/>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Chip shortage</a:t>
            </a:r>
            <a:endParaRPr lang="en-US" sz="1800" dirty="0"/>
          </a:p>
        </p:txBody>
      </p:sp>
      <p:sp>
        <p:nvSpPr>
          <p:cNvPr id="19" name="bounded_body"/>
          <p:cNvSpPr/>
          <p:nvPr/>
        </p:nvSpPr>
        <p:spPr>
          <a:xfrm>
            <a:off x="3566160" y="1903476"/>
            <a:ext cx="5257800" cy="544830"/>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Auto plants idled; new-car production fell ~30% in 2021, pushing buyers to used</a:t>
            </a:r>
            <a:endParaRPr lang="en-US" sz="1800" dirty="0"/>
          </a:p>
        </p:txBody>
      </p:sp>
      <p:sp>
        <p:nvSpPr>
          <p:cNvPr id="20" name="Shape 18"/>
          <p:cNvSpPr/>
          <p:nvPr/>
        </p:nvSpPr>
        <p:spPr>
          <a:xfrm>
            <a:off x="274320" y="2503170"/>
            <a:ext cx="8595360" cy="544830"/>
          </a:xfrm>
          <a:prstGeom prst="rect">
            <a:avLst/>
          </a:prstGeom>
          <a:solidFill>
            <a:srgbClr val="FFFFFF"/>
          </a:solidFill>
          <a:ln w="12700">
            <a:solidFill>
              <a:srgbClr val="F2F2F2"/>
            </a:solidFill>
            <a:prstDash val="solid"/>
          </a:ln>
        </p:spPr>
      </p:sp>
      <p:sp>
        <p:nvSpPr>
          <p:cNvPr id="21" name="Shape 19"/>
          <p:cNvSpPr/>
          <p:nvPr/>
        </p:nvSpPr>
        <p:spPr>
          <a:xfrm>
            <a:off x="420624" y="2583561"/>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2583561"/>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2503170"/>
            <a:ext cx="2560320" cy="544830"/>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Factory closures</a:t>
            </a:r>
            <a:endParaRPr lang="en-US" sz="1800" dirty="0"/>
          </a:p>
        </p:txBody>
      </p:sp>
      <p:sp>
        <p:nvSpPr>
          <p:cNvPr id="24" name="bounded_body"/>
          <p:cNvSpPr/>
          <p:nvPr/>
        </p:nvSpPr>
        <p:spPr>
          <a:xfrm>
            <a:off x="3566160" y="2503170"/>
            <a:ext cx="5257800" cy="544830"/>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China's zero-COVID lockdowns repeatedly shut Shanghai, Shenzhen ports + factories</a:t>
            </a:r>
            <a:endParaRPr lang="en-US" sz="1800" dirty="0"/>
          </a:p>
        </p:txBody>
      </p:sp>
      <p:sp>
        <p:nvSpPr>
          <p:cNvPr id="25" name="Shape 23"/>
          <p:cNvSpPr/>
          <p:nvPr/>
        </p:nvSpPr>
        <p:spPr>
          <a:xfrm>
            <a:off x="274320" y="3102864"/>
            <a:ext cx="8595360" cy="544830"/>
          </a:xfrm>
          <a:prstGeom prst="rect">
            <a:avLst/>
          </a:prstGeom>
          <a:solidFill>
            <a:srgbClr val="FFFFFF"/>
          </a:solidFill>
          <a:ln w="12700">
            <a:solidFill>
              <a:srgbClr val="F2F2F2"/>
            </a:solidFill>
            <a:prstDash val="solid"/>
          </a:ln>
        </p:spPr>
      </p:sp>
      <p:sp>
        <p:nvSpPr>
          <p:cNvPr id="26" name="Shape 24"/>
          <p:cNvSpPr/>
          <p:nvPr/>
        </p:nvSpPr>
        <p:spPr>
          <a:xfrm>
            <a:off x="420624" y="3183255"/>
            <a:ext cx="384048" cy="384048"/>
          </a:xfrm>
          <a:prstGeom prst="ellipse">
            <a:avLst/>
          </a:prstGeom>
          <a:solidFill>
            <a:srgbClr val="145F58"/>
          </a:solidFill>
          <a:ln w="12700">
            <a:solidFill>
              <a:srgbClr val="145F58"/>
            </a:solidFill>
            <a:prstDash val="solid"/>
          </a:ln>
        </p:spPr>
      </p:sp>
      <p:sp>
        <p:nvSpPr>
          <p:cNvPr id="27" name="Text 25"/>
          <p:cNvSpPr/>
          <p:nvPr/>
        </p:nvSpPr>
        <p:spPr>
          <a:xfrm>
            <a:off x="420624" y="3183255"/>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8" name="bounded_body"/>
          <p:cNvSpPr/>
          <p:nvPr/>
        </p:nvSpPr>
        <p:spPr>
          <a:xfrm>
            <a:off x="914400" y="3102864"/>
            <a:ext cx="2560320" cy="544830"/>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Trucking</a:t>
            </a:r>
            <a:endParaRPr lang="en-US" sz="1800" dirty="0"/>
          </a:p>
        </p:txBody>
      </p:sp>
      <p:sp>
        <p:nvSpPr>
          <p:cNvPr id="29" name="bounded_body"/>
          <p:cNvSpPr/>
          <p:nvPr/>
        </p:nvSpPr>
        <p:spPr>
          <a:xfrm>
            <a:off x="3566160" y="3102864"/>
            <a:ext cx="5257800" cy="544830"/>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U.S. trucker shortage hit 80,000 - delays cascaded into store shelves</a:t>
            </a:r>
            <a:endParaRPr lang="en-US" sz="1800" dirty="0"/>
          </a:p>
        </p:txBody>
      </p:sp>
      <p:sp>
        <p:nvSpPr>
          <p:cNvPr id="30" name="Shape 28"/>
          <p:cNvSpPr/>
          <p:nvPr/>
        </p:nvSpPr>
        <p:spPr>
          <a:xfrm>
            <a:off x="274320" y="3702558"/>
            <a:ext cx="8595360" cy="544830"/>
          </a:xfrm>
          <a:prstGeom prst="rect">
            <a:avLst/>
          </a:prstGeom>
          <a:solidFill>
            <a:srgbClr val="FFFFFF"/>
          </a:solidFill>
          <a:ln w="12700">
            <a:solidFill>
              <a:srgbClr val="F2F2F2"/>
            </a:solidFill>
            <a:prstDash val="solid"/>
          </a:ln>
        </p:spPr>
      </p:sp>
      <p:sp>
        <p:nvSpPr>
          <p:cNvPr id="31" name="Shape 29"/>
          <p:cNvSpPr/>
          <p:nvPr/>
        </p:nvSpPr>
        <p:spPr>
          <a:xfrm>
            <a:off x="420624" y="3782949"/>
            <a:ext cx="384048" cy="384048"/>
          </a:xfrm>
          <a:prstGeom prst="ellipse">
            <a:avLst/>
          </a:prstGeom>
          <a:solidFill>
            <a:srgbClr val="145F58"/>
          </a:solidFill>
          <a:ln w="12700">
            <a:solidFill>
              <a:srgbClr val="145F58"/>
            </a:solidFill>
            <a:prstDash val="solid"/>
          </a:ln>
        </p:spPr>
      </p:sp>
      <p:sp>
        <p:nvSpPr>
          <p:cNvPr id="32" name="Text 30"/>
          <p:cNvSpPr/>
          <p:nvPr/>
        </p:nvSpPr>
        <p:spPr>
          <a:xfrm>
            <a:off x="420624" y="3782949"/>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33" name="bounded_body"/>
          <p:cNvSpPr/>
          <p:nvPr/>
        </p:nvSpPr>
        <p:spPr>
          <a:xfrm>
            <a:off x="914400" y="3702558"/>
            <a:ext cx="2560320" cy="544830"/>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Lumber + materials</a:t>
            </a:r>
            <a:endParaRPr lang="en-US" sz="1800" dirty="0"/>
          </a:p>
        </p:txBody>
      </p:sp>
      <p:sp>
        <p:nvSpPr>
          <p:cNvPr id="34" name="bounded_body"/>
          <p:cNvSpPr/>
          <p:nvPr/>
        </p:nvSpPr>
        <p:spPr>
          <a:xfrm>
            <a:off x="3566160" y="3702558"/>
            <a:ext cx="5257800" cy="544830"/>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Lumber prices quadrupled from spring 2020 to spring 2021</a:t>
            </a:r>
            <a:endParaRPr lang="en-US" sz="1800" dirty="0"/>
          </a:p>
        </p:txBody>
      </p:sp>
      <p:sp>
        <p:nvSpPr>
          <p:cNvPr id="35" name="Shape 33"/>
          <p:cNvSpPr/>
          <p:nvPr/>
        </p:nvSpPr>
        <p:spPr>
          <a:xfrm>
            <a:off x="274320" y="4302252"/>
            <a:ext cx="8595360" cy="512064"/>
          </a:xfrm>
          <a:prstGeom prst="rect">
            <a:avLst/>
          </a:prstGeom>
          <a:solidFill>
            <a:srgbClr val="FFF8F6"/>
          </a:solidFill>
          <a:ln w="12700">
            <a:solidFill>
              <a:srgbClr val="E8735A"/>
            </a:solidFill>
            <a:prstDash val="solid"/>
          </a:ln>
        </p:spPr>
      </p:sp>
      <p:sp>
        <p:nvSpPr>
          <p:cNvPr id="36" name="Shape 34"/>
          <p:cNvSpPr/>
          <p:nvPr/>
        </p:nvSpPr>
        <p:spPr>
          <a:xfrm>
            <a:off x="274320" y="4302252"/>
            <a:ext cx="64008" cy="512064"/>
          </a:xfrm>
          <a:prstGeom prst="rect">
            <a:avLst/>
          </a:prstGeom>
          <a:solidFill>
            <a:srgbClr val="E8735A"/>
          </a:solidFill>
          <a:ln w="12700">
            <a:solidFill>
              <a:srgbClr val="E8735A"/>
            </a:solidFill>
            <a:prstDash val="solid"/>
          </a:ln>
        </p:spPr>
      </p:sp>
      <p:sp>
        <p:nvSpPr>
          <p:cNvPr id="37"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Warning: Cost-push from broken supply chains pushed producer prices first; consumers saw the price increases roughly 6 months later.</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Cause 3: Energy Shock + Russia-Ukraine War</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The Oil Shock</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Russia invaded Ukraine on February 24, 2022</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Brent crude rose from $80 to $120+ per barrel in weeks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U.S. national gas price hit $5.02/gallon (June 2022 peak)</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Russia is the world's 3rd-largest oil producer</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The Spillover</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Diesel surged - hit transport costs everywhere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Natural gas prices doubled in Europe and the U.S.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Fertilizer (made from natural gas) tripled in price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Wheat prices rose ~40% (Ukraine = breadbasket)</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Energy is a special category - it shows up in EVERY supply chain. A gas spike pushes up the cost of EVERYTHING transported or made.</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750" b="1" dirty="0">
                <a:solidFill>
                  <a:srgbClr val="FFFFFF"/>
                </a:solidFill>
                <a:latin typeface="Trebuchet MS" pitchFamily="34" charset="0"/>
                <a:ea typeface="Trebuchet MS" pitchFamily="34" charset="-122"/>
                <a:cs typeface="Trebuchet MS" pitchFamily="34" charset="-120"/>
              </a:rPr>
              <a:t>Cause 4: Pent-Up Demand as the Economy Reopened</a:t>
            </a:r>
            <a:endParaRPr lang="en-US" sz="275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The Lockdown Effect</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Households built up ~$2 trillion in excess savings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Travel, restaurants, services shut down 2020</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Personal savings rate hit 33% (April 2020)</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Cars, vacations, dining out - all deferred</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The Release</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Vaccines rolled out spring 2021 - reopening began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Service spending exploded ('revenge spending')</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Hotels, flights, restaurants saw demand surge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Workers quit at record rates (Great Resignation)</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Did You Know? 'Revenge spending' described 2021-22 households compensating for missed travel and dining with premium-price reopenings.</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15</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2022-2024 Inflation Crisis</dc:title>
  <dc:subject>PptxGenJS Presentation</dc:subject>
  <dc:creator>More Lessons Less Planning</dc:creator>
  <cp:lastModifiedBy>More Lessons Less Planning</cp:lastModifiedBy>
  <cp:revision>1</cp:revision>
  <dcterms:created xsi:type="dcterms:W3CDTF">2026-06-11T05:46:10Z</dcterms:created>
  <dcterms:modified xsi:type="dcterms:W3CDTF">2026-06-11T05:46:10Z</dcterms:modified>
</cp:coreProperties>
</file>