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for the Unit 2 concert-ticket lesson. Open with the 2022 Eras Tour / Ticketmaster meltdown: millions of fans tried to buy tickets, the site crashed, and the show 'sold out in minutes.' The whole lesson uses Unit 2 supply and demand to explain what really happened. NOTE: Taylor Swift is named in text only; every visual is a chart, never a photo of a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Target 1 is the core idea (sold out = shortage). Targets 2 and 3 are the two market responses (surge pricing, resale market). Target 4 connects it to demand shifts.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mystery, then preview the economic answer. The whole lesson is decoding the meltdown with supply and demand. Keep Taylor Swift in the spoken story; the slide stays text-only.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fixed supply before the shortage chart. A near-vertical supply curve is the single most important feature of this market. Contrast with a normal good (pizza) where producers can make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slide paired with the face-value shortage chart. A $90 face value below the $450 equilibrium creates a shortage against the fixed 50,000 seats. The chart on the next slide shows the equilibrium, the fixed supply, and the face-value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face-value shortage chart. The teal supply curve is nearly vertical at about 50,000 seats; the navy demand curve is steep; equilibrium is $450 and 50,000 seats. The coral dashed line marks the $90 face value, far below equilibrium - at $90 quantity demanded far exceeds the fixed seats, which is the shortage.
Reference labels (point to these chart features when teaching): Supply nearly vertical; Face value below equilibrium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face value ($90) and the equilibrium price ($450). The gap is why the show sells out. Note the tension: a low face value feels fair to fans but creates a shortage and a resale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paired with the surge-pricing chart. Dynamic pricing raises the listed price toward equilibrium; because only the ticket's own price changes, it is a movement along the demand curve that shrinks the shortage. The chart shows the slide from the $90 point to the $450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surge-pricing chart. The $90 face-value point and the $450 surge/clearing point sit on the SAME demand curve; raising only the ticket's own price slides buyers up the curve to where quantity demanded meets the 50,000 fixed seats. This is a movement along the demand curve, and it ends the shortage.
Reference labels (point to these chart features when teaching): Movement along demand; Shortage shrinks to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paired with the resale-markup bar chart. A face value below equilibrium creates a profitable resale market; resellers capture the gap between the low face price and what fans will pay. The chart compares face value and resale for four seat tiers.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resale-markup bar chart. For all four seat tiers (Nosebleed, Upper, Lower, Floor) the resale bar towers over the face-value bar. Floor shows the biggest jump, from $450 face value to about $1,900 resale - because face value was held below the equilibrium price.
Reference labels (point to these chart features when teaching): Resale far above face; Floor tier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paired with the Eras demand-shift chart. A popularity surge is a non-price factor that shifts the whole demand curve right; with fixed supply, the equilibrium price jumps from $300 to $450 while quantity stays at 50,000. This connects to the shifts-vs-movements idea from TK 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Eras demand-shift chart. The original demand curve crosses fixed supply at $300/50k; after the announcement (a non-price popularity surge) the whole demand curve shifts right and crosses the same fixed supply at $450/50k. With fixed supply, a rightward demand shift raises the equilibrium price sharply while quantity stays pinned at the seat count.
Reference labels (point to these chart features when teaching): Demand shifts RIGHT; Price up, quantity fixed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the two big chart ideas together. Surge pricing is a movement along the curve (own price). A tour announcement is a shift of the curve (non-price popularity). This reinforces TK 16 directly inside the ticket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1 of 3: shortage, equilibrium price, fixed supply. These are the core terms students need before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2 of 3: face value, dynamic pricing, secondary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3 of 3: scalping, movement along the curve, shift of the curve, demand. Together these complete the 10 Case Glossary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Synthesis / review slide. Tier B in Guided Notes (deck-wide matching allowed). Recap all five big ideas: shortage, fixed supply, surge pricing, resale market, demand shift.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Taylor Swift Economics: Concert Ticket Pricing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Why a sold-out show is really a shortage you can see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Why a sold-out show is a SHORTAGE caused by a price below equilibrium</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How dynamic ('surge') pricing moves the price toward equilibrium</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Why a big RESALE market with markups appears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How a popularity surge SHIFTS demand and raises the price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Hook: Why Couldn't Fans Buy a Ticket?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Fans Saw</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Millions tried to buy at the same moment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website crashed under the demand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Tickets 'sold out in minutes'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Then they appeared on resale for huge prices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Economics Behind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venue has a FIXED number of seats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Demand for a hot tour is HUGE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Face value was set BELOW equilibrium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Result: a shortage, then a resale boom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Did You Know: a 'sold-out' show is not magic - it is a shortage you can see.</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Fixed Supply: A Venue Has a Set Number of Seats</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stadium holds the SAME number of seats no matter the price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Raising the ticket price does NOT add more seats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 the supply of tickets is FIXED - the supply curve is nearly VERTICAL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Quantity supplied stays at the seat count (about 50,000)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is different from pizza, where a shop can just make more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Fixed supply is the key reason concert prices behave the way they do</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with a fixed number of seats, supply is nearly vertical - price can't add seats.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Sold-Out Show Is a Shortage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Face value was set at $90 - far BELOW the equilibrium price of $450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$90, way more fans want a ticket than the 50,000 fixed seats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Quantity demanded is far greater than quantity supplied = a SHORTAGE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That shortage is what 'sells out in minutes' really means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price set below equilibrium ALWAYS creates a shortage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the face-value line below the equilibrium</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Concept: price below equilibrium -&gt; quantity demanded beats supply -&gt; SHORTAGE.</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Face Value Sits Below the Equilibrium Price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upply and demand graph for concert tickets showing why a sold-out show is a shortage. The horizontal X axis is quantity of tickets in thousands of seats from 0 to 100. The vertical Y axis is price per ticket in dollars from 0 to 600. The teal SUPPLY curve is nearly vertical at about 50 thousand seats because the venue holds a fixed number of seats no matter the price. The navy dash-dot DEMAND curve slopes steeply downward because fan demand is huge. Supply and demand cross at the equilibrium price of about $450 and 50 thousand seats. A coral dashed horizontal line marks the FACE VALUE price of $90, set far below the equilibrium price. At the $90 face value the quantity demanded is far greater than the 50 thousand fixed seats, so the gap between them is a shortage. This is why the show sells out in minutes: the face value was set below the equilibrium price.">    </p:cNvPr>
          <p:cNvPicPr>
            <a:picLocks noChangeAspect="1"/>
          </p:cNvPicPr>
          <p:nvPr/>
        </p:nvPicPr>
        <p:blipFill>
          <a:blip r:embed="rId1"/>
          <a:stretch>
            <a:fillRect/>
          </a:stretch>
        </p:blipFill>
        <p:spPr>
          <a:xfrm>
            <a:off x="1467882" y="795528"/>
            <a:ext cx="6208237"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Fixed supply, equilibrium $450; face value $90 leaves a shortage.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50" b="1" dirty="0">
                <a:solidFill>
                  <a:srgbClr val="FFFFFF"/>
                </a:solidFill>
                <a:latin typeface="Trebuchet MS" pitchFamily="34" charset="0"/>
                <a:ea typeface="Trebuchet MS" pitchFamily="34" charset="-122"/>
                <a:cs typeface="Trebuchet MS" pitchFamily="34" charset="-120"/>
              </a:rPr>
              <a:t>Face Value vs Equilibrium: The Price Was Set Too Low</a:t>
            </a:r>
            <a:endParaRPr lang="en-US" sz="24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1997964"/>
          </a:xfrm>
          <a:prstGeom prst="rect">
            <a:avLst/>
          </a:prstGeom>
          <a:solidFill>
            <a:srgbClr val="F0FAF8"/>
          </a:solidFill>
          <a:ln w="12700">
            <a:solidFill>
              <a:srgbClr val="DDDDDD"/>
            </a:solidFill>
            <a:prstDash val="solid"/>
          </a:ln>
        </p:spPr>
      </p:sp>
      <p:sp>
        <p:nvSpPr>
          <p:cNvPr id="6" name="Text 4"/>
          <p:cNvSpPr/>
          <p:nvPr/>
        </p:nvSpPr>
        <p:spPr>
          <a:xfrm>
            <a:off x="27432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$90</a:t>
            </a:r>
            <a:endParaRPr lang="en-US" sz="4000" dirty="0"/>
          </a:p>
        </p:txBody>
      </p:sp>
      <p:sp>
        <p:nvSpPr>
          <p:cNvPr id="7" name="bounded_body"/>
          <p:cNvSpPr/>
          <p:nvPr/>
        </p:nvSpPr>
        <p:spPr>
          <a:xfrm>
            <a:off x="34747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Face value - the price printed on the ticket</a:t>
            </a:r>
            <a:endParaRPr lang="en-US" sz="1800" dirty="0"/>
          </a:p>
        </p:txBody>
      </p:sp>
      <p:sp>
        <p:nvSpPr>
          <p:cNvPr id="8" name="Shape 6"/>
          <p:cNvSpPr/>
          <p:nvPr/>
        </p:nvSpPr>
        <p:spPr>
          <a:xfrm>
            <a:off x="4663440" y="731520"/>
            <a:ext cx="4206240" cy="1997964"/>
          </a:xfrm>
          <a:prstGeom prst="rect">
            <a:avLst/>
          </a:prstGeom>
          <a:solidFill>
            <a:srgbClr val="FFF8F6"/>
          </a:solidFill>
          <a:ln w="12700">
            <a:solidFill>
              <a:srgbClr val="DDDDDD"/>
            </a:solidFill>
            <a:prstDash val="solid"/>
          </a:ln>
        </p:spPr>
      </p:sp>
      <p:sp>
        <p:nvSpPr>
          <p:cNvPr id="9" name="Text 7"/>
          <p:cNvSpPr/>
          <p:nvPr/>
        </p:nvSpPr>
        <p:spPr>
          <a:xfrm>
            <a:off x="4663440" y="891357"/>
            <a:ext cx="4206240" cy="1158819"/>
          </a:xfrm>
          <a:prstGeom prst="rect">
            <a:avLst/>
          </a:prstGeom>
          <a:noFill/>
          <a:ln/>
        </p:spPr>
        <p:txBody>
          <a:bodyPr wrap="square" rtlCol="0" anchor="ctr"/>
          <a:lstStyle/>
          <a:p>
            <a:pPr algn="ctr" indent="0" marL="0">
              <a:buNone/>
            </a:pPr>
            <a:r>
              <a:rPr lang="en-US" sz="4000" b="1" dirty="0">
                <a:solidFill>
                  <a:srgbClr val="B84D38"/>
                </a:solidFill>
                <a:latin typeface="Arial" pitchFamily="34" charset="0"/>
                <a:ea typeface="Arial" pitchFamily="34" charset="-122"/>
                <a:cs typeface="Arial" pitchFamily="34" charset="-120"/>
              </a:rPr>
              <a:t>$450</a:t>
            </a:r>
            <a:endParaRPr lang="en-US" sz="4000" dirty="0"/>
          </a:p>
        </p:txBody>
      </p:sp>
      <p:sp>
        <p:nvSpPr>
          <p:cNvPr id="10" name="bounded_body"/>
          <p:cNvSpPr/>
          <p:nvPr/>
        </p:nvSpPr>
        <p:spPr>
          <a:xfrm>
            <a:off x="473659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Equilibrium price - where Qd equals the 50k fixed seats</a:t>
            </a:r>
            <a:endParaRPr lang="en-US" sz="1800" dirty="0"/>
          </a:p>
        </p:txBody>
      </p:sp>
      <p:sp>
        <p:nvSpPr>
          <p:cNvPr id="11" name="Shape 9"/>
          <p:cNvSpPr/>
          <p:nvPr/>
        </p:nvSpPr>
        <p:spPr>
          <a:xfrm>
            <a:off x="274320" y="2839212"/>
            <a:ext cx="8595360" cy="1371600"/>
          </a:xfrm>
          <a:prstGeom prst="rect">
            <a:avLst/>
          </a:prstGeom>
          <a:solidFill>
            <a:srgbClr val="F5F5F5"/>
          </a:solidFill>
          <a:ln w="12700">
            <a:solidFill>
              <a:srgbClr val="F2F2F2"/>
            </a:solidFill>
            <a:prstDash val="solid"/>
          </a:ln>
        </p:spPr>
      </p:sp>
      <p:sp>
        <p:nvSpPr>
          <p:cNvPr id="12" name="bounded_body"/>
          <p:cNvSpPr/>
          <p:nvPr/>
        </p:nvSpPr>
        <p:spPr>
          <a:xfrm>
            <a:off x="457200" y="28392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Below equilibrium: price set under $450 -&gt; shortage (sells out fast)</a:t>
            </a:r>
            <a:endParaRPr lang="en-US" sz="1800" dirty="0"/>
          </a:p>
        </p:txBody>
      </p:sp>
      <p:sp>
        <p:nvSpPr>
          <p:cNvPr id="13" name="Shape 11"/>
          <p:cNvSpPr/>
          <p:nvPr/>
        </p:nvSpPr>
        <p:spPr>
          <a:xfrm>
            <a:off x="320040" y="3296412"/>
            <a:ext cx="8503920" cy="0"/>
          </a:xfrm>
          <a:prstGeom prst="line">
            <a:avLst/>
          </a:prstGeom>
          <a:noFill/>
          <a:ln w="6350">
            <a:solidFill>
              <a:srgbClr val="F2F2F2"/>
            </a:solidFill>
            <a:prstDash val="solid"/>
          </a:ln>
        </p:spPr>
      </p:sp>
      <p:sp>
        <p:nvSpPr>
          <p:cNvPr id="14" name="bounded_body"/>
          <p:cNvSpPr/>
          <p:nvPr/>
        </p:nvSpPr>
        <p:spPr>
          <a:xfrm>
            <a:off x="457200" y="32964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 equilibrium: $450 -&gt; quantity demanded equals the fixed seats</a:t>
            </a:r>
            <a:endParaRPr lang="en-US" sz="1800" dirty="0"/>
          </a:p>
        </p:txBody>
      </p:sp>
      <p:sp>
        <p:nvSpPr>
          <p:cNvPr id="15" name="Shape 13"/>
          <p:cNvSpPr/>
          <p:nvPr/>
        </p:nvSpPr>
        <p:spPr>
          <a:xfrm>
            <a:off x="320040" y="3753612"/>
            <a:ext cx="8503920" cy="0"/>
          </a:xfrm>
          <a:prstGeom prst="line">
            <a:avLst/>
          </a:prstGeom>
          <a:noFill/>
          <a:ln w="6350">
            <a:solidFill>
              <a:srgbClr val="F2F2F2"/>
            </a:solidFill>
            <a:prstDash val="solid"/>
          </a:ln>
        </p:spPr>
      </p:sp>
      <p:sp>
        <p:nvSpPr>
          <p:cNvPr id="16" name="bounded_body"/>
          <p:cNvSpPr/>
          <p:nvPr/>
        </p:nvSpPr>
        <p:spPr>
          <a:xfrm>
            <a:off x="457200" y="3753612"/>
            <a:ext cx="8229600" cy="457200"/>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Why keep it low?: sellers want it to feel fair and affordable for fans</a:t>
            </a:r>
            <a:endParaRPr lang="en-US" sz="1750" dirty="0"/>
          </a:p>
        </p:txBody>
      </p:sp>
      <p:sp>
        <p:nvSpPr>
          <p:cNvPr id="17" name="Shape 15"/>
          <p:cNvSpPr/>
          <p:nvPr/>
        </p:nvSpPr>
        <p:spPr>
          <a:xfrm>
            <a:off x="274320" y="4302252"/>
            <a:ext cx="8595360" cy="512064"/>
          </a:xfrm>
          <a:prstGeom prst="rect">
            <a:avLst/>
          </a:prstGeom>
          <a:solidFill>
            <a:srgbClr val="FFEBEE"/>
          </a:solidFill>
          <a:ln w="12700">
            <a:solidFill>
              <a:srgbClr val="C0392B"/>
            </a:solidFill>
            <a:prstDash val="solid"/>
          </a:ln>
        </p:spPr>
      </p:sp>
      <p:sp>
        <p:nvSpPr>
          <p:cNvPr id="18" name="Shape 16"/>
          <p:cNvSpPr/>
          <p:nvPr/>
        </p:nvSpPr>
        <p:spPr>
          <a:xfrm>
            <a:off x="274320" y="4302252"/>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low face value feels fair, but below equilibrium it guarantees a shortage.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50" b="1" dirty="0">
                <a:solidFill>
                  <a:srgbClr val="FFFFFF"/>
                </a:solidFill>
                <a:latin typeface="Trebuchet MS" pitchFamily="34" charset="0"/>
                <a:ea typeface="Trebuchet MS" pitchFamily="34" charset="-122"/>
                <a:cs typeface="Trebuchet MS" pitchFamily="34" charset="-120"/>
              </a:rPr>
              <a:t>Dynamic ('Surge') Pricing: Let the Price Find Equilibrium</a:t>
            </a:r>
            <a:endParaRPr lang="en-US" sz="22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Dynamic (surge) pricing lets the listed price RISE and FALL with demand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As the listed price climbs from $90 toward $450, fewer fans will pay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Quantity demanded falls until it meets the 50,000 fixed seats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Because only the ticket's OWN price changed, this is a MOVEMENT along the curve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Raising the price toward equilibrium SHRINKS the shortage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the slide from the $90 point up to the $450 point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surge pricing moves the price toward equilibrium - a movement along the demand curve.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Sliding Up the Demand Curve to the Clearing Price</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upply and demand graph for concert tickets showing how dynamic or surge pricing works. The horizontal X axis is quantity of tickets in thousands of seats from 0 to 100. The vertical Y axis is price per ticket in dollars from 0 to 600. The teal SUPPLY curve is nearly vertical at about 50 thousand fixed seats and the navy dash-dot DEMAND curve slopes steeply downward, crossing at the equilibrium of about $450 and 50 thousand seats. Two coral points are marked ON the same demand curve. The first point is the FACE VALUE at a price of $90 where the quantity demanded is far above the fixed seats. The second point is the DYNAMIC or SURGE price at $450 where quantity demanded falls to meet the 50 thousand fixed seats. Because only the ticket's own listed price changed, the buyers slide up the SAME demand curve from the $90 point to the $450 point. This is a movement along the demand curve, and it shrinks the shortage by raising the price toward equilibrium.">    </p:cNvPr>
          <p:cNvPicPr>
            <a:picLocks noChangeAspect="1"/>
          </p:cNvPicPr>
          <p:nvPr/>
        </p:nvPicPr>
        <p:blipFill>
          <a:blip r:embed="rId1"/>
          <a:stretch>
            <a:fillRect/>
          </a:stretch>
        </p:blipFill>
        <p:spPr>
          <a:xfrm>
            <a:off x="1808994" y="795528"/>
            <a:ext cx="552601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Price rises from the $90 point up to the $450 clearing price.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Resale (Secondary) Market Appears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Resale Happens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Face value sits BELOW the equilibrium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$90 ticket is worth far more than $90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Holders resell it for what fans will really pay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Resellers and scalpers pocket the gap</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Scalping in One Line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Buy at the low face value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Resell at the higher market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Profit = the gap below equilibrium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gap = no scalping profit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a face value below equilibrium hands the gap to resellers, not the artist or the fans.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Face Value vs Resale Price by Seat Tier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Grouped bar chart comparing the face value price and the average resale price for four concert seat tiers. The horizontal X axis lists four seat tiers: Nosebleed, Upper Level, Lower Level, and Floor. The vertical Y axis is price per ticket in dollars from 0 to 2000. For each tier there are two bars side by side. Nosebleed face value is $50 and resale is $220. Upper Level face value is $90 and resale is $410. Lower Level face value is $150 and resale is $700. Floor face value is $450 and resale is about $1,900. In every tier the resale bar towers over the face-value bar, showing that when face value is set below the equilibrium price, the resale or secondary market price climbs far above face value as resellers and scalpers capture the gap.">    </p:cNvPr>
          <p:cNvPicPr>
            <a:picLocks noChangeAspect="1"/>
          </p:cNvPicPr>
          <p:nvPr/>
        </p:nvPicPr>
        <p:blipFill>
          <a:blip r:embed="rId1"/>
          <a:stretch>
            <a:fillRect/>
          </a:stretch>
        </p:blipFill>
        <p:spPr>
          <a:xfrm>
            <a:off x="1956098" y="795528"/>
            <a:ext cx="523180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Resale towers over face value; Floor seats jump $450 to ~$1,900.</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a Hot Tour Makes It Worse: Demand Surges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blockbuster tour announcement makes tickets way more popular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Popularity is a NON-PRICE factor, so it SHIFTS the whole demand curve RIGHT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Fans want tickets at EVERY price - the entire demand curve moves out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Supply is still fixed at 50,000 seats, so the curve cannot move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equilibrium price jumps from about $300 to $450; quantity stays at 50,000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the demand curve shifting right against fixed supply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popularity surge is a demand SHIFT (non-price); with fixed supply, price jumps and quantity stays.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Whole Demand Curve Shifts Right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upply and demand graph for concert tickets showing a SHIFT of the whole demand curve to the right after a blockbuster tour announcement. The horizontal X axis is quantity of tickets in thousands of seats from 0 to 100. The vertical Y axis is price per ticket in dollars from 0 to 600. The teal SUPPLY curve is nearly vertical at about 50 thousand fixed seats. The original navy dash-dot DEMAND curve crosses supply at a price of about $300 and 50 thousand seats. A coral dashed line shows the NEW demand curve after the Eras Tour announcement, a non-price popularity surge that shifts the whole demand curve to the right because fans want tickets at every price. The new demand curve crosses the unchanged fixed supply at a higher equilibrium price of about $450 and the same 50 thousand seats. With a fixed supply, a rightward demand shift raises the equilibrium price sharply while the quantity stays pinned at the seat count.">    </p:cNvPr>
          <p:cNvPicPr>
            <a:picLocks noChangeAspect="1"/>
          </p:cNvPicPr>
          <p:nvPr/>
        </p:nvPicPr>
        <p:blipFill>
          <a:blip r:embed="rId1"/>
          <a:stretch>
            <a:fillRect/>
          </a:stretch>
        </p:blipFill>
        <p:spPr>
          <a:xfrm>
            <a:off x="2173557" y="795528"/>
            <a:ext cx="479688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Demand shifts right; price jumps $300 to $450, seats stay at 50k.</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Movement vs Shift in the Ticket Market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Movement ALONG the Curve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Surge pricing raises the ticket's OWN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Buyers slide up the SAME demand curve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$90 point up to the $450 point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change in quantity demanded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Shift of the Whole Curve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tour announcement is a NON-PRICE factor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Popularity (tastes) shifts the WHOLE curve right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Fans want tickets at every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change in demand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own price -&gt; movement (surge pricing); popularity surge -&gt; shift (the announcement).</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Concert Ticket Vocabulary (1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Shortage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Quantity demanded is greater than quantity supplied; happens when the price is set BELOW equilibrium (a sold-out show)</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Equilibrium price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price where quantity demanded equals quantity supplied; the market-clearing price (about $450)</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Fixed supply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supply that cannot change with price; a venue has set seats, so its supply curve is nearly vertical</a:t>
            </a:r>
            <a:endParaRPr lang="en-US" sz="17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Remember: a sold-out show is a SHORTAGE because face value sat below equilibrium.</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Concert Ticket Vocabulary (2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Face value</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original price printed on the ticket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Set by the seller, here held BELOW equilibrium ($90)</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Dynamic pricing</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Also called surge pricing</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listed price rises and falls toward equilibrium</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Secondary market</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RESALE market after the original sale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Resale prices rise far above a below-equilibrium face value</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a below-equilibrium face value is what feeds dynamic pricing and the resale market.</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Concert Ticket Vocabulary (3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Scalping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Buying at the low face value and reselling higher; profitable only when face value is below the equilibrium price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Movement along the curve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slide on the SAME curve, caused by the good's OWN price (surge pricing); a change in quantity demanded</a:t>
            </a:r>
            <a:endParaRPr lang="en-US" sz="17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Shift of the curve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WHOLE curve moves, caused by a NON-PRICE factor like a popularity surge; a change in demand</a:t>
            </a:r>
            <a:endParaRPr lang="en-US" sz="17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Demand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How much buyers are willing and able to buy at each price; for a hot tour, demand is huge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scalping only pays when face value sits below equilibrium - that is the whole resale game.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sold-out show is a SHORTAGE: face value was set below equilibrium</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venue has FIXED supply, so the supply curve is nearly vertical</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Surge pricing moves price toward equilibrium - a movement along the curve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below-equilibrium face value creates a big RESALE market with markups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popularity surge SHIFTS demand right; fixed supply means price jumps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Taylor Swift Economics: Concert Ticket Pricing</dc:title>
  <dc:subject>PptxGenJS Presentation</dc:subject>
  <dc:creator>More Lessons Less Planning</dc:creator>
  <cp:lastModifiedBy>More Lessons Less Planning</cp:lastModifiedBy>
  <cp:revision>1</cp:revision>
  <dcterms:created xsi:type="dcterms:W3CDTF">2026-09-07T00:26:10Z</dcterms:created>
  <dcterms:modified xsi:type="dcterms:W3CDTF">2026-09-07T00:26:10Z</dcterms:modified>
</cp:coreProperties>
</file>