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a provocation. Most students hear 'tariff on China' and think China pays. The actual research shows 95-100% of recent U.S. tariffs were paid by American importers and consumers. Today we trace exactly how that happens, do the math on a $1,000 washing machine with a 25% tariff, and read real Federal Reserve and NBER data on the 2018-2024 tariff rounds. By the end of class students should be able to explain who legally writes the check (the importer), who economically bears the cost (the consumer), and how to evaluate a tariff as a policy tool.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target aloud. Connect target 1 to the importer-vs-consumer slides; target 2 to the math practice with the $1,000 washing machine; target 3 to the real-world 2018-2024 tariff outcomes and the policy memo in the activity. Tell students the surprise of this lesson: 'tariff on China' does NOT mean China pays. The legal payer is a U.S. importer; the economic payer is a U.S. consumer.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Anchor the definition. A TARIFF is a TAX a government places on IMPORTED goods - meaning goods being brought INTO the country from abroad. The foreign country selling the goods does NOT pay the tariff. The U.S. company importing the goods is legally required to pay U.S. Customs and Border Protection (CBP) before the goods are released. So 'tariff on Chinese steel' actually means 'a U.S. importer who buys Chinese steel must pay the U.S. government a tax on it.' Most students - and many adults - get this wrong. The next slides trace where the cost actually lands.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most important concept of the lesson. Two payers: the LEGAL payer (the U.S. importer who writes the check at the port) and the ECONOMIC payer (the U.S. consumer who pays a higher retail price). The foreign exporter pays close to zero in the 2018-2024 U.S. tariff data. The Federal Reserve, NBER, and Peterson Institute all studied the 2018-2019 China tariffs and found 95-100% pass-through - meaning American consumers paid almost the entire tariff burden through higher prices on washing machines, electronics, furniture, and clothing. Drill this: when a politician says 'China is paying the tariffs,' the data say no - American importers and consumers paid almost all of it. The economic payer concept is what the activity Part 3 math will demonstrate concretely.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5-step pass-through chain. Students need this for the activity Part 3 math. Step 1: foreign factory ships goods at a fixed wholesale price (the tariff does NOT change what the factory charges). Step 2: U.S. importer pays the tariff at the port; this is the tariff revenue collected by CBP that shows up in federal receipts. Step 3: importer's total cost is now original wholesale + tariff. To recover cost, importer raises the wholesale price they charge retailers. Step 4: retailers pass that wholesale price increase through to the shelf price (typical retail markups apply on top of the higher wholesale). Step 5: consumer sees the final shelf price. The PASS-THROUGH RATE is the percent of the tariff that ends up in the retail price. The 2018-2019 China tariff studies found pass-through close to 95-100% - almost all of the tariff cost reached consumers. The activity Part 3 will have students compute this on three real product examples.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tariff types. AD VALOREM is the most common - a percentage of the import value. The 2018 China tariffs were primarily ad valorem at 7.5% (List 4A) and 25% (Lists 1, 2, 3). The 2024 EV tariff is ad valorem at 100%. SPECIFIC tariffs are dollar-per-unit and used mostly for commodities like sugar and milk. COMPOUND tariffs combine both. QUOTA tariffs (also called tariff-rate quotas) charge a low rate up to a quantity and a punishing rate above - common in protected agriculture. The chart on the next slide shows the supply-demand effect of any ad valorem tariff.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see graphically what they computed in pass-through. Pre-tariff: supply (S) and demand (D) intersect at the pre-tariff equilibrium ($50 price, 50 quantity), shown as the lower navy dot. Post-tariff: supply shifts LEFT/UP (the same quantity now requires a higher price because importers must cover the tariff), so the new equilibrium is at a HIGHER price ($62.50) and a LOWER quantity (37.5), shown as the upper navy dot. The dotted guide lines from each equilibrium to the axes let students read the values directly. The price gap ($62.50 - $50 = $12.50) is the consumer's share of the tariff burden; the quantity drop (50 - 37.5 = 12.5 units) is the deadweight loss - trade that no longer happens because the tariff made it uneconomic. This visualization is what justifies the pass-through math on the next-slide-but-one.
Reference labels (point to these chart features when teaching): Pre-tariff: $50, Q=50; Post-tariff: $62.50, Q=37.5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three escalations. 2018: the first major U.S. tariff move in decades. Section 232 (national security) on steel and aluminum, Section 301 (unfair trade practices) on Chinese imports across three lists totaling about $250B. China retaliated on U.S. soybeans, pork, autos, and aircraft. 2019-2020: Section 301 List 4A added 7.5% on another ~$110B of Chinese consumer goods. The 'Phase One' deal in early 2020 paused escalation but kept most tariffs in place. 2024: the Biden administration KEPT most Trump tariffs and added new ones - 100% on Chinese EVs, 50% on solar panels, 25% on EV batteries (phased), and 25% on Chinese steel. Tariffs on China are now bipartisan U.S. policy. The chart on the next slide shows the federal revenue effect of all three rounds.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chart left to right. 2010-2017: tariff revenue is fairly flat in the $30-35B range; this is the long-running baseline of pre-Trump tariffs (mostly low-rate ad valorem on a wide range of goods). 2018-2019: revenue jumps to about $70-80B as the 2018 China tariffs and steel/aluminum tariffs flow through; the increase is approximately the additional tariff dollars collected. 2020-2023: stays elevated around $80-100B; some categories shifted away from China, but most tariffs remain. 2024-2026 (projected): rises further with Biden-era 100% EV and 50% solar tariffs, plus extension of Trump-era tariffs. The chart is the macro evidence: the 2018 escalation roughly DOUBLED federal tariff revenue, and that revenue came almost entirely from U.S. importers and (passed through) U.S. consumers - not from China.
Reference labels (point to these chart features when teaching): 2017: ~$33B; 2026 (proj): ~$130B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reasons governments impose tariffs. PROTECTION: shield domestic producers from cheaper foreign competition. The 2018 steel tariffs were sold as protecting U.S. steel mills; the 2024 EV tariff is meant to protect U.S. EV manufacturers from Chinese BYD, Geely, etc. Protection saves SOME jobs in the protected sector but raises consumer prices for everyone who buys steel-using products (cars, appliances, construction). REVENUE: tariffs raise money for the government. Before the federal income tax (1913), tariffs were the MAIN source of federal revenue. Today they are a small share (under 2% of federal revenue, ~$80B vs ~$4.5T total in 2024). Recent U.S. tariffs are primarily protection-driven; the revenue is a side effect. The activity Part 4 will ask students to weigh protection against consumer cost using real numbers from the studies.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empirical evidence. Three independent peer-reviewed studies on the 2018-2019 tariffs converged on the same answer: nearly 100% pass-through to U.S. consumers. The Federal Reserve study (Cavallo, Gopinath, Neiman, and Tang 2019) used micro price data and found pass-through close to 100%. The NBER paper by Amiti, Redding, and Weinstein (2019) computed total annual cost at about $51 billion per year - paid by U.S. importers and consumers, not by foreign exporters. The Peterson Institute estimated the average U.S. household paid $400-$800 more per year due to the tariffs. The 2018 washing machine tariff is a clean natural experiment: washer prices rose ~12% after the tariff, and dryer prices ALSO rose (because washers and dryers are commonly bundled). The key takeaway: when a politician claims 'China is paying the tariff,' multiple studies say no - U.S. consumers paid almost all of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this together as a class before the activity. A foreign factory exports a $1,000 washing machine to a U.S. importer. The 25% ad valorem tariff means the U.S. importer pays $250 to U.S. Customs ($1,000 x 0.25 = $250). With 95% pass-through (the empirical rate from the 2018-2019 studies), 0.95 x $250 = $237.50 of that tariff ends up in the consumer's retail price. The new shelf price is $1,237.50. The importer absorbs the remaining $12.50 (5%); the foreign exporter pays nothing. Tell students: this is the EXACT calculation pattern in Activity Part 3. They will do this on three real products (washing machines, televisions, solar panels) at three different tariff rates and three different pass-through rates from the studies.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takeaway. Connect back to learning targets. Target 1 (define + trace): takeaways 1, 3 - importer is legal payer, consumer is economic payer, foreign exporter pays close to zero. Target 2 (calculate impact): takeaway 2 + the practice math - 95-100% pass-through means almost all of the tariff reaches the shelf. Target 3 (evaluate as policy): takeaways 4, 5 - protection benefits some workers in shielded industries but costs households $400-$800/year economy-wide. The activity Part 5 policy memo will require students to weigh both sides using specific numbers from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Tariffs: Who Really Pays?</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tariffs work, who actually pays them, and what the 2018-2024 U.S. tariff rounds cost American consumers</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1345692"/>
          </a:xfrm>
          <a:prstGeom prst="rect">
            <a:avLst/>
          </a:prstGeom>
          <a:solidFill>
            <a:srgbClr val="FFFFFF"/>
          </a:solidFill>
          <a:ln w="12700">
            <a:solidFill>
              <a:srgbClr val="F2F2F2"/>
            </a:solidFill>
            <a:prstDash val="solid"/>
          </a:ln>
        </p:spPr>
      </p:sp>
      <p:sp>
        <p:nvSpPr>
          <p:cNvPr id="6" name="Shape 4"/>
          <p:cNvSpPr/>
          <p:nvPr/>
        </p:nvSpPr>
        <p:spPr>
          <a:xfrm>
            <a:off x="438912" y="1194054"/>
            <a:ext cx="365760" cy="365760"/>
          </a:xfrm>
          <a:prstGeom prst="ellipse">
            <a:avLst/>
          </a:prstGeom>
          <a:solidFill>
            <a:srgbClr val="145F58"/>
          </a:solidFill>
          <a:ln w="12700">
            <a:solidFill>
              <a:srgbClr val="145F58"/>
            </a:solidFill>
            <a:prstDash val="solid"/>
          </a:ln>
        </p:spPr>
      </p:sp>
      <p:sp>
        <p:nvSpPr>
          <p:cNvPr id="7" name="Text 5"/>
          <p:cNvSpPr/>
          <p:nvPr/>
        </p:nvSpPr>
        <p:spPr>
          <a:xfrm>
            <a:off x="438912" y="11940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Define TARIFFS and trace who actually pays them</a:t>
            </a:r>
            <a:endParaRPr lang="en-US" sz="1800" dirty="0"/>
          </a:p>
        </p:txBody>
      </p:sp>
      <p:sp>
        <p:nvSpPr>
          <p:cNvPr id="9" name="Shape 7"/>
          <p:cNvSpPr/>
          <p:nvPr/>
        </p:nvSpPr>
        <p:spPr>
          <a:xfrm>
            <a:off x="274320" y="2113788"/>
            <a:ext cx="8595360" cy="1345692"/>
          </a:xfrm>
          <a:prstGeom prst="rect">
            <a:avLst/>
          </a:prstGeom>
          <a:solidFill>
            <a:srgbClr val="FFFFFF"/>
          </a:solidFill>
          <a:ln w="12700">
            <a:solidFill>
              <a:srgbClr val="F2F2F2"/>
            </a:solidFill>
            <a:prstDash val="solid"/>
          </a:ln>
        </p:spPr>
      </p:sp>
      <p:sp>
        <p:nvSpPr>
          <p:cNvPr id="10" name="Shape 8"/>
          <p:cNvSpPr/>
          <p:nvPr/>
        </p:nvSpPr>
        <p:spPr>
          <a:xfrm>
            <a:off x="438912" y="260375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21137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Calculate tariff impact on consumer prices using PASS-THROUGH</a:t>
            </a:r>
            <a:endParaRPr lang="en-US" sz="1800" dirty="0"/>
          </a:p>
        </p:txBody>
      </p:sp>
      <p:sp>
        <p:nvSpPr>
          <p:cNvPr id="13" name="Shape 11"/>
          <p:cNvSpPr/>
          <p:nvPr/>
        </p:nvSpPr>
        <p:spPr>
          <a:xfrm>
            <a:off x="274320" y="3523488"/>
            <a:ext cx="8595360" cy="1345692"/>
          </a:xfrm>
          <a:prstGeom prst="rect">
            <a:avLst/>
          </a:prstGeom>
          <a:solidFill>
            <a:srgbClr val="FFFFFF"/>
          </a:solidFill>
          <a:ln w="12700">
            <a:solidFill>
              <a:srgbClr val="F2F2F2"/>
            </a:solidFill>
            <a:prstDash val="solid"/>
          </a:ln>
        </p:spPr>
      </p:sp>
      <p:sp>
        <p:nvSpPr>
          <p:cNvPr id="14" name="Shape 12"/>
          <p:cNvSpPr/>
          <p:nvPr/>
        </p:nvSpPr>
        <p:spPr>
          <a:xfrm>
            <a:off x="438912" y="40134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40134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35234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Evaluate tariffs as policy: protection and revenue vs consumer cost</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Is a Tariff?</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Definition</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TAX a government puts on IMPORTED goods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Collected at the border when goods arrive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Paid by the IMPORTER to U.S. Customs (CBP)</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NOT paid by the foreign country</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How It Reaches You</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Importer pays tariff to enter the U.S.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Importer raises wholesale price to recover cost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Retailer raises shelf price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Final price hits the consumer</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tariff is a TAX on imports. The U.S. company that imports the goods writes the check, NOT the foreign exporter.</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450" b="1" dirty="0">
                <a:solidFill>
                  <a:srgbClr val="FFFFFF"/>
                </a:solidFill>
                <a:latin typeface="Trebuchet MS" pitchFamily="34" charset="0"/>
                <a:ea typeface="Trebuchet MS" pitchFamily="34" charset="-122"/>
                <a:cs typeface="Trebuchet MS" pitchFamily="34" charset="-120"/>
              </a:rPr>
              <a:t>Who Pays Tariffs? (Spoiler: Not the Foreign Country)</a:t>
            </a:r>
            <a:endParaRPr lang="en-US" sz="24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LEGAL payer</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U.S. importer (e.g., Walmart, Apple, Ford); they write the check to U.S. Customs at the port</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ECONOMIC payer</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U.S. consumer; importers pass most of the cost forward into retail prices</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Foreign exporter</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Pays NOTHING directly; may lose sales if U.S. demand drops, but does not write a tariff check</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How much passes through</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Federal Reserve and NBER studies: 95-100% of the 2018-2019 China tariffs reached U.S. consumers</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Common misconception</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600" dirty="0">
                <a:solidFill>
                  <a:srgbClr val="333333"/>
                </a:solidFill>
                <a:latin typeface="Arial" pitchFamily="34" charset="0"/>
                <a:ea typeface="Arial" pitchFamily="34" charset="-122"/>
                <a:cs typeface="Arial" pitchFamily="34" charset="-120"/>
              </a:rPr>
              <a:t>'China pays the tariff' - false; the U.S. importer pays at the border, then passes the cost to U.S. shoppers</a:t>
            </a:r>
            <a:endParaRPr lang="en-US" sz="16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The LEGAL payer is the importer; the ECONOMIC payer is the consumer. Studies show the foreign country usually pays close to ZERO.</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Pass-Through: How the Tax Reaches the Shelf</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64769"/>
          </a:xfrm>
          <a:prstGeom prst="rect">
            <a:avLst/>
          </a:prstGeom>
          <a:solidFill>
            <a:srgbClr val="FFFFFF"/>
          </a:solidFill>
          <a:ln w="12700">
            <a:solidFill>
              <a:srgbClr val="F2F2F2"/>
            </a:solidFill>
            <a:prstDash val="solid"/>
          </a:ln>
        </p:spPr>
      </p:sp>
      <p:sp>
        <p:nvSpPr>
          <p:cNvPr id="6" name="Shape 4"/>
          <p:cNvSpPr/>
          <p:nvPr/>
        </p:nvSpPr>
        <p:spPr>
          <a:xfrm>
            <a:off x="420624" y="844448"/>
            <a:ext cx="384048" cy="384048"/>
          </a:xfrm>
          <a:prstGeom prst="ellipse">
            <a:avLst/>
          </a:prstGeom>
          <a:solidFill>
            <a:srgbClr val="145F58"/>
          </a:solidFill>
          <a:ln w="12700">
            <a:solidFill>
              <a:srgbClr val="145F58"/>
            </a:solidFill>
            <a:prstDash val="solid"/>
          </a:ln>
        </p:spPr>
      </p:sp>
      <p:sp>
        <p:nvSpPr>
          <p:cNvPr id="7" name="Text 5"/>
          <p:cNvSpPr/>
          <p:nvPr/>
        </p:nvSpPr>
        <p:spPr>
          <a:xfrm>
            <a:off x="420624" y="84444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1 - Foreign factory ships goods</a:t>
            </a:r>
            <a:endParaRPr lang="en-US" sz="1800" dirty="0"/>
          </a:p>
        </p:txBody>
      </p:sp>
      <p:sp>
        <p:nvSpPr>
          <p:cNvPr id="9" name="bounded_body"/>
          <p:cNvSpPr/>
          <p:nvPr/>
        </p:nvSpPr>
        <p:spPr>
          <a:xfrm>
            <a:off x="3566160" y="704088"/>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foreign factory exports a $1,000 washing machine to a U.S. importer.</a:t>
            </a:r>
            <a:endParaRPr lang="en-US" sz="1800" dirty="0"/>
          </a:p>
        </p:txBody>
      </p:sp>
      <p:sp>
        <p:nvSpPr>
          <p:cNvPr id="10" name="Shape 8"/>
          <p:cNvSpPr/>
          <p:nvPr/>
        </p:nvSpPr>
        <p:spPr>
          <a:xfrm>
            <a:off x="274320" y="1423721"/>
            <a:ext cx="8595360" cy="664769"/>
          </a:xfrm>
          <a:prstGeom prst="rect">
            <a:avLst/>
          </a:prstGeom>
          <a:solidFill>
            <a:srgbClr val="FFFFFF"/>
          </a:solidFill>
          <a:ln w="12700">
            <a:solidFill>
              <a:srgbClr val="F2F2F2"/>
            </a:solidFill>
            <a:prstDash val="solid"/>
          </a:ln>
        </p:spPr>
      </p:sp>
      <p:sp>
        <p:nvSpPr>
          <p:cNvPr id="11" name="Shape 9"/>
          <p:cNvSpPr/>
          <p:nvPr/>
        </p:nvSpPr>
        <p:spPr>
          <a:xfrm>
            <a:off x="420624" y="1564081"/>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564081"/>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423721"/>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2 - Importer pays tariff at port</a:t>
            </a:r>
            <a:endParaRPr lang="en-US" sz="1800" dirty="0"/>
          </a:p>
        </p:txBody>
      </p:sp>
      <p:sp>
        <p:nvSpPr>
          <p:cNvPr id="14" name="bounded_body"/>
          <p:cNvSpPr/>
          <p:nvPr/>
        </p:nvSpPr>
        <p:spPr>
          <a:xfrm>
            <a:off x="3566160" y="1423721"/>
            <a:ext cx="5257800" cy="664769"/>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At a 25% tariff, the importer pays $250 to U.S. Customs (CBP) before goods are released.</a:t>
            </a:r>
            <a:endParaRPr lang="en-US" sz="1750" dirty="0"/>
          </a:p>
        </p:txBody>
      </p:sp>
      <p:sp>
        <p:nvSpPr>
          <p:cNvPr id="15" name="Shape 13"/>
          <p:cNvSpPr/>
          <p:nvPr/>
        </p:nvSpPr>
        <p:spPr>
          <a:xfrm>
            <a:off x="274320" y="2143354"/>
            <a:ext cx="8595360" cy="664769"/>
          </a:xfrm>
          <a:prstGeom prst="rect">
            <a:avLst/>
          </a:prstGeom>
          <a:solidFill>
            <a:srgbClr val="FFFFFF"/>
          </a:solidFill>
          <a:ln w="12700">
            <a:solidFill>
              <a:srgbClr val="F2F2F2"/>
            </a:solidFill>
            <a:prstDash val="solid"/>
          </a:ln>
        </p:spPr>
      </p:sp>
      <p:sp>
        <p:nvSpPr>
          <p:cNvPr id="16" name="Shape 14"/>
          <p:cNvSpPr/>
          <p:nvPr/>
        </p:nvSpPr>
        <p:spPr>
          <a:xfrm>
            <a:off x="420624" y="2283714"/>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283714"/>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143354"/>
            <a:ext cx="2560320" cy="664769"/>
          </a:xfrm>
          <a:prstGeom prst="rect">
            <a:avLst/>
          </a:prstGeom>
          <a:noFill/>
          <a:ln/>
        </p:spPr>
        <p:txBody>
          <a:bodyPr wrap="square" rtlCol="0" anchor="ctr"/>
          <a:lstStyle/>
          <a:p>
            <a:pPr indent="0" marL="0">
              <a:buNone/>
            </a:pPr>
            <a:r>
              <a:rPr lang="en-US" sz="1750" b="1" dirty="0">
                <a:solidFill>
                  <a:srgbClr val="1B2A4A"/>
                </a:solidFill>
                <a:latin typeface="Arial" pitchFamily="34" charset="0"/>
                <a:ea typeface="Arial" pitchFamily="34" charset="-122"/>
                <a:cs typeface="Arial" pitchFamily="34" charset="-120"/>
              </a:rPr>
              <a:t>Step 3 - Importer raises wholesale price</a:t>
            </a:r>
            <a:endParaRPr lang="en-US" sz="1750" dirty="0"/>
          </a:p>
        </p:txBody>
      </p:sp>
      <p:sp>
        <p:nvSpPr>
          <p:cNvPr id="19" name="bounded_body"/>
          <p:cNvSpPr/>
          <p:nvPr/>
        </p:nvSpPr>
        <p:spPr>
          <a:xfrm>
            <a:off x="3566160" y="2143354"/>
            <a:ext cx="5257800" cy="664769"/>
          </a:xfrm>
          <a:prstGeom prst="rect">
            <a:avLst/>
          </a:prstGeom>
          <a:noFill/>
          <a:ln/>
        </p:spPr>
        <p:txBody>
          <a:bodyPr wrap="square" rtlCol="0" anchor="ctr"/>
          <a:lstStyle/>
          <a:p>
            <a:pPr indent="0" marL="0">
              <a:buNone/>
            </a:pPr>
            <a:r>
              <a:rPr lang="en-US" sz="1650" dirty="0">
                <a:solidFill>
                  <a:srgbClr val="333333"/>
                </a:solidFill>
                <a:latin typeface="Arial" pitchFamily="34" charset="0"/>
                <a:ea typeface="Arial" pitchFamily="34" charset="-122"/>
                <a:cs typeface="Arial" pitchFamily="34" charset="-120"/>
              </a:rPr>
              <a:t>The importer's cost is now $1,250, so it raises the wholesale price by most of the tariff.</a:t>
            </a:r>
            <a:endParaRPr lang="en-US" sz="1650" dirty="0"/>
          </a:p>
        </p:txBody>
      </p:sp>
      <p:sp>
        <p:nvSpPr>
          <p:cNvPr id="20" name="Shape 18"/>
          <p:cNvSpPr/>
          <p:nvPr/>
        </p:nvSpPr>
        <p:spPr>
          <a:xfrm>
            <a:off x="274320" y="2862986"/>
            <a:ext cx="8595360" cy="664769"/>
          </a:xfrm>
          <a:prstGeom prst="rect">
            <a:avLst/>
          </a:prstGeom>
          <a:solidFill>
            <a:srgbClr val="FFFFFF"/>
          </a:solidFill>
          <a:ln w="12700">
            <a:solidFill>
              <a:srgbClr val="F2F2F2"/>
            </a:solidFill>
            <a:prstDash val="solid"/>
          </a:ln>
        </p:spPr>
      </p:sp>
      <p:sp>
        <p:nvSpPr>
          <p:cNvPr id="21" name="Shape 19"/>
          <p:cNvSpPr/>
          <p:nvPr/>
        </p:nvSpPr>
        <p:spPr>
          <a:xfrm>
            <a:off x="420624" y="3003347"/>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003347"/>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2862986"/>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4 - Retailer raises shelf price</a:t>
            </a:r>
            <a:endParaRPr lang="en-US" sz="1800" dirty="0"/>
          </a:p>
        </p:txBody>
      </p:sp>
      <p:sp>
        <p:nvSpPr>
          <p:cNvPr id="24" name="bounded_body"/>
          <p:cNvSpPr/>
          <p:nvPr/>
        </p:nvSpPr>
        <p:spPr>
          <a:xfrm>
            <a:off x="3566160" y="2862986"/>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retailer marks up the wholesale cost, raising the shelf and retail price.</a:t>
            </a:r>
            <a:endParaRPr lang="en-US" sz="1800" dirty="0"/>
          </a:p>
        </p:txBody>
      </p:sp>
      <p:sp>
        <p:nvSpPr>
          <p:cNvPr id="25" name="Shape 23"/>
          <p:cNvSpPr/>
          <p:nvPr/>
        </p:nvSpPr>
        <p:spPr>
          <a:xfrm>
            <a:off x="274320" y="3582619"/>
            <a:ext cx="8595360" cy="664769"/>
          </a:xfrm>
          <a:prstGeom prst="rect">
            <a:avLst/>
          </a:prstGeom>
          <a:solidFill>
            <a:srgbClr val="FFFFFF"/>
          </a:solidFill>
          <a:ln w="12700">
            <a:solidFill>
              <a:srgbClr val="F2F2F2"/>
            </a:solidFill>
            <a:prstDash val="solid"/>
          </a:ln>
        </p:spPr>
      </p:sp>
      <p:sp>
        <p:nvSpPr>
          <p:cNvPr id="26" name="Shape 24"/>
          <p:cNvSpPr/>
          <p:nvPr/>
        </p:nvSpPr>
        <p:spPr>
          <a:xfrm>
            <a:off x="420624" y="3722980"/>
            <a:ext cx="384048" cy="384048"/>
          </a:xfrm>
          <a:prstGeom prst="ellipse">
            <a:avLst/>
          </a:prstGeom>
          <a:solidFill>
            <a:srgbClr val="145F58"/>
          </a:solidFill>
          <a:ln w="12700">
            <a:solidFill>
              <a:srgbClr val="145F58"/>
            </a:solidFill>
            <a:prstDash val="solid"/>
          </a:ln>
        </p:spPr>
      </p:sp>
      <p:sp>
        <p:nvSpPr>
          <p:cNvPr id="27" name="Text 25"/>
          <p:cNvSpPr/>
          <p:nvPr/>
        </p:nvSpPr>
        <p:spPr>
          <a:xfrm>
            <a:off x="420624" y="372298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8" name="bounded_body"/>
          <p:cNvSpPr/>
          <p:nvPr/>
        </p:nvSpPr>
        <p:spPr>
          <a:xfrm>
            <a:off x="914400" y="3582619"/>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5 - Consumer pays at checkout</a:t>
            </a:r>
            <a:endParaRPr lang="en-US" sz="1800" dirty="0"/>
          </a:p>
        </p:txBody>
      </p:sp>
      <p:sp>
        <p:nvSpPr>
          <p:cNvPr id="29" name="bounded_body"/>
          <p:cNvSpPr/>
          <p:nvPr/>
        </p:nvSpPr>
        <p:spPr>
          <a:xfrm>
            <a:off x="3566160" y="3582619"/>
            <a:ext cx="5257800" cy="664769"/>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At 95% pass-through, the consumer price rises about $237.50 - nearly the whole $250 tariff.</a:t>
            </a:r>
            <a:endParaRPr lang="en-US" sz="1700" dirty="0"/>
          </a:p>
        </p:txBody>
      </p:sp>
      <p:sp>
        <p:nvSpPr>
          <p:cNvPr id="30" name="Shape 28"/>
          <p:cNvSpPr/>
          <p:nvPr/>
        </p:nvSpPr>
        <p:spPr>
          <a:xfrm>
            <a:off x="274320" y="4302252"/>
            <a:ext cx="8595360" cy="512064"/>
          </a:xfrm>
          <a:prstGeom prst="rect">
            <a:avLst/>
          </a:prstGeom>
          <a:solidFill>
            <a:srgbClr val="FFF8F6"/>
          </a:solidFill>
          <a:ln w="12700">
            <a:solidFill>
              <a:srgbClr val="E8735A"/>
            </a:solidFill>
            <a:prstDash val="solid"/>
          </a:ln>
        </p:spPr>
      </p:sp>
      <p:sp>
        <p:nvSpPr>
          <p:cNvPr id="31" name="Shape 29"/>
          <p:cNvSpPr/>
          <p:nvPr/>
        </p:nvSpPr>
        <p:spPr>
          <a:xfrm>
            <a:off x="274320" y="4302252"/>
            <a:ext cx="64008" cy="512064"/>
          </a:xfrm>
          <a:prstGeom prst="rect">
            <a:avLst/>
          </a:prstGeom>
          <a:solidFill>
            <a:srgbClr val="E8735A"/>
          </a:solidFill>
          <a:ln w="12700">
            <a:solidFill>
              <a:srgbClr val="E8735A"/>
            </a:solidFill>
            <a:prstDash val="solid"/>
          </a:ln>
        </p:spPr>
      </p:sp>
      <p:sp>
        <p:nvSpPr>
          <p:cNvPr id="32"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A 25% tariff on a $1,000 import becomes about a 24% retail price increase under typical pass-through (~95%).</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Tariff Types: Ad Valorem vs Specific</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2148840"/>
                <a:gridCol w="2148840"/>
                <a:gridCol w="2148840"/>
                <a:gridCol w="214884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Type</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How it is calculated</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Example</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Used when</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Ad valorem</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 PERCENTAGE of the import value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25% tariff on a $1,000 washer = $250</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Most common; flexible to price changes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Specific</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 FIXED dollar amount per unit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$0.50 per pound of imported sugar</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Used for raw commodities like sugar, milk</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Compound</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Both: a percentage PLUS a per-unit fee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5% + $0.10 per item</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Rare; some textile and food categories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Quota tariff</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250" dirty="0">
                          <a:solidFill>
                            <a:srgbClr val="333333"/>
                          </a:solidFill>
                          <a:latin typeface="Arial" pitchFamily="34" charset="0"/>
                          <a:ea typeface="Arial" pitchFamily="34" charset="-122"/>
                          <a:cs typeface="Arial" pitchFamily="34" charset="-120"/>
                        </a:rPr>
                        <a:t>Low rate up to a quantity, high rate above</a:t>
                      </a:r>
                      <a:endParaRPr lang="en-US" sz="12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Low rate for first 1M tons, then 100% above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250" dirty="0">
                          <a:solidFill>
                            <a:srgbClr val="333333"/>
                          </a:solidFill>
                          <a:latin typeface="Arial" pitchFamily="34" charset="0"/>
                          <a:ea typeface="Arial" pitchFamily="34" charset="-122"/>
                          <a:cs typeface="Arial" pitchFamily="34" charset="-120"/>
                        </a:rPr>
                        <a:t>Used for protected agriculture (e.g., dairy)</a:t>
                      </a:r>
                      <a:endParaRPr lang="en-US" sz="12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Most of the 2018-2024 China tariffs are AD VALOREM - typically 7.5%, 25%, 50%, or 100% depending on the product category.</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Supply-Demand: How a Tariff Raises Price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Supply-demand diagram of the tariff effect. The original demand curve slopes downward from upper-left to lower-right. The original (pre-tariff) supply curve slopes upward and crosses the demand curve at the pre-tariff equilibrium near a price of about $50 and a quantity of about 50 units, marked with a navy dot labeled Pre-tariff equilibrium. A second supply curve, dashed coral, is shifted UP/LEFT relative to the original supply, representing the post-tariff supply curve where every quantity supplied requires a higher price because importers must cover the tariff. The dashed supply curve crosses demand at the post-tariff equilibrium at approximately a price of $62.50 and a quantity of 37.5 units, marked with a second navy dot labeled Post-tariff equilibrium. Dotted navy guide lines drop from each equilibrium to the price and quantity axes so students can read the consumer-borne price increase ($12.50, the gap between $50 and $62.50) and the deadweight loss (the 12.5-unit reduction in quantity traded, from 50 to 37.5).">    </p:cNvPr>
          <p:cNvPicPr>
            <a:picLocks noChangeAspect="1"/>
          </p:cNvPicPr>
          <p:nvPr/>
        </p:nvPicPr>
        <p:blipFill>
          <a:blip r:embed="rId1"/>
          <a:stretch>
            <a:fillRect/>
          </a:stretch>
        </p:blipFill>
        <p:spPr>
          <a:xfrm>
            <a:off x="2174052" y="795528"/>
            <a:ext cx="4795895"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Note: Tariff shifts supply LEFT; price up $12.50, qty down 12.5.</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2018-2024 U.S. Tariff Rounds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2773680" cy="3515868"/>
          </a:xfrm>
          <a:prstGeom prst="rect">
            <a:avLst/>
          </a:prstGeom>
          <a:solidFill>
            <a:srgbClr val="F0FAF8"/>
          </a:solidFill>
          <a:ln w="12700">
            <a:solidFill>
              <a:srgbClr val="DDDDDD"/>
            </a:solidFill>
            <a:prstDash val="solid"/>
          </a:ln>
        </p:spPr>
      </p:sp>
      <p:sp>
        <p:nvSpPr>
          <p:cNvPr id="6" name="Shape 4"/>
          <p:cNvSpPr/>
          <p:nvPr/>
        </p:nvSpPr>
        <p:spPr>
          <a:xfrm>
            <a:off x="274320" y="731520"/>
            <a:ext cx="2773680" cy="438912"/>
          </a:xfrm>
          <a:prstGeom prst="rect">
            <a:avLst/>
          </a:prstGeom>
          <a:solidFill>
            <a:srgbClr val="2A9D8F"/>
          </a:solidFill>
          <a:ln w="12700">
            <a:solidFill>
              <a:srgbClr val="2A9D8F"/>
            </a:solidFill>
            <a:prstDash val="solid"/>
          </a:ln>
        </p:spPr>
      </p:sp>
      <p:sp>
        <p:nvSpPr>
          <p:cNvPr id="7" name="Text 5"/>
          <p:cNvSpPr/>
          <p:nvPr/>
        </p:nvSpPr>
        <p:spPr>
          <a:xfrm>
            <a:off x="27432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2018 - Trump Round 1</a:t>
            </a:r>
            <a:endParaRPr lang="en-US" sz="1500" dirty="0"/>
          </a:p>
        </p:txBody>
      </p:sp>
      <p:sp>
        <p:nvSpPr>
          <p:cNvPr id="8" name="bounded_body"/>
          <p:cNvSpPr/>
          <p:nvPr/>
        </p:nvSpPr>
        <p:spPr>
          <a:xfrm>
            <a:off x="365760" y="1261872"/>
            <a:ext cx="2590800" cy="2939796"/>
          </a:xfrm>
          <a:prstGeom prst="rect">
            <a:avLst/>
          </a:prstGeom>
          <a:noFill/>
          <a:ln/>
        </p:spPr>
        <p:txBody>
          <a:bodyPr wrap="square" rtlCol="0" anchor="t"/>
          <a:lstStyle/>
          <a:p>
            <a:pPr marL="342900" indent="-342900">
              <a:spcAft>
                <a:spcPts val="500"/>
              </a:spcAft>
              <a:buSzPct val="100000"/>
              <a:buChar char="•"/>
            </a:pPr>
            <a:r>
              <a:rPr lang="en-US" sz="1700" dirty="0">
                <a:solidFill>
                  <a:srgbClr val="333333"/>
                </a:solidFill>
                <a:latin typeface="Arial" pitchFamily="34" charset="0"/>
                <a:ea typeface="Arial" pitchFamily="34" charset="-122"/>
                <a:cs typeface="Arial" pitchFamily="34" charset="-120"/>
              </a:rPr>
              <a:t>Section 232 steel + aluminum (25% / 10%)</a:t>
            </a:r>
            <a:endParaRPr lang="en-US" sz="1700" dirty="0"/>
          </a:p>
          <a:p>
            <a:pPr marL="342900" indent="-342900">
              <a:spcAft>
                <a:spcPts val="500"/>
              </a:spcAft>
              <a:buSzPct val="100000"/>
              <a:buChar char="•"/>
            </a:pPr>
            <a:r>
              <a:rPr lang="en-US" sz="1700" dirty="0">
                <a:solidFill>
                  <a:srgbClr val="333333"/>
                </a:solidFill>
                <a:latin typeface="Arial" pitchFamily="34" charset="0"/>
                <a:ea typeface="Arial" pitchFamily="34" charset="-122"/>
                <a:cs typeface="Arial" pitchFamily="34" charset="-120"/>
              </a:rPr>
              <a:t>Section 301 China Lists 1-3 (25%)</a:t>
            </a:r>
            <a:endParaRPr lang="en-US" sz="1700" dirty="0"/>
          </a:p>
          <a:p>
            <a:pPr marL="342900" indent="-342900">
              <a:spcAft>
                <a:spcPts val="500"/>
              </a:spcAft>
              <a:buSzPct val="100000"/>
              <a:buChar char="•"/>
            </a:pPr>
            <a:r>
              <a:rPr lang="en-US" sz="1700" dirty="0">
                <a:solidFill>
                  <a:srgbClr val="333333"/>
                </a:solidFill>
                <a:latin typeface="Arial" pitchFamily="34" charset="0"/>
                <a:ea typeface="Arial" pitchFamily="34" charset="-122"/>
                <a:cs typeface="Arial" pitchFamily="34" charset="-120"/>
              </a:rPr>
              <a:t>Targeted about $ 250 billion of Chinese goods</a:t>
            </a:r>
            <a:endParaRPr lang="en-US" sz="1700" dirty="0"/>
          </a:p>
          <a:p>
            <a:pPr marL="342900" indent="-342900">
              <a:spcAft>
                <a:spcPts val="500"/>
              </a:spcAft>
              <a:buSzPct val="100000"/>
              <a:buChar char="•"/>
            </a:pPr>
            <a:r>
              <a:rPr lang="en-US" sz="1700" dirty="0">
                <a:solidFill>
                  <a:srgbClr val="333333"/>
                </a:solidFill>
                <a:latin typeface="Arial" pitchFamily="34" charset="0"/>
                <a:ea typeface="Arial" pitchFamily="34" charset="-122"/>
                <a:cs typeface="Arial" pitchFamily="34" charset="-120"/>
              </a:rPr>
              <a:t>China retaliated on U.S. soybeans, autos</a:t>
            </a:r>
            <a:endParaRPr lang="en-US" sz="1700" dirty="0"/>
          </a:p>
        </p:txBody>
      </p:sp>
      <p:sp>
        <p:nvSpPr>
          <p:cNvPr id="9" name="Shape 7"/>
          <p:cNvSpPr/>
          <p:nvPr/>
        </p:nvSpPr>
        <p:spPr>
          <a:xfrm>
            <a:off x="3185160" y="731520"/>
            <a:ext cx="2773680" cy="3515868"/>
          </a:xfrm>
          <a:prstGeom prst="rect">
            <a:avLst/>
          </a:prstGeom>
          <a:solidFill>
            <a:srgbClr val="E8EDF4"/>
          </a:solidFill>
          <a:ln w="12700">
            <a:solidFill>
              <a:srgbClr val="DDDDDD"/>
            </a:solidFill>
            <a:prstDash val="solid"/>
          </a:ln>
        </p:spPr>
      </p:sp>
      <p:sp>
        <p:nvSpPr>
          <p:cNvPr id="10" name="Shape 8"/>
          <p:cNvSpPr/>
          <p:nvPr/>
        </p:nvSpPr>
        <p:spPr>
          <a:xfrm>
            <a:off x="3185160" y="731520"/>
            <a:ext cx="2773680" cy="438912"/>
          </a:xfrm>
          <a:prstGeom prst="rect">
            <a:avLst/>
          </a:prstGeom>
          <a:solidFill>
            <a:srgbClr val="1B2A4A"/>
          </a:solidFill>
          <a:ln w="12700">
            <a:solidFill>
              <a:srgbClr val="1B2A4A"/>
            </a:solidFill>
            <a:prstDash val="solid"/>
          </a:ln>
        </p:spPr>
      </p:sp>
      <p:sp>
        <p:nvSpPr>
          <p:cNvPr id="11" name="Text 9"/>
          <p:cNvSpPr/>
          <p:nvPr/>
        </p:nvSpPr>
        <p:spPr>
          <a:xfrm>
            <a:off x="3185160" y="731520"/>
            <a:ext cx="2773680"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Trebuchet MS" pitchFamily="34" charset="0"/>
                <a:ea typeface="Trebuchet MS" pitchFamily="34" charset="-122"/>
                <a:cs typeface="Trebuchet MS" pitchFamily="34" charset="-120"/>
              </a:rPr>
              <a:t>2019-2020 - Trump Round 2</a:t>
            </a:r>
            <a:endParaRPr lang="en-US" sz="1500" dirty="0"/>
          </a:p>
        </p:txBody>
      </p:sp>
      <p:sp>
        <p:nvSpPr>
          <p:cNvPr id="12" name="bounded_body"/>
          <p:cNvSpPr/>
          <p:nvPr/>
        </p:nvSpPr>
        <p:spPr>
          <a:xfrm>
            <a:off x="327660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Section 301 China List 4A (7.5%)</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Brought total tariffs to ~$360B of Chinese goods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Phase One trade deal in 2020 paused escalation</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Most tariffs stayed in place after deal</a:t>
            </a:r>
            <a:endParaRPr lang="en-US" sz="1800" dirty="0"/>
          </a:p>
        </p:txBody>
      </p:sp>
      <p:sp>
        <p:nvSpPr>
          <p:cNvPr id="13" name="Shape 11"/>
          <p:cNvSpPr/>
          <p:nvPr/>
        </p:nvSpPr>
        <p:spPr>
          <a:xfrm>
            <a:off x="6096000" y="731520"/>
            <a:ext cx="2773680" cy="3515868"/>
          </a:xfrm>
          <a:prstGeom prst="rect">
            <a:avLst/>
          </a:prstGeom>
          <a:solidFill>
            <a:srgbClr val="FFF8F6"/>
          </a:solidFill>
          <a:ln w="12700">
            <a:solidFill>
              <a:srgbClr val="DDDDDD"/>
            </a:solidFill>
            <a:prstDash val="solid"/>
          </a:ln>
        </p:spPr>
      </p:sp>
      <p:sp>
        <p:nvSpPr>
          <p:cNvPr id="14" name="Shape 12"/>
          <p:cNvSpPr/>
          <p:nvPr/>
        </p:nvSpPr>
        <p:spPr>
          <a:xfrm>
            <a:off x="6096000" y="731520"/>
            <a:ext cx="2773680" cy="438912"/>
          </a:xfrm>
          <a:prstGeom prst="rect">
            <a:avLst/>
          </a:prstGeom>
          <a:solidFill>
            <a:srgbClr val="E8735A"/>
          </a:solidFill>
          <a:ln w="12700">
            <a:solidFill>
              <a:srgbClr val="E8735A"/>
            </a:solidFill>
            <a:prstDash val="solid"/>
          </a:ln>
        </p:spPr>
      </p:sp>
      <p:sp>
        <p:nvSpPr>
          <p:cNvPr id="15" name="Text 13"/>
          <p:cNvSpPr/>
          <p:nvPr/>
        </p:nvSpPr>
        <p:spPr>
          <a:xfrm>
            <a:off x="609600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2024 - Biden Targeted Increases</a:t>
            </a:r>
            <a:endParaRPr lang="en-US" sz="1500" dirty="0"/>
          </a:p>
        </p:txBody>
      </p:sp>
      <p:sp>
        <p:nvSpPr>
          <p:cNvPr id="16" name="bounded_body"/>
          <p:cNvSpPr/>
          <p:nvPr/>
        </p:nvSpPr>
        <p:spPr>
          <a:xfrm>
            <a:off x="618744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100% tariff on Chinese EVs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50% tariff on Chinese solar panels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25% on Chinese steel and aluminum (kept)</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25% on EV batteries (phased)</a:t>
            </a:r>
            <a:endParaRPr lang="en-US" sz="1800" dirty="0"/>
          </a:p>
        </p:txBody>
      </p:sp>
      <p:sp>
        <p:nvSpPr>
          <p:cNvPr id="17" name="Shape 15"/>
          <p:cNvSpPr/>
          <p:nvPr/>
        </p:nvSpPr>
        <p:spPr>
          <a:xfrm>
            <a:off x="274320" y="4302252"/>
            <a:ext cx="8595360" cy="512064"/>
          </a:xfrm>
          <a:prstGeom prst="rect">
            <a:avLst/>
          </a:prstGeom>
          <a:solidFill>
            <a:srgbClr val="FFF8F6"/>
          </a:solidFill>
          <a:ln w="12700">
            <a:solidFill>
              <a:srgbClr val="E8735A"/>
            </a:solidFill>
            <a:prstDash val="solid"/>
          </a:ln>
        </p:spPr>
      </p:sp>
      <p:sp>
        <p:nvSpPr>
          <p:cNvPr id="18" name="Shape 16"/>
          <p:cNvSpPr/>
          <p:nvPr/>
        </p:nvSpPr>
        <p:spPr>
          <a:xfrm>
            <a:off x="274320" y="4302252"/>
            <a:ext cx="64008" cy="512064"/>
          </a:xfrm>
          <a:prstGeom prst="rect">
            <a:avLst/>
          </a:prstGeom>
          <a:solidFill>
            <a:srgbClr val="E8735A"/>
          </a:solidFill>
          <a:ln w="12700">
            <a:solidFill>
              <a:srgbClr val="E8735A"/>
            </a:solidFill>
            <a:prstDash val="solid"/>
          </a:ln>
        </p:spPr>
      </p:sp>
      <p:sp>
        <p:nvSpPr>
          <p:cNvPr id="19"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Both administrations kept and expanded most tariffs - tariffs are now bipartisan U.S. China policy.</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U.S. Tariff Revenue 2010-2026</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Line chart of U.S. federal tariff revenue in billions of dollars from 2010 through 2026 (with 2025-2026 projected). Revenue is roughly flat in the $30-35 billion range from 2010 through 2017. After the 2018 China and steel tariffs, revenue jumps sharply, reaching about $70 billion in 2019 and roughly $80 billion in 2020. Revenue stays elevated in the $80-100 billion range from 2021 through 2023. With the 2024 expansion of tariffs (100% on Chinese EVs, 50% on solar, 25% on EV batteries), revenue rises further toward $120-130 billion projected by 2026. The chart shows the 2018 escalation roughly DOUBLED tariff revenue, and the 2024 expansion is projected to roughly DOUBLE it again from 2017 levels.">    </p:cNvPr>
          <p:cNvPicPr>
            <a:picLocks noChangeAspect="1"/>
          </p:cNvPicPr>
          <p:nvPr/>
        </p:nvPicPr>
        <p:blipFill>
          <a:blip r:embed="rId1"/>
          <a:stretch>
            <a:fillRect/>
          </a:stretch>
        </p:blipFill>
        <p:spPr>
          <a:xfrm>
            <a:off x="2182730" y="795528"/>
            <a:ext cx="477854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Note: 2018 doubled revenue; 2024 dipped, then 2026 projected surge.</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550" b="1" dirty="0">
                <a:solidFill>
                  <a:srgbClr val="FFFFFF"/>
                </a:solidFill>
                <a:latin typeface="Trebuchet MS" pitchFamily="34" charset="0"/>
                <a:ea typeface="Trebuchet MS" pitchFamily="34" charset="-122"/>
                <a:cs typeface="Trebuchet MS" pitchFamily="34" charset="-120"/>
              </a:rPr>
              <a:t>Protection vs Revenue: Why Governments Use Tariffs</a:t>
            </a:r>
            <a:endParaRPr lang="en-US" sz="25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Protection Motive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Shield U.S. industries from cheaper imports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Steel mills, washer factories, auto plants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Saves SOME jobs in protected sector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But raises consumer prices economy-wide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Revenue Motive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Raise money for the federal government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Pre-1913: tariffs were the main federal revenue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Today: under 2% of total federal revenue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$80B in 2024 vs $4.5T total federal revenue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Both motives are real - but recent U.S. tariffs are mostly PROTECTION-driven, not revenue-driven.</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Studies: How Much Consumers Actually Paid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700" b="1" dirty="0">
                <a:solidFill>
                  <a:srgbClr val="1B2A4A"/>
                </a:solidFill>
                <a:latin typeface="Trebuchet MS" pitchFamily="34" charset="0"/>
                <a:ea typeface="Trebuchet MS" pitchFamily="34" charset="-122"/>
                <a:cs typeface="Trebuchet MS" pitchFamily="34" charset="-120"/>
              </a:rPr>
              <a:t>Federal Reserve (Cavallo et al. 2019)</a:t>
            </a:r>
            <a:endParaRPr lang="en-US" sz="17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Found near-complete pass-through of the 2018 China tariffs to U.S. retail prices.</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700" b="1" dirty="0">
                <a:solidFill>
                  <a:srgbClr val="1B2A4A"/>
                </a:solidFill>
                <a:latin typeface="Trebuchet MS" pitchFamily="34" charset="0"/>
                <a:ea typeface="Trebuchet MS" pitchFamily="34" charset="-122"/>
                <a:cs typeface="Trebuchet MS" pitchFamily="34" charset="-120"/>
              </a:rPr>
              <a:t>NBER (Amiti, Redding, Weinstein 2019)</a:t>
            </a:r>
            <a:endParaRPr lang="en-US" sz="17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Found the 2018 tariffs passed ~100% onto U.S. consumers; cost about $51 billion per year.</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Peterson Institute (2019)</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Estimated the average household paid about $400-$800 more per year from 2018-2019 tariffs.</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Washing machine case (2019)</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After the 2018 washer tariff, washer prices rose about 12%; bundled dryer prices rose too.</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What it means</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Almost all the cost reached U.S. consumers; foreign exporters absorbed close to zero</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Multiple peer-reviewed studies converged on the same answer - 95-100% of recent U.S. tariffs were paid by Americans.</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Practice Math - $1,000 Import + 25% Tariff</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64769"/>
          </a:xfrm>
          <a:prstGeom prst="rect">
            <a:avLst/>
          </a:prstGeom>
          <a:solidFill>
            <a:srgbClr val="FFFFFF"/>
          </a:solidFill>
          <a:ln w="12700">
            <a:solidFill>
              <a:srgbClr val="F2F2F2"/>
            </a:solidFill>
            <a:prstDash val="solid"/>
          </a:ln>
        </p:spPr>
      </p:sp>
      <p:sp>
        <p:nvSpPr>
          <p:cNvPr id="6" name="Shape 4"/>
          <p:cNvSpPr/>
          <p:nvPr/>
        </p:nvSpPr>
        <p:spPr>
          <a:xfrm>
            <a:off x="420624" y="844448"/>
            <a:ext cx="384048" cy="384048"/>
          </a:xfrm>
          <a:prstGeom prst="ellipse">
            <a:avLst/>
          </a:prstGeom>
          <a:solidFill>
            <a:srgbClr val="145F58"/>
          </a:solidFill>
          <a:ln w="12700">
            <a:solidFill>
              <a:srgbClr val="145F58"/>
            </a:solidFill>
            <a:prstDash val="solid"/>
          </a:ln>
        </p:spPr>
      </p:sp>
      <p:sp>
        <p:nvSpPr>
          <p:cNvPr id="7" name="Text 5"/>
          <p:cNvSpPr/>
          <p:nvPr/>
        </p:nvSpPr>
        <p:spPr>
          <a:xfrm>
            <a:off x="420624" y="84444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1 - Original wholesale cost</a:t>
            </a:r>
            <a:endParaRPr lang="en-US" sz="1800" dirty="0"/>
          </a:p>
        </p:txBody>
      </p:sp>
      <p:sp>
        <p:nvSpPr>
          <p:cNvPr id="9" name="bounded_body"/>
          <p:cNvSpPr/>
          <p:nvPr/>
        </p:nvSpPr>
        <p:spPr>
          <a:xfrm>
            <a:off x="3566160" y="704088"/>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Foreign factory exports a washing machine for $1,000 (no tariff scenario)</a:t>
            </a:r>
            <a:endParaRPr lang="en-US" sz="1800" dirty="0"/>
          </a:p>
        </p:txBody>
      </p:sp>
      <p:sp>
        <p:nvSpPr>
          <p:cNvPr id="10" name="Shape 8"/>
          <p:cNvSpPr/>
          <p:nvPr/>
        </p:nvSpPr>
        <p:spPr>
          <a:xfrm>
            <a:off x="274320" y="1423721"/>
            <a:ext cx="8595360" cy="664769"/>
          </a:xfrm>
          <a:prstGeom prst="rect">
            <a:avLst/>
          </a:prstGeom>
          <a:solidFill>
            <a:srgbClr val="FFFFFF"/>
          </a:solidFill>
          <a:ln w="12700">
            <a:solidFill>
              <a:srgbClr val="F2F2F2"/>
            </a:solidFill>
            <a:prstDash val="solid"/>
          </a:ln>
        </p:spPr>
      </p:sp>
      <p:sp>
        <p:nvSpPr>
          <p:cNvPr id="11" name="Shape 9"/>
          <p:cNvSpPr/>
          <p:nvPr/>
        </p:nvSpPr>
        <p:spPr>
          <a:xfrm>
            <a:off x="420624" y="1564081"/>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564081"/>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423721"/>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2 - Apply tariff</a:t>
            </a:r>
            <a:endParaRPr lang="en-US" sz="1800" dirty="0"/>
          </a:p>
        </p:txBody>
      </p:sp>
      <p:sp>
        <p:nvSpPr>
          <p:cNvPr id="14" name="bounded_body"/>
          <p:cNvSpPr/>
          <p:nvPr/>
        </p:nvSpPr>
        <p:spPr>
          <a:xfrm>
            <a:off x="3566160" y="1423721"/>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25% ad valorem tariff = 0.25 x $1,000 = $250 paid by U.S. importer at the port</a:t>
            </a:r>
            <a:endParaRPr lang="en-US" sz="1800" dirty="0"/>
          </a:p>
        </p:txBody>
      </p:sp>
      <p:sp>
        <p:nvSpPr>
          <p:cNvPr id="15" name="Shape 13"/>
          <p:cNvSpPr/>
          <p:nvPr/>
        </p:nvSpPr>
        <p:spPr>
          <a:xfrm>
            <a:off x="274320" y="2143354"/>
            <a:ext cx="8595360" cy="664769"/>
          </a:xfrm>
          <a:prstGeom prst="rect">
            <a:avLst/>
          </a:prstGeom>
          <a:solidFill>
            <a:srgbClr val="FFFFFF"/>
          </a:solidFill>
          <a:ln w="12700">
            <a:solidFill>
              <a:srgbClr val="F2F2F2"/>
            </a:solidFill>
            <a:prstDash val="solid"/>
          </a:ln>
        </p:spPr>
      </p:sp>
      <p:sp>
        <p:nvSpPr>
          <p:cNvPr id="16" name="Shape 14"/>
          <p:cNvSpPr/>
          <p:nvPr/>
        </p:nvSpPr>
        <p:spPr>
          <a:xfrm>
            <a:off x="420624" y="2283714"/>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283714"/>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143354"/>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3 - Compute pass-through</a:t>
            </a:r>
            <a:endParaRPr lang="en-US" sz="1800" dirty="0"/>
          </a:p>
        </p:txBody>
      </p:sp>
      <p:sp>
        <p:nvSpPr>
          <p:cNvPr id="19" name="bounded_body"/>
          <p:cNvSpPr/>
          <p:nvPr/>
        </p:nvSpPr>
        <p:spPr>
          <a:xfrm>
            <a:off x="3566160" y="2143354"/>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If pass-through = 95%, consumer price rises by 0.95 x $250 = $237.50</a:t>
            </a:r>
            <a:endParaRPr lang="en-US" sz="1800" dirty="0"/>
          </a:p>
        </p:txBody>
      </p:sp>
      <p:sp>
        <p:nvSpPr>
          <p:cNvPr id="20" name="Shape 18"/>
          <p:cNvSpPr/>
          <p:nvPr/>
        </p:nvSpPr>
        <p:spPr>
          <a:xfrm>
            <a:off x="274320" y="2862986"/>
            <a:ext cx="8595360" cy="664769"/>
          </a:xfrm>
          <a:prstGeom prst="rect">
            <a:avLst/>
          </a:prstGeom>
          <a:solidFill>
            <a:srgbClr val="FFFFFF"/>
          </a:solidFill>
          <a:ln w="12700">
            <a:solidFill>
              <a:srgbClr val="F2F2F2"/>
            </a:solidFill>
            <a:prstDash val="solid"/>
          </a:ln>
        </p:spPr>
      </p:sp>
      <p:sp>
        <p:nvSpPr>
          <p:cNvPr id="21" name="Shape 19"/>
          <p:cNvSpPr/>
          <p:nvPr/>
        </p:nvSpPr>
        <p:spPr>
          <a:xfrm>
            <a:off x="420624" y="3003347"/>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003347"/>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2862986"/>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4 - New retail price</a:t>
            </a:r>
            <a:endParaRPr lang="en-US" sz="1800" dirty="0"/>
          </a:p>
        </p:txBody>
      </p:sp>
      <p:sp>
        <p:nvSpPr>
          <p:cNvPr id="24" name="bounded_body"/>
          <p:cNvSpPr/>
          <p:nvPr/>
        </p:nvSpPr>
        <p:spPr>
          <a:xfrm>
            <a:off x="3566160" y="2862986"/>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Original retail $1,000 + $237.50 increase = $1,237.50; the consumer pays $237.50 more</a:t>
            </a:r>
            <a:endParaRPr lang="en-US" sz="1800" dirty="0"/>
          </a:p>
        </p:txBody>
      </p:sp>
      <p:sp>
        <p:nvSpPr>
          <p:cNvPr id="25" name="Shape 23"/>
          <p:cNvSpPr/>
          <p:nvPr/>
        </p:nvSpPr>
        <p:spPr>
          <a:xfrm>
            <a:off x="274320" y="3582619"/>
            <a:ext cx="8595360" cy="664769"/>
          </a:xfrm>
          <a:prstGeom prst="rect">
            <a:avLst/>
          </a:prstGeom>
          <a:solidFill>
            <a:srgbClr val="FFFFFF"/>
          </a:solidFill>
          <a:ln w="12700">
            <a:solidFill>
              <a:srgbClr val="F2F2F2"/>
            </a:solidFill>
            <a:prstDash val="solid"/>
          </a:ln>
        </p:spPr>
      </p:sp>
      <p:sp>
        <p:nvSpPr>
          <p:cNvPr id="26" name="Shape 24"/>
          <p:cNvSpPr/>
          <p:nvPr/>
        </p:nvSpPr>
        <p:spPr>
          <a:xfrm>
            <a:off x="420624" y="3722980"/>
            <a:ext cx="384048" cy="384048"/>
          </a:xfrm>
          <a:prstGeom prst="ellipse">
            <a:avLst/>
          </a:prstGeom>
          <a:solidFill>
            <a:srgbClr val="145F58"/>
          </a:solidFill>
          <a:ln w="12700">
            <a:solidFill>
              <a:srgbClr val="145F58"/>
            </a:solidFill>
            <a:prstDash val="solid"/>
          </a:ln>
        </p:spPr>
      </p:sp>
      <p:sp>
        <p:nvSpPr>
          <p:cNvPr id="27" name="Text 25"/>
          <p:cNvSpPr/>
          <p:nvPr/>
        </p:nvSpPr>
        <p:spPr>
          <a:xfrm>
            <a:off x="420624" y="372298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8" name="bounded_body"/>
          <p:cNvSpPr/>
          <p:nvPr/>
        </p:nvSpPr>
        <p:spPr>
          <a:xfrm>
            <a:off x="914400" y="3582619"/>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5 - Identify the payers</a:t>
            </a:r>
            <a:endParaRPr lang="en-US" sz="1800" dirty="0"/>
          </a:p>
        </p:txBody>
      </p:sp>
      <p:sp>
        <p:nvSpPr>
          <p:cNvPr id="29" name="bounded_body"/>
          <p:cNvSpPr/>
          <p:nvPr/>
        </p:nvSpPr>
        <p:spPr>
          <a:xfrm>
            <a:off x="3566160" y="3582619"/>
            <a:ext cx="5257800" cy="664769"/>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Consumer pays $237.50 (95%); importer absorbs $12.50 (5%); foreign exporter pays $0</a:t>
            </a:r>
            <a:endParaRPr lang="en-US" sz="1750" dirty="0"/>
          </a:p>
        </p:txBody>
      </p:sp>
      <p:sp>
        <p:nvSpPr>
          <p:cNvPr id="30" name="Shape 28"/>
          <p:cNvSpPr/>
          <p:nvPr/>
        </p:nvSpPr>
        <p:spPr>
          <a:xfrm>
            <a:off x="274320" y="4302252"/>
            <a:ext cx="8595360" cy="512064"/>
          </a:xfrm>
          <a:prstGeom prst="rect">
            <a:avLst/>
          </a:prstGeom>
          <a:solidFill>
            <a:srgbClr val="FFF8F6"/>
          </a:solidFill>
          <a:ln w="12700">
            <a:solidFill>
              <a:srgbClr val="E8735A"/>
            </a:solidFill>
            <a:prstDash val="solid"/>
          </a:ln>
        </p:spPr>
      </p:sp>
      <p:sp>
        <p:nvSpPr>
          <p:cNvPr id="31" name="Shape 29"/>
          <p:cNvSpPr/>
          <p:nvPr/>
        </p:nvSpPr>
        <p:spPr>
          <a:xfrm>
            <a:off x="274320" y="4302252"/>
            <a:ext cx="64008" cy="512064"/>
          </a:xfrm>
          <a:prstGeom prst="rect">
            <a:avLst/>
          </a:prstGeom>
          <a:solidFill>
            <a:srgbClr val="E8735A"/>
          </a:solidFill>
          <a:ln w="12700">
            <a:solidFill>
              <a:srgbClr val="E8735A"/>
            </a:solidFill>
            <a:prstDash val="solid"/>
          </a:ln>
        </p:spPr>
      </p:sp>
      <p:sp>
        <p:nvSpPr>
          <p:cNvPr id="32"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To find the consumer cost of a tariff: import value x tariff rate x pass-through rate.</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tariff is a TAX on imports paid by the U.S. importer at the border</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Studies find 95-100% PASS-THROUGH to U.S. consumer prices</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China and other foreign exporters paid CLOSE TO ZERO in 2018-2024</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Tariffs PROTECT some U.S. jobs but raise prices economy-wide</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2018-2024 rounds cost U.S. households about $400-$800 per year</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Tariffs: Who Really Pays?</dc:title>
  <dc:subject>PptxGenJS Presentation</dc:subject>
  <dc:creator>More Lessons Less Planning</dc:creator>
  <cp:lastModifiedBy>More Lessons Less Planning</cp:lastModifiedBy>
  <cp:revision>1</cp:revision>
  <dcterms:created xsi:type="dcterms:W3CDTF">2026-09-07T00:38:42Z</dcterms:created>
  <dcterms:modified xsi:type="dcterms:W3CDTF">2026-09-07T00:38:42Z</dcterms:modified>
</cp:coreProperties>
</file>