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slide. Thousands of years ago, humans began taming and breeding wild animals into livestock. This domestication reshaped what people ate, where they lived, and how their societies were organized. Today students learn how and why it happened.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four learning targets. Today connects a survival story (taming animals) with a history skill (explaining how a change reshaped whole societies).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DOMESTICATION is the slow process of taming wild animals and breeding them over many generations so they live with and are useful to humans. It is different from TAMING, which makes a single wild animal less afraid of people but does not change the whole species. You could tame one wolf, but domesticating dogs meant breeding tame wolves for thousands of years until a new, gentler animal existed.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very first animal domesticated was the DOG, bred from wolves to help early humans hunt and guard their camps. After the dog came LIVESTOCK - domesticated animals such as sheep, goats, cattle, and pigs raised for human use. These animals were chosen because they were calm, bred easily in captivity, ate food humans could provide, and gave meat, milk, wool, or labor in return.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Herders shaped their animals through SELECTIVE BREEDING - choosing the tamest, most useful animals to reproduce so their calm traits passed to the next generation. Over time this made livestock more DOCILE - calm, gentle, and easily handled. Aggressive or nervous animals were not allowed to breed, so each generation grew easier to control, smaller, and better suited to living with people.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people had livestock, some built a whole way of life around them called PASTORALISM - a way of life based on herding and raising domesticated animals for food and materials. HERDING means keeping and moving a group of domesticated animals together for grazing and protection. Herders followed grass and water, milked their animals, sheared wool, and slaughtered stock for meat and hides. The next slide shows herders driving cattle.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Public-domain ancient Egyptian tomb painting (Tomb of Menna) of men driving a small herd of domesticated cattle. Give students a moment to notice the tame cattle being led and guided by people - herding in action.
Reference labels (point to these chart features when teaching): Domesticated cattle; Herders guiding the animals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Domesticated animals gave people more than food - they gave power. A BEAST OF BURDEN is a strong domesticated animal, such as an ox, used to carry loads or pull a plow. Oxen pulled plows through heavy soil, and donkeys and oxen carried loads far heavier than a person could lift. This animal muscle let people farm more land and move more goods than human hands alone ever could. The next slide shows animals at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CC0 ancient Egyptian tomb painting (Tomb of Djar, MET) of laden donkeys and an ox pulling a plow. Point out the donkeys carrying packs and the ox harnessed to the plow - domesticated animals doing heavy labor for people.
Reference labels (point to these chart features when teaching): Ox pulling a plow; Donkeys carrying loads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Domesticating animals was a key part of the NEOLITHIC REVOLUTION - the shift from hunting and gathering to farming and herding that let people settle in one place. Instead of chasing wild game, people now raised their own steady supply of meat, milk, and wool. Herding and farming together produced a SURPLUS - the extra food and materials that supported larger, more complex societies.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Domesticated animals reshaped society itself. A food SURPLUS meant not everyone had to find food each day, so some people took on new jobs like leaders, traders, and crafters. Owning large herds made some families wealthier than others, creating ranks and social classes. Villages grew larger and more organized. Taming animals did not just change the menu - it changed diet, settlement, labor, and the whole structure of society.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we know all this? Scientists study old animal BONES to see how domesticated animals changed in size and shape over time - sheep and goats grew smaller and calmer under human care. Historians also read written accounts, such as Francis GALTON's 1865 essay, which explained which qualities let a wild animal be tamed. In the activity you will read Galton's own words as a primary source.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the four takeaways. The big idea: domesticating animals was a turning point that changed not just diet but where people lived and how their societies were organized.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Taming Wild Animals</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How and why early humans domesticated animals - and how herding changed prehistoric life forever.</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993267"/>
          </a:xfrm>
          <a:prstGeom prst="rect">
            <a:avLst/>
          </a:prstGeom>
          <a:solidFill>
            <a:srgbClr val="FFFFFF"/>
          </a:solidFill>
          <a:ln w="12700">
            <a:solidFill>
              <a:srgbClr val="F2F2F2"/>
            </a:solidFill>
            <a:prstDash val="solid"/>
          </a:ln>
        </p:spPr>
      </p:sp>
      <p:sp>
        <p:nvSpPr>
          <p:cNvPr id="6" name="Shape 4"/>
          <p:cNvSpPr/>
          <p:nvPr/>
        </p:nvSpPr>
        <p:spPr>
          <a:xfrm>
            <a:off x="438912" y="1017841"/>
            <a:ext cx="365760" cy="365760"/>
          </a:xfrm>
          <a:prstGeom prst="ellipse">
            <a:avLst/>
          </a:prstGeom>
          <a:solidFill>
            <a:srgbClr val="145F58"/>
          </a:solidFill>
          <a:ln w="12700">
            <a:solidFill>
              <a:srgbClr val="145F58"/>
            </a:solidFill>
            <a:prstDash val="solid"/>
          </a:ln>
        </p:spPr>
      </p:sp>
      <p:sp>
        <p:nvSpPr>
          <p:cNvPr id="7" name="Text 5"/>
          <p:cNvSpPr/>
          <p:nvPr/>
        </p:nvSpPr>
        <p:spPr>
          <a:xfrm>
            <a:off x="438912" y="1017841"/>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Tell the difference between taming one animal and domesticating a species.</a:t>
            </a:r>
            <a:endParaRPr lang="en-US" sz="1800" dirty="0"/>
          </a:p>
        </p:txBody>
      </p:sp>
      <p:sp>
        <p:nvSpPr>
          <p:cNvPr id="9" name="Shape 7"/>
          <p:cNvSpPr/>
          <p:nvPr/>
        </p:nvSpPr>
        <p:spPr>
          <a:xfrm>
            <a:off x="274320" y="1761363"/>
            <a:ext cx="8595360" cy="993267"/>
          </a:xfrm>
          <a:prstGeom prst="rect">
            <a:avLst/>
          </a:prstGeom>
          <a:solidFill>
            <a:srgbClr val="FFFFFF"/>
          </a:solidFill>
          <a:ln w="12700">
            <a:solidFill>
              <a:srgbClr val="F2F2F2"/>
            </a:solidFill>
            <a:prstDash val="solid"/>
          </a:ln>
        </p:spPr>
      </p:sp>
      <p:sp>
        <p:nvSpPr>
          <p:cNvPr id="10" name="Shape 8"/>
          <p:cNvSpPr/>
          <p:nvPr/>
        </p:nvSpPr>
        <p:spPr>
          <a:xfrm>
            <a:off x="438912" y="2075117"/>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075117"/>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76136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Identify which animals were domesticated first and why.</a:t>
            </a:r>
            <a:endParaRPr lang="en-US" sz="1800" dirty="0"/>
          </a:p>
        </p:txBody>
      </p:sp>
      <p:sp>
        <p:nvSpPr>
          <p:cNvPr id="13" name="Shape 11"/>
          <p:cNvSpPr/>
          <p:nvPr/>
        </p:nvSpPr>
        <p:spPr>
          <a:xfrm>
            <a:off x="274320" y="2818638"/>
            <a:ext cx="8595360" cy="993267"/>
          </a:xfrm>
          <a:prstGeom prst="rect">
            <a:avLst/>
          </a:prstGeom>
          <a:solidFill>
            <a:srgbClr val="FFFFFF"/>
          </a:solidFill>
          <a:ln w="12700">
            <a:solidFill>
              <a:srgbClr val="F2F2F2"/>
            </a:solidFill>
            <a:prstDash val="solid"/>
          </a:ln>
        </p:spPr>
      </p:sp>
      <p:sp>
        <p:nvSpPr>
          <p:cNvPr id="14" name="Shape 12"/>
          <p:cNvSpPr/>
          <p:nvPr/>
        </p:nvSpPr>
        <p:spPr>
          <a:xfrm>
            <a:off x="438912" y="3132392"/>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3132392"/>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81863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how selective breeding made animals docile.</a:t>
            </a:r>
            <a:endParaRPr lang="en-US" sz="1800" dirty="0"/>
          </a:p>
        </p:txBody>
      </p:sp>
      <p:sp>
        <p:nvSpPr>
          <p:cNvPr id="17" name="Shape 15"/>
          <p:cNvSpPr/>
          <p:nvPr/>
        </p:nvSpPr>
        <p:spPr>
          <a:xfrm>
            <a:off x="274320" y="3875913"/>
            <a:ext cx="8595360" cy="993267"/>
          </a:xfrm>
          <a:prstGeom prst="rect">
            <a:avLst/>
          </a:prstGeom>
          <a:solidFill>
            <a:srgbClr val="FFFFFF"/>
          </a:solidFill>
          <a:ln w="12700">
            <a:solidFill>
              <a:srgbClr val="F2F2F2"/>
            </a:solidFill>
            <a:prstDash val="solid"/>
          </a:ln>
        </p:spPr>
      </p:sp>
      <p:sp>
        <p:nvSpPr>
          <p:cNvPr id="18" name="Shape 16"/>
          <p:cNvSpPr/>
          <p:nvPr/>
        </p:nvSpPr>
        <p:spPr>
          <a:xfrm>
            <a:off x="438912" y="4189666"/>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4189666"/>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87591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how herding reshaped diet, settlement, and society.</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From Wild to Tame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Domestication</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Taming wild animals and breeding them over generations to be useful to humans.</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Taming</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Making one wild animal less afraid of people; it does not change the whole species.</a:t>
            </a:r>
            <a:endParaRPr lang="en-US" sz="180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DOMESTICATION changes a whole species over generations; TAMING changes only one animal.</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First Animals Tamed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dog came first</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Wolves became dogs and helped early humans hunt and guard camps.</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Then came livestock</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Sheep, goats, cattle, and pigs were domesticated for food and materials.</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Why these animals</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They were calm, bred easily in captivity, and were useful to people.</a:t>
            </a:r>
            <a:endParaRPr lang="en-US" sz="180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DOG was domesticated first; then LIVESTOCK - sheep, goats, cattle, and pigs.</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Breeding for Calm</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Selective breeding</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Choosing the tamest, most useful animals to reproduce so calm traits pass on.</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Docile</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Calm, gentle, and easily handled - the trait herders selected for.</a:t>
            </a:r>
            <a:endParaRPr lang="en-US" sz="180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SELECTIVE BREEDING of DOCILE animals slowly made livestock calmer and more useful.</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 Herding Way of Life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Pastoralism</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way of life based on herding and raising domesticated animals.</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Herding</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Keeping and moving a group of animals together for grazing and protection.</a:t>
            </a:r>
            <a:endParaRPr lang="en-US" sz="1800" dirty="0"/>
          </a:p>
        </p:txBody>
      </p:sp>
      <p:sp>
        <p:nvSpPr>
          <p:cNvPr id="15" name="Shape 13"/>
          <p:cNvSpPr/>
          <p:nvPr/>
        </p:nvSpPr>
        <p:spPr>
          <a:xfrm>
            <a:off x="274320" y="2423160"/>
            <a:ext cx="8595360" cy="512064"/>
          </a:xfrm>
          <a:prstGeom prst="rect">
            <a:avLst/>
          </a:prstGeom>
          <a:solidFill>
            <a:srgbClr val="FFF8F6"/>
          </a:solidFill>
          <a:ln w="12700">
            <a:solidFill>
              <a:srgbClr val="E8735A"/>
            </a:solidFill>
            <a:prstDash val="solid"/>
          </a:ln>
        </p:spPr>
      </p:sp>
      <p:sp>
        <p:nvSpPr>
          <p:cNvPr id="16" name="Shape 14"/>
          <p:cNvSpPr/>
          <p:nvPr/>
        </p:nvSpPr>
        <p:spPr>
          <a:xfrm>
            <a:off x="274320" y="2423160"/>
            <a:ext cx="64008" cy="512064"/>
          </a:xfrm>
          <a:prstGeom prst="rect">
            <a:avLst/>
          </a:prstGeom>
          <a:solidFill>
            <a:srgbClr val="E8735A"/>
          </a:solidFill>
          <a:ln w="12700">
            <a:solidFill>
              <a:srgbClr val="E8735A"/>
            </a:solidFill>
            <a:prstDash val="solid"/>
          </a:ln>
        </p:spPr>
      </p:sp>
      <p:sp>
        <p:nvSpPr>
          <p:cNvPr id="17" name="bounded_callout"/>
          <p:cNvSpPr/>
          <p:nvPr/>
        </p:nvSpPr>
        <p:spPr>
          <a:xfrm>
            <a:off x="457200" y="2468880"/>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In PASTORALISM, people live by HERDING - moving animals to graze and keeping them safe.</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Driving the Cattle Herd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Ancient Egyptian tomb painting of two men driving a small herd of domesticated cattle through a grain field, showing the cattle led and guided by herders.">    </p:cNvPr>
          <p:cNvPicPr>
            <a:picLocks noChangeAspect="1"/>
          </p:cNvPicPr>
          <p:nvPr/>
        </p:nvPicPr>
        <p:blipFill>
          <a:blip r:embed="rId1"/>
          <a:stretch>
            <a:fillRect/>
          </a:stretch>
        </p:blipFill>
        <p:spPr>
          <a:xfrm>
            <a:off x="1664677" y="795528"/>
            <a:ext cx="5814646"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Herders drive domesticated cattle - an example of the herding way of life.</a:t>
            </a:r>
            <a:endParaRPr lang="en-U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Animals as Power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Oxen pulled plows to break and turn heavy soil for farming.</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Donkeys and oxen carried loads far heavier than a person could.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 beast of burden did work that once needed many human hands.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Animal power let people farm more land and move more goods.</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BEAST OF BURDEN, such as an ox, carries loads or pulls a plow for people.</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Beasts of Burden at Work</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Ancient Egyptian tomb painting of a row of laden donkeys carrying packs above a scene of an ox pulling a plow guided by two farmers.">    </p:cNvPr>
          <p:cNvPicPr>
            <a:picLocks noChangeAspect="1"/>
          </p:cNvPicPr>
          <p:nvPr/>
        </p:nvPicPr>
        <p:blipFill>
          <a:blip r:embed="rId1"/>
          <a:stretch>
            <a:fillRect/>
          </a:stretch>
        </p:blipFill>
        <p:spPr>
          <a:xfrm>
            <a:off x="2012506" y="795528"/>
            <a:ext cx="5118989"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Laden donkeys carry loads while an ox pulls a plow - beasts of burden.</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Animals and the Neolithic Revolution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Neolithic Revolution</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shift from hunting and gathering to farming and herding, letting people settle.</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Surplus</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Extra food and materials that supported larger, more complex societies.</a:t>
            </a:r>
            <a:endParaRPr lang="en-US" sz="180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Domesticating animals was part of the NEOLITHIC REVOLUTION and helped create a food SURPLUS.</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 New Kind of Society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 food surplus meant not everyone had to find food each day.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Some people took on new jobs: leaders, traders, and crafters.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Owning large herds made some families wealthier than others.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Villages grew larger and developed ranks and social classes.</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food SURPLUS let people take on new jobs and created wealth, ranks, and larger villages.</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How We Know</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Animal bones</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Scientists study old bones to see how domesticated animals changed over time.</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Written accounts</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Thinkers like Francis Galton described which animals could be tamed and why.</a:t>
            </a:r>
            <a:endParaRPr lang="en-US" sz="1800" dirty="0"/>
          </a:p>
        </p:txBody>
      </p:sp>
      <p:sp>
        <p:nvSpPr>
          <p:cNvPr id="15" name="Shape 13"/>
          <p:cNvSpPr/>
          <p:nvPr/>
        </p:nvSpPr>
        <p:spPr>
          <a:xfrm>
            <a:off x="274320" y="2423160"/>
            <a:ext cx="8595360" cy="512064"/>
          </a:xfrm>
          <a:prstGeom prst="rect">
            <a:avLst/>
          </a:prstGeom>
          <a:solidFill>
            <a:srgbClr val="FFF8F6"/>
          </a:solidFill>
          <a:ln w="12700">
            <a:solidFill>
              <a:srgbClr val="E8735A"/>
            </a:solidFill>
            <a:prstDash val="solid"/>
          </a:ln>
        </p:spPr>
      </p:sp>
      <p:sp>
        <p:nvSpPr>
          <p:cNvPr id="16" name="Shape 14"/>
          <p:cNvSpPr/>
          <p:nvPr/>
        </p:nvSpPr>
        <p:spPr>
          <a:xfrm>
            <a:off x="274320" y="2423160"/>
            <a:ext cx="64008" cy="512064"/>
          </a:xfrm>
          <a:prstGeom prst="rect">
            <a:avLst/>
          </a:prstGeom>
          <a:solidFill>
            <a:srgbClr val="E8735A"/>
          </a:solidFill>
          <a:ln w="12700">
            <a:solidFill>
              <a:srgbClr val="E8735A"/>
            </a:solidFill>
            <a:prstDash val="solid"/>
          </a:ln>
        </p:spPr>
      </p:sp>
      <p:sp>
        <p:nvSpPr>
          <p:cNvPr id="17" name="bounded_callout"/>
          <p:cNvSpPr/>
          <p:nvPr/>
        </p:nvSpPr>
        <p:spPr>
          <a:xfrm>
            <a:off x="457200" y="2468880"/>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We reconstruct domestication from animal bones and from written accounts like Galton's.</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1053275"/>
            <a:ext cx="310896" cy="310896"/>
          </a:xfrm>
          <a:prstGeom prst="ellipse">
            <a:avLst/>
          </a:prstGeom>
          <a:solidFill>
            <a:srgbClr val="145F58"/>
          </a:solidFill>
          <a:ln w="12700">
            <a:solidFill>
              <a:srgbClr val="145F58"/>
            </a:solidFill>
            <a:prstDash val="solid"/>
          </a:ln>
        </p:spPr>
      </p:sp>
      <p:sp>
        <p:nvSpPr>
          <p:cNvPr id="6" name="Text 4"/>
          <p:cNvSpPr/>
          <p:nvPr/>
        </p:nvSpPr>
        <p:spPr>
          <a:xfrm>
            <a:off x="320040" y="1053275"/>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Domestication breeds a whole species tame; taming changes one animal.</a:t>
            </a:r>
            <a:endParaRPr lang="en-US" sz="1800" dirty="0"/>
          </a:p>
        </p:txBody>
      </p:sp>
      <p:sp>
        <p:nvSpPr>
          <p:cNvPr id="8" name="Shape 6"/>
          <p:cNvSpPr/>
          <p:nvPr/>
        </p:nvSpPr>
        <p:spPr>
          <a:xfrm>
            <a:off x="320040" y="2117408"/>
            <a:ext cx="310896" cy="310896"/>
          </a:xfrm>
          <a:prstGeom prst="ellipse">
            <a:avLst/>
          </a:prstGeom>
          <a:solidFill>
            <a:srgbClr val="145F58"/>
          </a:solidFill>
          <a:ln w="12700">
            <a:solidFill>
              <a:srgbClr val="145F58"/>
            </a:solidFill>
            <a:prstDash val="solid"/>
          </a:ln>
        </p:spPr>
      </p:sp>
      <p:sp>
        <p:nvSpPr>
          <p:cNvPr id="9" name="Text 7"/>
          <p:cNvSpPr/>
          <p:nvPr/>
        </p:nvSpPr>
        <p:spPr>
          <a:xfrm>
            <a:off x="320040" y="211740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768221"/>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dog came first, then livestock: sheep, goats, cattle, and pigs.</a:t>
            </a:r>
            <a:endParaRPr lang="en-US" sz="1800" dirty="0"/>
          </a:p>
        </p:txBody>
      </p:sp>
      <p:sp>
        <p:nvSpPr>
          <p:cNvPr id="11" name="Shape 9"/>
          <p:cNvSpPr/>
          <p:nvPr/>
        </p:nvSpPr>
        <p:spPr>
          <a:xfrm>
            <a:off x="320040" y="3181541"/>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318154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832354"/>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Selective breeding slowly made livestock docile and useful.</a:t>
            </a:r>
            <a:endParaRPr lang="en-US" sz="1800" dirty="0"/>
          </a:p>
        </p:txBody>
      </p:sp>
      <p:sp>
        <p:nvSpPr>
          <p:cNvPr id="14" name="Shape 12"/>
          <p:cNvSpPr/>
          <p:nvPr/>
        </p:nvSpPr>
        <p:spPr>
          <a:xfrm>
            <a:off x="320040" y="4245674"/>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42456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896487"/>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Herding gave a surplus that reshaped settlement, labor, and society.</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Taming Wild Animals</dc:title>
  <dc:subject>PptxGenJS Presentation</dc:subject>
  <dc:creator>More Lessons Less Planning</dc:creator>
  <cp:lastModifiedBy>More Lessons Less Planning</cp:lastModifiedBy>
  <cp:revision>1</cp:revision>
  <dcterms:created xsi:type="dcterms:W3CDTF">2026-07-27T15:09:00Z</dcterms:created>
  <dcterms:modified xsi:type="dcterms:W3CDTF">2026-07-27T15:09:00Z</dcterms:modified>
</cp:coreProperties>
</file>