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question: 'When you bought your last gallon of gasoline, you paid about $0.184 in federal gas tax. When your neighbor bought an electric vehicle last year, he got a $7,500 federal tax credit. Why does the government TAX gasoline but SUBSIDIZE electric cars?' The lesson teaches the economic logic of subsidies (a payment from the government that lowers producer cost and raises the quantity sold), walks through three major federal programs (the Farm Bill, the EV tax credit, the solar ITC), and ends with the political-economy question of WHY subsidies are so durable.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learning target aloud. Anchor: by the end of class, students should be able to define a subsidy, draw the supply-shift graph, name the three major federal programs with dollar amounts, and identify winners and losers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SUBSIDY in plain English. A subsidy is a government payment to producers (or sometimes consumers) that lowers their cost of doing business. The two main delivery methods are (1) a CASH PAYMENT (the Farm Bill writes checks to farmers) and (2) a TAX CREDIT (the EV tax credit and the solar ITC reduce the buyer's tax bill, which is economically equivalent to a cash check). Both lower the producer's effective cost per unit, both shift the supply curve to the right, both LOWER the consumer's price and RAISE the quantity sold.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students through the supply-shift mechanic. Start with the original supply curve S0 representing producers' costs without the subsidy. A per-unit subsidy of $S lowers cost for every producer, so the curve shifts DOWN by $S (equivalently RIGHT). The new equilibrium quantity is HIGHER and the consumer price is LOWER. The vertical gap between the two supply curves equals the per-unit subsidy. Most importantly: the subsidy is SPLIT between consumers (who pay a lower price) and producers (who receive the post-subsidy price minus consumer price = part of the subsidy).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subsidy supply-shift graph. SOLID supply curve S0 reflects pre-subsidy costs. DASHED supply curve S1 (= S0 minus subsidy) sits BELOW S0 because the subsidy lowers cost for every producer. The market equilibrium under S0 is at (P0, Q0); under S1 it is at (P1, Q1) where P1 &lt; P0 and Q1 &gt; Q0. The vertical gap between S0 and S1 at Q1 is the per-unit subsidy. The triangle to the right of Q0 represents the deadweight loss from overproduction relative to the un-subsidized social optimum.
Reference labels (point to these chart features when teaching): Subsidy gap (vertical); Quantity rise (horizontal)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Farm Bill is the umbrella legislation that bundles federal agriculture and food-aid programs. The 2018 Farm Bill cost about $428 billion over 5 years (about $1.5 trillion over a decade including the SNAP food-stamp portion). The three main subsidy buckets: (1) CROP INSURANCE - the largest at ~$80B over 10 years, where the federal government pays about 62 percent of farmers' insurance premiums; (2) COMMODITY SUPPORTS (PLC = Price Loss Coverage, ARC = Agriculture Risk Coverage) - ~$45B over 10 years, counter-cyclical payments that kick in only when prices or revenue fall below targets; (3) SNAP - the food-stamp program, ~$1.1T over 10 years and politically bundled with crop subsidies to build a durable urban-rural coalition that protects both programs. About two-thirds of crop insurance and commodity payments go to four crops: corn, soybeans, wheat, and cotton.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 tax credit is the most visible IRA clean-energy subsidy. Maximum credit is $7,500 per new EV plus $4,000 per used EV. Eligibility caps: household income up to $300K joint / $150K single, vehicle MSRP up to $80K for SUVs/trucks and $55K for sedans. SOURCING REQUIREMENT: final assembly must be in North America, AND escalating percentages of battery minerals and components must come from the U.S. or free-trade-agreement partners (this is why the IRS list of eligible vehicles has shrunk year over year as the sourcing thresholds tighten). 2024 update: the credit is now transferable to the dealer at point of sale, so buyers get the discount immediately rather than waiting to claim it at tax time. CBO estimate: about $7B/year at full ramp over the IRA decade.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Solar Investment Tax Credit (ITC) gives buyers a federal tax credit equal to 30 percent of the cost of a solar installation through 2032. Residential ITC: 30 percent of the installed system cost (including battery storage); no income or system-size cap. Commercial ITC: 30 percent base plus stackable bonuses (10 percent for domestic-content sourcing, 10 percent for low-income community deployment, more for U.S. labor standards). The 30 percent rate steps down to 26 percent in 2033 and 22 percent in 2034 unless renewed. CBO estimate: about $8B/year of solar ITC by 2030. The IRA also includes a Production Tax Credit (PTC) for wind, geothermal, hydrogen, and clean manufacturing - a per-unit credit applied over the project's life rather than at purchase.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top five federal subsidy programs by annual cost in billions of dollars. IRA clean-energy credits about 37 billion per year blended decade average. Farm Bill commodity supports and crop insurance about 30 billion per year. Solar ITC about 8 billion per year. EV tax credit about 7 billion per year at full ramp. CHIPS Act about 5 billion per year average. Together about 87 billion per year - roughly 1.4 percent of total federal spending. For comparison: Pell Grants are about 30 billion per year; the federal highway program is about 50 billion per year; defense is about 850 billion per year. So subsidies are large in absolute dollars but small relative to entitlements and defense.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bar chart of the top 5 federal subsidy programs. Bars from largest to smallest: IRA Clean-Energy Credits ($37B), Farm Bill ($30B), Solar ITC ($8B), EV Tax Credit ($7B), CHIPS Act ($5B). The chart visually reinforces that two programs (IRA + Farm Bill) account for more than 75 percent of the top-5 total.
Reference labels (point to these chart features when teaching): IRA leads at $37B; Farm Bill at $30B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students through SUBSIDY INCIDENCE - the question of who actually keeps the money. The bill names the FARMER as the beneficiary, but landowners often capture about 40 percent of farm subsidy dollars through higher land rents. The EV credit names the BUYER as the beneficiary, but research shows roughly 30-50 percent of the pre-IRA credit was captured by manufacturers through higher MSRPs. The general rule: subsidy incidence depends on relative elasticities of supply and demand - the inelastic side of the market captures more of the subsidy. HIDDEN COSTS: sugar consumers pay roughly 2x world price because of the sugar quota; gasoline drivers pay slightly more because of the ethanol mandate; these are subsidies hidden in higher consumer prices rather than line-item federal spending.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CONCENTRATION pattern. The Farm Bill is sold as 'helping family farmers,' but the dollars are extremely concentrated. Iowa receives about 2.0 billion dollars per year, the largest single state. Other top farm states are Illinois 1.6 billion, Texas 1.5 billion, Nebraska 1.4 billion, Kansas 1.2 billion. Top 5 states (Iowa, Illinois, Texas, Nebraska, Kansas) get more than 50 percent of all farm subsidy dollars. About 10 percent of states get more than 50 percent of all farm subsidy dollars. Top 10 percent of farms get about 78 percent of all payments. This concentration is not accidental: the 1996 Freedom to Farm Act tied payments to historical acreage, so the biggest established producers got locked in as the biggest beneficiaries. This concentration is exactly what political-economy theory predicts (concentrated benefit + diffuse cost = durable subsidy).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bar chart of farm subsidies by state. Top 5 bars: Iowa ($2.0B), Illinois ($1.6B), Texas ($1.5B), Nebraska ($1.4B), Kansas ($1.2B), totaling $7.7B. A single short bar shows the average ($0.15B) for the other 45 states (total $6.75B). The top 5 states collect about 53 percent of the $14.45B national farm subsidy total. The visual makes the concentration pattern unmistakable. Data source: USDA ERS + EWG Farm Subsidy Database, averaged recent annual data.
Reference labels (point to these chart features when teaching): Iowa #1 at $2.0B; Long tail of 45 small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political-economy logic of subsidies. The pattern is CONCENTRATED BENEFIT + DIFFUSE COST: a few recipients each get a large benefit (so they organize, lobby, and donate to politicians), while a large number of taxpayers each pay a tiny share of the cost (so they do not organize). Add VISIBLE GROUNDBREAKING (the politician gets a photo at the new factory) and DISTRICT-SPECIFIC DOLLARS (every Farm Bill earmark goes to a specific congressional district), and you have a recipe for durable bipartisan support. The most durable subsidies (Farm Bill, sugar quota, corn ethanol) bundle multiple coalition partners (urban SNAP + rural farmers; sugar growers + their food-industry buyers; ethanol producers + corn farmers) into a single unbeatable voting bloc.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distortions subsidies create. DEADWEIGHT LOSS: when the government pays $7,500 per EV, some buyers who would not have bought an EV at full price do buy one - but the social benefit of THAT marginal EV is less than its production cost; the difference is deadweight loss. CROWDING OUT: corn ethanol subsidies pull corn into the ethanol industry, raising corn prices for livestock farmers and food manufacturers. INPUT INFLATION: research found that the pre-IRA solar ITC and EV credit raised the price of solar panels and EV batteries by about 10 percent within a year of enactment - producers captured part of the subsidy by raising sticker prices. PICKING WINNERS: government bets on specific technologies (corn ethanol over cellulosic; solar over geothermal) may pick the wrong winner. RENT SEEKING: an industry that exists because of a subsidy spends political resources to keep the subsidy rather than improving its product. FOREIGN RETALIATION: U.S. sugar quotas, corn ethanol, and IRA sourcing rules have triggered WTO disputes and tariff retaliation.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synthesis. Subsidies are large, durable, and economically distortionary - and they are popular with politicians and recipient industries precisely because of the political-economy math. The lesson sets up the next conversation about WHEN subsidies are justified (positive externalities, infant industries) versus when they are pure rent-seeking (sugar quota, ethanol mandate).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Subsidies: Farm Bills, EVs &amp; Solar</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Why politicians love them - and the distortions they hide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a subsidy and name three major federal subsidy programs.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supply-demand analysis: a subsidy shifts supply RIGHT.</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winners and losers of each subsidy.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a Subsidy?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Definition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government PAYMENT to producers (or buyers)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Lowers the cost of doing business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price the consumer pays FALLS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quantity sold RISES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Two Delivery Methods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CASH PAYMENT: direct check (Farm Bill commodity payments)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TAX CREDIT: dollar-for-dollar tax reduction (EV credit, solar ITC)</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lower the producer's COST per unit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Both shift the SUPPLY curve to the right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SUBSIDY is a payment that lowers producer cost. Cash check or tax credit - same effect.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Supply-Shift Mechanic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Original supply curve S0 reflects producers' costs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subsidy LOWERS the cost for every producer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Supply curve shifts DOWN and to the RIGHT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 equilibrium: LOWER CONSUMER PRICE, HIGHER quantity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Vertical gap between curves = per-unit subsidy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Consumers pay less; producers receive more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 subsidy splits between consumer (lower price) and producer (higher net). Split depends on elasticities.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Subsidy Supply-Shift Graph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Supply-demand diagram of a per-unit subsidy. The downward-sloping demand curve runs from upper-left to lower-right. The original supply curve S0 (private cost) slopes upward and crosses demand at the market equilibrium near a price of $50 and a quantity of 50 units, marked with a navy dot labeled 'Market equilibrium (no subsidy)' (the unregulated outcome). A second dashed coral supply curve S1 sits BELOW the original supply (shifted DOWN/RIGHT), representing S1 = S0 minus per-unit subsidy. The dashed post-subsidy supply curve crosses demand at a LOWER price (~$37.50) and a HIGHER quantity (~62.5) labeled 'Post-subsidy equilibrium.' The vertical gap between the two supply curves at the new quantity is the PER-UNIT SUBSIDY. The horizontal gap on the quantity axis between original quantity (50) and new quantity (62.5) is the QUANTITY INCREASE caused by the subsidy. Dotted navy guide lines drop from each equilibrium to the price and quantity axes so students can read both off the chart. Caption: 'A subsidy shifts supply DOWN/RIGHT; the consumer price falls and the quantity sold rises. The vertical gap = per-unit subsidy.'">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subsidy shifts supply right; price falls, quantity rises.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Farm Bill: $1.5 Trillion over a Decade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Crop Insurance</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Largest line: ~$80B over 10 years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Feds pay ~62% of premiums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Covers weather, price, and yield losses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Two-thirds of payments go to corn, soy, wheat, cotton</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Commodity Supports (PLC + ARC)</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~$45B over 10 years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PLC: pays when price falls below target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ARC: pays when revenue falls below benchmark</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Counter-cyclical (not paid every year)</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SNAP (Nutrition)</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Largest single program: ~$1.1T over 10 years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Pays ~42 million Americans per month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Politically bundled with crop subsidies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Coalition makes the bill durable</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Farm Bill is renewed every 5 years. The 2018 version has been extended twice past its 2023 sunset.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EV Tax Credit: $7,500 Under the IRA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537210"/>
          </a:xfrm>
          <a:prstGeom prst="rect">
            <a:avLst/>
          </a:prstGeom>
          <a:solidFill>
            <a:srgbClr val="F5F5F5"/>
          </a:solidFill>
          <a:ln w="12700">
            <a:solidFill>
              <a:srgbClr val="F2F2F2"/>
            </a:solidFill>
            <a:prstDash val="solid"/>
          </a:ln>
        </p:spPr>
      </p:sp>
      <p:sp>
        <p:nvSpPr>
          <p:cNvPr id="6" name="Shape 4"/>
          <p:cNvSpPr/>
          <p:nvPr/>
        </p:nvSpPr>
        <p:spPr>
          <a:xfrm>
            <a:off x="274320" y="704088"/>
            <a:ext cx="73152" cy="537210"/>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537210"/>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Credit size</a:t>
            </a:r>
            <a:endParaRPr lang="en-US" sz="1800" dirty="0"/>
          </a:p>
        </p:txBody>
      </p:sp>
      <p:sp>
        <p:nvSpPr>
          <p:cNvPr id="8" name="bounded_body"/>
          <p:cNvSpPr/>
          <p:nvPr/>
        </p:nvSpPr>
        <p:spPr>
          <a:xfrm>
            <a:off x="2926080" y="704088"/>
            <a:ext cx="5897880" cy="537210"/>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$7,500 for new EVs; $4,000 for used EVs under the 2022 Inflation Reduction Act</a:t>
            </a:r>
            <a:endParaRPr lang="en-US" sz="1750" dirty="0"/>
          </a:p>
        </p:txBody>
      </p:sp>
      <p:sp>
        <p:nvSpPr>
          <p:cNvPr id="9" name="Shape 7"/>
          <p:cNvSpPr/>
          <p:nvPr/>
        </p:nvSpPr>
        <p:spPr>
          <a:xfrm>
            <a:off x="274320" y="1305306"/>
            <a:ext cx="8595360" cy="537210"/>
          </a:xfrm>
          <a:prstGeom prst="rect">
            <a:avLst/>
          </a:prstGeom>
          <a:solidFill>
            <a:srgbClr val="F5F5F5"/>
          </a:solidFill>
          <a:ln w="12700">
            <a:solidFill>
              <a:srgbClr val="F2F2F2"/>
            </a:solidFill>
            <a:prstDash val="solid"/>
          </a:ln>
        </p:spPr>
      </p:sp>
      <p:sp>
        <p:nvSpPr>
          <p:cNvPr id="10" name="Shape 8"/>
          <p:cNvSpPr/>
          <p:nvPr/>
        </p:nvSpPr>
        <p:spPr>
          <a:xfrm>
            <a:off x="274320" y="1305306"/>
            <a:ext cx="73152" cy="537210"/>
          </a:xfrm>
          <a:prstGeom prst="rect">
            <a:avLst/>
          </a:prstGeom>
          <a:solidFill>
            <a:srgbClr val="2A9D8F"/>
          </a:solidFill>
          <a:ln w="12700">
            <a:solidFill>
              <a:srgbClr val="2A9D8F"/>
            </a:solidFill>
            <a:prstDash val="solid"/>
          </a:ln>
        </p:spPr>
      </p:sp>
      <p:sp>
        <p:nvSpPr>
          <p:cNvPr id="11" name="bounded_body"/>
          <p:cNvSpPr/>
          <p:nvPr/>
        </p:nvSpPr>
        <p:spPr>
          <a:xfrm>
            <a:off x="457200" y="1305306"/>
            <a:ext cx="2377440" cy="537210"/>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Income cap</a:t>
            </a:r>
            <a:endParaRPr lang="en-US" sz="1800" dirty="0"/>
          </a:p>
        </p:txBody>
      </p:sp>
      <p:sp>
        <p:nvSpPr>
          <p:cNvPr id="12" name="bounded_body"/>
          <p:cNvSpPr/>
          <p:nvPr/>
        </p:nvSpPr>
        <p:spPr>
          <a:xfrm>
            <a:off x="2926080" y="1305306"/>
            <a:ext cx="5897880" cy="537210"/>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$300,000 joint / $150,000 single - excludes top earners</a:t>
            </a:r>
            <a:endParaRPr lang="en-US" sz="1750" dirty="0"/>
          </a:p>
        </p:txBody>
      </p:sp>
      <p:sp>
        <p:nvSpPr>
          <p:cNvPr id="13" name="Shape 11"/>
          <p:cNvSpPr/>
          <p:nvPr/>
        </p:nvSpPr>
        <p:spPr>
          <a:xfrm>
            <a:off x="274320" y="1906524"/>
            <a:ext cx="8595360" cy="537210"/>
          </a:xfrm>
          <a:prstGeom prst="rect">
            <a:avLst/>
          </a:prstGeom>
          <a:solidFill>
            <a:srgbClr val="F5F5F5"/>
          </a:solidFill>
          <a:ln w="12700">
            <a:solidFill>
              <a:srgbClr val="F2F2F2"/>
            </a:solidFill>
            <a:prstDash val="solid"/>
          </a:ln>
        </p:spPr>
      </p:sp>
      <p:sp>
        <p:nvSpPr>
          <p:cNvPr id="14" name="Shape 12"/>
          <p:cNvSpPr/>
          <p:nvPr/>
        </p:nvSpPr>
        <p:spPr>
          <a:xfrm>
            <a:off x="274320" y="1906524"/>
            <a:ext cx="73152" cy="537210"/>
          </a:xfrm>
          <a:prstGeom prst="rect">
            <a:avLst/>
          </a:prstGeom>
          <a:solidFill>
            <a:srgbClr val="2A9D8F"/>
          </a:solidFill>
          <a:ln w="12700">
            <a:solidFill>
              <a:srgbClr val="2A9D8F"/>
            </a:solidFill>
            <a:prstDash val="solid"/>
          </a:ln>
        </p:spPr>
      </p:sp>
      <p:sp>
        <p:nvSpPr>
          <p:cNvPr id="15" name="bounded_body"/>
          <p:cNvSpPr/>
          <p:nvPr/>
        </p:nvSpPr>
        <p:spPr>
          <a:xfrm>
            <a:off x="457200" y="1906524"/>
            <a:ext cx="2377440" cy="537210"/>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MSRP cap</a:t>
            </a:r>
            <a:endParaRPr lang="en-US" sz="1800" dirty="0"/>
          </a:p>
        </p:txBody>
      </p:sp>
      <p:sp>
        <p:nvSpPr>
          <p:cNvPr id="16" name="bounded_body"/>
          <p:cNvSpPr/>
          <p:nvPr/>
        </p:nvSpPr>
        <p:spPr>
          <a:xfrm>
            <a:off x="2926080" y="1906524"/>
            <a:ext cx="5897880" cy="537210"/>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$80,000 SUVs/trucks, $55,000 sedans - excludes luxury vehicles</a:t>
            </a:r>
            <a:endParaRPr lang="en-US" sz="1750" dirty="0"/>
          </a:p>
        </p:txBody>
      </p:sp>
      <p:sp>
        <p:nvSpPr>
          <p:cNvPr id="17" name="Shape 15"/>
          <p:cNvSpPr/>
          <p:nvPr/>
        </p:nvSpPr>
        <p:spPr>
          <a:xfrm>
            <a:off x="274320" y="2507742"/>
            <a:ext cx="8595360" cy="537210"/>
          </a:xfrm>
          <a:prstGeom prst="rect">
            <a:avLst/>
          </a:prstGeom>
          <a:solidFill>
            <a:srgbClr val="F5F5F5"/>
          </a:solidFill>
          <a:ln w="12700">
            <a:solidFill>
              <a:srgbClr val="F2F2F2"/>
            </a:solidFill>
            <a:prstDash val="solid"/>
          </a:ln>
        </p:spPr>
      </p:sp>
      <p:sp>
        <p:nvSpPr>
          <p:cNvPr id="18" name="Shape 16"/>
          <p:cNvSpPr/>
          <p:nvPr/>
        </p:nvSpPr>
        <p:spPr>
          <a:xfrm>
            <a:off x="274320" y="2507742"/>
            <a:ext cx="73152" cy="537210"/>
          </a:xfrm>
          <a:prstGeom prst="rect">
            <a:avLst/>
          </a:prstGeom>
          <a:solidFill>
            <a:srgbClr val="2A9D8F"/>
          </a:solidFill>
          <a:ln w="12700">
            <a:solidFill>
              <a:srgbClr val="2A9D8F"/>
            </a:solidFill>
            <a:prstDash val="solid"/>
          </a:ln>
        </p:spPr>
      </p:sp>
      <p:sp>
        <p:nvSpPr>
          <p:cNvPr id="19" name="bounded_body"/>
          <p:cNvSpPr/>
          <p:nvPr/>
        </p:nvSpPr>
        <p:spPr>
          <a:xfrm>
            <a:off x="457200" y="2507742"/>
            <a:ext cx="2377440" cy="537210"/>
          </a:xfrm>
          <a:prstGeom prst="rect">
            <a:avLst/>
          </a:prstGeom>
          <a:noFill/>
          <a:ln/>
        </p:spPr>
        <p:txBody>
          <a:bodyPr wrap="square" rtlCol="0" anchor="ctr"/>
          <a:lstStyle/>
          <a:p>
            <a:pPr indent="0" marL="0">
              <a:buNone/>
            </a:pPr>
            <a:r>
              <a:rPr lang="en-US" sz="1750" b="1" dirty="0">
                <a:solidFill>
                  <a:srgbClr val="1B2A4A"/>
                </a:solidFill>
                <a:latin typeface="Trebuchet MS" pitchFamily="34" charset="0"/>
                <a:ea typeface="Trebuchet MS" pitchFamily="34" charset="-122"/>
                <a:cs typeface="Trebuchet MS" pitchFamily="34" charset="-120"/>
              </a:rPr>
              <a:t>Sourcing requirement</a:t>
            </a:r>
            <a:endParaRPr lang="en-US" sz="1750" dirty="0"/>
          </a:p>
        </p:txBody>
      </p:sp>
      <p:sp>
        <p:nvSpPr>
          <p:cNvPr id="20" name="bounded_body"/>
          <p:cNvSpPr/>
          <p:nvPr/>
        </p:nvSpPr>
        <p:spPr>
          <a:xfrm>
            <a:off x="2926080" y="2507742"/>
            <a:ext cx="5897880" cy="537210"/>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Final assembly in North America + escalating battery mineral and component sourcing rules</a:t>
            </a:r>
            <a:endParaRPr lang="en-US" sz="1750" dirty="0"/>
          </a:p>
        </p:txBody>
      </p:sp>
      <p:sp>
        <p:nvSpPr>
          <p:cNvPr id="21" name="Shape 19"/>
          <p:cNvSpPr/>
          <p:nvPr/>
        </p:nvSpPr>
        <p:spPr>
          <a:xfrm>
            <a:off x="274320" y="3108960"/>
            <a:ext cx="8595360" cy="537210"/>
          </a:xfrm>
          <a:prstGeom prst="rect">
            <a:avLst/>
          </a:prstGeom>
          <a:solidFill>
            <a:srgbClr val="F5F5F5"/>
          </a:solidFill>
          <a:ln w="12700">
            <a:solidFill>
              <a:srgbClr val="F2F2F2"/>
            </a:solidFill>
            <a:prstDash val="solid"/>
          </a:ln>
        </p:spPr>
      </p:sp>
      <p:sp>
        <p:nvSpPr>
          <p:cNvPr id="22" name="Shape 20"/>
          <p:cNvSpPr/>
          <p:nvPr/>
        </p:nvSpPr>
        <p:spPr>
          <a:xfrm>
            <a:off x="274320" y="3108960"/>
            <a:ext cx="73152" cy="537210"/>
          </a:xfrm>
          <a:prstGeom prst="rect">
            <a:avLst/>
          </a:prstGeom>
          <a:solidFill>
            <a:srgbClr val="2A9D8F"/>
          </a:solidFill>
          <a:ln w="12700">
            <a:solidFill>
              <a:srgbClr val="2A9D8F"/>
            </a:solidFill>
            <a:prstDash val="solid"/>
          </a:ln>
        </p:spPr>
      </p:sp>
      <p:sp>
        <p:nvSpPr>
          <p:cNvPr id="23" name="bounded_body"/>
          <p:cNvSpPr/>
          <p:nvPr/>
        </p:nvSpPr>
        <p:spPr>
          <a:xfrm>
            <a:off x="457200" y="3108960"/>
            <a:ext cx="2377440" cy="537210"/>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Point-of-sale</a:t>
            </a:r>
            <a:endParaRPr lang="en-US" sz="1800" dirty="0"/>
          </a:p>
        </p:txBody>
      </p:sp>
      <p:sp>
        <p:nvSpPr>
          <p:cNvPr id="24" name="bounded_body"/>
          <p:cNvSpPr/>
          <p:nvPr/>
        </p:nvSpPr>
        <p:spPr>
          <a:xfrm>
            <a:off x="2926080" y="3108960"/>
            <a:ext cx="5897880" cy="537210"/>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Transferable to dealer in 2024 - reduces sticker price immediately rather than waiting for next year's tax return</a:t>
            </a:r>
            <a:endParaRPr lang="en-US" sz="1550" dirty="0"/>
          </a:p>
        </p:txBody>
      </p:sp>
      <p:sp>
        <p:nvSpPr>
          <p:cNvPr id="25" name="Shape 23"/>
          <p:cNvSpPr/>
          <p:nvPr/>
        </p:nvSpPr>
        <p:spPr>
          <a:xfrm>
            <a:off x="274320" y="3710178"/>
            <a:ext cx="8595360" cy="537210"/>
          </a:xfrm>
          <a:prstGeom prst="rect">
            <a:avLst/>
          </a:prstGeom>
          <a:solidFill>
            <a:srgbClr val="F5F5F5"/>
          </a:solidFill>
          <a:ln w="12700">
            <a:solidFill>
              <a:srgbClr val="F2F2F2"/>
            </a:solidFill>
            <a:prstDash val="solid"/>
          </a:ln>
        </p:spPr>
      </p:sp>
      <p:sp>
        <p:nvSpPr>
          <p:cNvPr id="26" name="Shape 24"/>
          <p:cNvSpPr/>
          <p:nvPr/>
        </p:nvSpPr>
        <p:spPr>
          <a:xfrm>
            <a:off x="274320" y="3710178"/>
            <a:ext cx="73152" cy="537210"/>
          </a:xfrm>
          <a:prstGeom prst="rect">
            <a:avLst/>
          </a:prstGeom>
          <a:solidFill>
            <a:srgbClr val="2A9D8F"/>
          </a:solidFill>
          <a:ln w="12700">
            <a:solidFill>
              <a:srgbClr val="2A9D8F"/>
            </a:solidFill>
            <a:prstDash val="solid"/>
          </a:ln>
        </p:spPr>
      </p:sp>
      <p:sp>
        <p:nvSpPr>
          <p:cNvPr id="27" name="bounded_body"/>
          <p:cNvSpPr/>
          <p:nvPr/>
        </p:nvSpPr>
        <p:spPr>
          <a:xfrm>
            <a:off x="457200" y="3710178"/>
            <a:ext cx="2377440" cy="537210"/>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Annual cost</a:t>
            </a:r>
            <a:endParaRPr lang="en-US" sz="1800" dirty="0"/>
          </a:p>
        </p:txBody>
      </p:sp>
      <p:sp>
        <p:nvSpPr>
          <p:cNvPr id="28" name="bounded_body"/>
          <p:cNvSpPr/>
          <p:nvPr/>
        </p:nvSpPr>
        <p:spPr>
          <a:xfrm>
            <a:off x="2926080" y="3710178"/>
            <a:ext cx="5897880" cy="53721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Estimated ~$7B/year at full ramp; CBO 2023 score</a:t>
            </a:r>
            <a:endParaRPr lang="en-US" sz="1800" dirty="0"/>
          </a:p>
        </p:txBody>
      </p:sp>
      <p:sp>
        <p:nvSpPr>
          <p:cNvPr id="29" name="Shape 27"/>
          <p:cNvSpPr/>
          <p:nvPr/>
        </p:nvSpPr>
        <p:spPr>
          <a:xfrm>
            <a:off x="274320" y="4302252"/>
            <a:ext cx="8595360" cy="512064"/>
          </a:xfrm>
          <a:prstGeom prst="rect">
            <a:avLst/>
          </a:prstGeom>
          <a:solidFill>
            <a:srgbClr val="FFEBEE"/>
          </a:solidFill>
          <a:ln w="12700">
            <a:solidFill>
              <a:srgbClr val="C0392B"/>
            </a:solidFill>
            <a:prstDash val="solid"/>
          </a:ln>
        </p:spPr>
      </p:sp>
      <p:sp>
        <p:nvSpPr>
          <p:cNvPr id="30" name="Shape 28"/>
          <p:cNvSpPr/>
          <p:nvPr/>
        </p:nvSpPr>
        <p:spPr>
          <a:xfrm>
            <a:off x="274320" y="4302252"/>
            <a:ext cx="64008" cy="512064"/>
          </a:xfrm>
          <a:prstGeom prst="rect">
            <a:avLst/>
          </a:prstGeom>
          <a:solidFill>
            <a:srgbClr val="C0392B"/>
          </a:solidFill>
          <a:ln w="12700">
            <a:solidFill>
              <a:srgbClr val="C0392B"/>
            </a:solidFill>
            <a:prstDash val="solid"/>
          </a:ln>
        </p:spPr>
      </p:sp>
      <p:sp>
        <p:nvSpPr>
          <p:cNvPr id="31"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MSRP and income caps were added to prevent the credit from going only to high-income buyers.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50" b="1" dirty="0">
                <a:solidFill>
                  <a:srgbClr val="FFFFFF"/>
                </a:solidFill>
                <a:latin typeface="Trebuchet MS" pitchFamily="34" charset="0"/>
                <a:ea typeface="Trebuchet MS" pitchFamily="34" charset="-122"/>
                <a:cs typeface="Trebuchet MS" pitchFamily="34" charset="-120"/>
              </a:rPr>
              <a:t>Solar Investment Tax Credit: 30 Percent Through 2032</a:t>
            </a:r>
            <a:endParaRPr lang="en-US" sz="24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Residential ITC</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30 percent credit on installation cost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Applies to solar panels + battery storage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Through 2032, then steps down to 22 percent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income or system-size cap</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Commercial ITC</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30 percent base + 10 percent domestic-content bonus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Additional 10 percent low-income bonus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Can stack to 40-50 percent total credit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Cost: ~$8B/year by 2030</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ITC and EV credit are mechanically identical - both cut the buyer's price at purchase via federal tax credit.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Top 5 Federal Subsidies by Cost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Program</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Annual Cost (Billion $)</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Type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rPr>
                        <a:t>IRA Clean-Energy Credits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$37B</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Tax credits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Farm Bill (Crop + PLC + ARC)</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$30B</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Cash + insurance</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rPr>
                        <a:t>Solar ITC</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$8B</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Tax credit</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rPr>
                        <a:t>EV Tax Credit</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$7B</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rPr>
                        <a:t>Tax credit</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rPr>
                        <a:t>CHIPS Act (semiconductors)</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$5B</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rPr>
                        <a:t>Cash + tax credit</a:t>
                      </a:r>
                      <a:endParaRPr lang="en-US" sz="1350" dirty="0"/>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Top 5 programs total ~$87B/year - about 1.4% of federal spending and similar in size to all Pell Grants.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Top 5 Federal Subsidies (Bar Chart)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of the top five federal subsidy programs by annual cost in billions of dollars. Five bars from largest to smallest: (1) IRA Clean-Energy Credits at $37 billion per year (blended decade average), (2) Farm Bill commodity supports plus crop insurance at $30 billion per year, (3) Solar Investment Tax Credit at $8 billion per year, (4) EV Tax Credit at $7 billion per year, (5) CHIPS Act semiconductor subsidies at $5 billion per year. Caption: 'Top 5 federal subsidies total about $87B per year, dominated by clean-energy and agriculture.'">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federal subsidies are dominated by clean-energy + agriculture.</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Benefits, Who Pays - Subsidy Incidence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29100" cy="3515868"/>
          </a:xfrm>
          <a:prstGeom prst="rect">
            <a:avLst/>
          </a:prstGeom>
          <a:solidFill>
            <a:srgbClr val="F0FAF8"/>
          </a:solidFill>
          <a:ln w="12700">
            <a:solidFill>
              <a:srgbClr val="DDDDDD"/>
            </a:solidFill>
            <a:prstDash val="solid"/>
          </a:ln>
        </p:spPr>
      </p:sp>
      <p:sp>
        <p:nvSpPr>
          <p:cNvPr id="6" name="Shape 4"/>
          <p:cNvSpPr/>
          <p:nvPr/>
        </p:nvSpPr>
        <p:spPr>
          <a:xfrm>
            <a:off x="274320" y="731520"/>
            <a:ext cx="4229100" cy="438912"/>
          </a:xfrm>
          <a:prstGeom prst="rect">
            <a:avLst/>
          </a:prstGeom>
          <a:solidFill>
            <a:srgbClr val="2A9D8F"/>
          </a:solidFill>
          <a:ln w="12700">
            <a:solidFill>
              <a:srgbClr val="2A9D8F"/>
            </a:solidFill>
            <a:prstDash val="solid"/>
          </a:ln>
        </p:spPr>
      </p:sp>
      <p:sp>
        <p:nvSpPr>
          <p:cNvPr id="7" name="Text 5"/>
          <p:cNvSpPr/>
          <p:nvPr/>
        </p:nvSpPr>
        <p:spPr>
          <a:xfrm>
            <a:off x="274320" y="731520"/>
            <a:ext cx="4229100" cy="438912"/>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Who Benefits</a:t>
            </a:r>
            <a:endParaRPr lang="en-US" sz="1600" dirty="0"/>
          </a:p>
        </p:txBody>
      </p:sp>
      <p:sp>
        <p:nvSpPr>
          <p:cNvPr id="8" name="bounded_body"/>
          <p:cNvSpPr/>
          <p:nvPr/>
        </p:nvSpPr>
        <p:spPr>
          <a:xfrm>
            <a:off x="36576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Direct: subsidy recipients (farmers, EV buyers, solar installers)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Indirect: workers and suppliers in those industries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Geographic: rural Midwest (Farm Bill), Sunbelt (solar), Detroit (EV)</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Income: depends on income cap - varies by program</a:t>
            </a:r>
            <a:endParaRPr lang="en-US" sz="1800" dirty="0"/>
          </a:p>
        </p:txBody>
      </p:sp>
      <p:sp>
        <p:nvSpPr>
          <p:cNvPr id="9" name="Shape 7"/>
          <p:cNvSpPr/>
          <p:nvPr/>
        </p:nvSpPr>
        <p:spPr>
          <a:xfrm>
            <a:off x="4640580" y="731520"/>
            <a:ext cx="4229100" cy="3515868"/>
          </a:xfrm>
          <a:prstGeom prst="rect">
            <a:avLst/>
          </a:prstGeom>
          <a:solidFill>
            <a:srgbClr val="E8EDF4"/>
          </a:solidFill>
          <a:ln w="12700">
            <a:solidFill>
              <a:srgbClr val="DDDDDD"/>
            </a:solidFill>
            <a:prstDash val="solid"/>
          </a:ln>
        </p:spPr>
      </p:sp>
      <p:sp>
        <p:nvSpPr>
          <p:cNvPr id="10" name="Shape 8"/>
          <p:cNvSpPr/>
          <p:nvPr/>
        </p:nvSpPr>
        <p:spPr>
          <a:xfrm>
            <a:off x="4640580" y="731520"/>
            <a:ext cx="4229100" cy="438912"/>
          </a:xfrm>
          <a:prstGeom prst="rect">
            <a:avLst/>
          </a:prstGeom>
          <a:solidFill>
            <a:srgbClr val="1B2A4A"/>
          </a:solidFill>
          <a:ln w="12700">
            <a:solidFill>
              <a:srgbClr val="1B2A4A"/>
            </a:solidFill>
            <a:prstDash val="solid"/>
          </a:ln>
        </p:spPr>
      </p:sp>
      <p:sp>
        <p:nvSpPr>
          <p:cNvPr id="11" name="Text 9"/>
          <p:cNvSpPr/>
          <p:nvPr/>
        </p:nvSpPr>
        <p:spPr>
          <a:xfrm>
            <a:off x="4640580" y="731520"/>
            <a:ext cx="4229100" cy="438912"/>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Pays</a:t>
            </a:r>
            <a:endParaRPr lang="en-US" sz="1600" dirty="0"/>
          </a:p>
        </p:txBody>
      </p:sp>
      <p:sp>
        <p:nvSpPr>
          <p:cNvPr id="12" name="bounded_body"/>
          <p:cNvSpPr/>
          <p:nvPr/>
        </p:nvSpPr>
        <p:spPr>
          <a:xfrm>
            <a:off x="473202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Direct: federal taxpayers (lost revenue)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Indirect: consumers of unsubsidized substitutes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Hidden: sugar consumers (sugar quota), gasoline drivers (ethanol mandate)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Future: borrowers when subsidies are deficit-financed</a:t>
            </a:r>
            <a:endParaRPr lang="en-US" sz="1800" dirty="0"/>
          </a:p>
        </p:txBody>
      </p:sp>
      <p:sp>
        <p:nvSpPr>
          <p:cNvPr id="13" name="Shape 11"/>
          <p:cNvSpPr/>
          <p:nvPr/>
        </p:nvSpPr>
        <p:spPr>
          <a:xfrm>
            <a:off x="274320" y="4302252"/>
            <a:ext cx="8595360" cy="512064"/>
          </a:xfrm>
          <a:prstGeom prst="rect">
            <a:avLst/>
          </a:prstGeom>
          <a:solidFill>
            <a:srgbClr val="FFF8F6"/>
          </a:solidFill>
          <a:ln w="12700">
            <a:solidFill>
              <a:srgbClr val="E8735A"/>
            </a:solidFill>
            <a:prstDash val="solid"/>
          </a:ln>
        </p:spPr>
      </p:sp>
      <p:sp>
        <p:nvSpPr>
          <p:cNvPr id="14" name="Shape 12"/>
          <p:cNvSpPr/>
          <p:nvPr/>
        </p:nvSpPr>
        <p:spPr>
          <a:xfrm>
            <a:off x="274320" y="4302252"/>
            <a:ext cx="64008" cy="512064"/>
          </a:xfrm>
          <a:prstGeom prst="rect">
            <a:avLst/>
          </a:prstGeom>
          <a:solidFill>
            <a:srgbClr val="E8735A"/>
          </a:solidFill>
          <a:ln w="12700">
            <a:solidFill>
              <a:srgbClr val="E8735A"/>
            </a:solidFill>
            <a:prstDash val="solid"/>
          </a:ln>
        </p:spPr>
      </p:sp>
      <p:sp>
        <p:nvSpPr>
          <p:cNvPr id="15"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Subsidy INCIDENCE often does NOT match the bill's named beneficiary. About 40% of farm subsidies go to landowners as rent.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Farm Subsidies Are Concentrated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43200" cy="1997964"/>
          </a:xfrm>
          <a:prstGeom prst="rect">
            <a:avLst/>
          </a:prstGeom>
          <a:solidFill>
            <a:srgbClr val="F5F5F5"/>
          </a:solidFill>
          <a:ln w="12700">
            <a:solidFill>
              <a:srgbClr val="DDDDDD"/>
            </a:solidFill>
            <a:prstDash val="solid"/>
          </a:ln>
        </p:spPr>
      </p:sp>
      <p:sp>
        <p:nvSpPr>
          <p:cNvPr id="6" name="Text 4"/>
          <p:cNvSpPr/>
          <p:nvPr/>
        </p:nvSpPr>
        <p:spPr>
          <a:xfrm>
            <a:off x="27432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10%</a:t>
            </a:r>
            <a:endParaRPr lang="en-US" sz="3200" dirty="0"/>
          </a:p>
        </p:txBody>
      </p:sp>
      <p:sp>
        <p:nvSpPr>
          <p:cNvPr id="7" name="bounded_body"/>
          <p:cNvSpPr/>
          <p:nvPr/>
        </p:nvSpPr>
        <p:spPr>
          <a:xfrm>
            <a:off x="34747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of states get &gt;50% of farm subsidy dollars</a:t>
            </a:r>
            <a:endParaRPr lang="en-US" sz="1800" dirty="0"/>
          </a:p>
        </p:txBody>
      </p:sp>
      <p:sp>
        <p:nvSpPr>
          <p:cNvPr id="8" name="Shape 6"/>
          <p:cNvSpPr/>
          <p:nvPr/>
        </p:nvSpPr>
        <p:spPr>
          <a:xfrm>
            <a:off x="3200400" y="731520"/>
            <a:ext cx="2743200" cy="1997964"/>
          </a:xfrm>
          <a:prstGeom prst="rect">
            <a:avLst/>
          </a:prstGeom>
          <a:solidFill>
            <a:srgbClr val="F5F5F5"/>
          </a:solidFill>
          <a:ln w="12700">
            <a:solidFill>
              <a:srgbClr val="DDDDDD"/>
            </a:solidFill>
            <a:prstDash val="solid"/>
          </a:ln>
        </p:spPr>
      </p:sp>
      <p:sp>
        <p:nvSpPr>
          <p:cNvPr id="9" name="Text 7"/>
          <p:cNvSpPr/>
          <p:nvPr/>
        </p:nvSpPr>
        <p:spPr>
          <a:xfrm>
            <a:off x="320040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$2B/yr</a:t>
            </a:r>
            <a:endParaRPr lang="en-US" sz="3200" dirty="0"/>
          </a:p>
        </p:txBody>
      </p:sp>
      <p:sp>
        <p:nvSpPr>
          <p:cNvPr id="10" name="bounded_body"/>
          <p:cNvSpPr/>
          <p:nvPr/>
        </p:nvSpPr>
        <p:spPr>
          <a:xfrm>
            <a:off x="327355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to Iowa alone (top-receiving state)</a:t>
            </a:r>
            <a:endParaRPr lang="en-US" sz="1800" dirty="0"/>
          </a:p>
        </p:txBody>
      </p:sp>
      <p:sp>
        <p:nvSpPr>
          <p:cNvPr id="11" name="Shape 9"/>
          <p:cNvSpPr/>
          <p:nvPr/>
        </p:nvSpPr>
        <p:spPr>
          <a:xfrm>
            <a:off x="6126480" y="731520"/>
            <a:ext cx="2743200" cy="1997964"/>
          </a:xfrm>
          <a:prstGeom prst="rect">
            <a:avLst/>
          </a:prstGeom>
          <a:solidFill>
            <a:srgbClr val="F5F5F5"/>
          </a:solidFill>
          <a:ln w="12700">
            <a:solidFill>
              <a:srgbClr val="DDDDDD"/>
            </a:solidFill>
            <a:prstDash val="solid"/>
          </a:ln>
        </p:spPr>
      </p:sp>
      <p:sp>
        <p:nvSpPr>
          <p:cNvPr id="12" name="Text 10"/>
          <p:cNvSpPr/>
          <p:nvPr/>
        </p:nvSpPr>
        <p:spPr>
          <a:xfrm>
            <a:off x="6126480" y="891357"/>
            <a:ext cx="2743200" cy="1158819"/>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78%</a:t>
            </a:r>
            <a:endParaRPr lang="en-US" sz="3200" dirty="0"/>
          </a:p>
        </p:txBody>
      </p:sp>
      <p:sp>
        <p:nvSpPr>
          <p:cNvPr id="13" name="bounded_body"/>
          <p:cNvSpPr/>
          <p:nvPr/>
        </p:nvSpPr>
        <p:spPr>
          <a:xfrm>
            <a:off x="6199632" y="2050176"/>
            <a:ext cx="259689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of farm payments to top 10% of farms</a:t>
            </a:r>
            <a:endParaRPr lang="en-US" sz="1800" dirty="0"/>
          </a:p>
        </p:txBody>
      </p:sp>
      <p:sp>
        <p:nvSpPr>
          <p:cNvPr id="14" name="Shape 12"/>
          <p:cNvSpPr/>
          <p:nvPr/>
        </p:nvSpPr>
        <p:spPr>
          <a:xfrm>
            <a:off x="274320" y="2839212"/>
            <a:ext cx="8595360" cy="1371600"/>
          </a:xfrm>
          <a:prstGeom prst="rect">
            <a:avLst/>
          </a:prstGeom>
          <a:solidFill>
            <a:srgbClr val="F5F5F5"/>
          </a:solidFill>
          <a:ln w="12700">
            <a:solidFill>
              <a:srgbClr val="F2F2F2"/>
            </a:solidFill>
            <a:prstDash val="solid"/>
          </a:ln>
        </p:spPr>
      </p:sp>
      <p:sp>
        <p:nvSpPr>
          <p:cNvPr id="15" name="bounded_body"/>
          <p:cNvSpPr/>
          <p:nvPr/>
        </p:nvSpPr>
        <p:spPr>
          <a:xfrm>
            <a:off x="457200" y="2839212"/>
            <a:ext cx="8229600" cy="457200"/>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Top 5 states (IA, IL, TX, NE, KS): over 50% of all farm subsidy dollars</a:t>
            </a:r>
            <a:endParaRPr lang="en-US" sz="1700" dirty="0"/>
          </a:p>
        </p:txBody>
      </p:sp>
      <p:sp>
        <p:nvSpPr>
          <p:cNvPr id="16" name="Shape 14"/>
          <p:cNvSpPr/>
          <p:nvPr/>
        </p:nvSpPr>
        <p:spPr>
          <a:xfrm>
            <a:off x="320040" y="3296412"/>
            <a:ext cx="8503920" cy="0"/>
          </a:xfrm>
          <a:prstGeom prst="line">
            <a:avLst/>
          </a:prstGeom>
          <a:noFill/>
          <a:ln w="6350">
            <a:solidFill>
              <a:srgbClr val="F2F2F2"/>
            </a:solidFill>
            <a:prstDash val="solid"/>
          </a:ln>
        </p:spPr>
      </p:sp>
      <p:sp>
        <p:nvSpPr>
          <p:cNvPr id="17" name="bounded_body"/>
          <p:cNvSpPr/>
          <p:nvPr/>
        </p:nvSpPr>
        <p:spPr>
          <a:xfrm>
            <a:off x="457200" y="32964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Top 10% of farms: collect 78% of all payments</a:t>
            </a:r>
            <a:endParaRPr lang="en-US" sz="1800" dirty="0"/>
          </a:p>
        </p:txBody>
      </p:sp>
      <p:sp>
        <p:nvSpPr>
          <p:cNvPr id="18" name="Shape 16"/>
          <p:cNvSpPr/>
          <p:nvPr/>
        </p:nvSpPr>
        <p:spPr>
          <a:xfrm>
            <a:off x="320040" y="3753612"/>
            <a:ext cx="8503920" cy="0"/>
          </a:xfrm>
          <a:prstGeom prst="line">
            <a:avLst/>
          </a:prstGeom>
          <a:noFill/>
          <a:ln w="6350">
            <a:solidFill>
              <a:srgbClr val="F2F2F2"/>
            </a:solidFill>
            <a:prstDash val="solid"/>
          </a:ln>
        </p:spPr>
      </p:sp>
      <p:sp>
        <p:nvSpPr>
          <p:cNvPr id="19" name="bounded_body"/>
          <p:cNvSpPr/>
          <p:nvPr/>
        </p:nvSpPr>
        <p:spPr>
          <a:xfrm>
            <a:off x="457200" y="37536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1996 Freedom to Farm Act: locked in historical acreage</a:t>
            </a:r>
            <a:endParaRPr lang="en-US" sz="1800" dirty="0"/>
          </a:p>
        </p:txBody>
      </p:sp>
      <p:sp>
        <p:nvSpPr>
          <p:cNvPr id="20" name="Shape 18"/>
          <p:cNvSpPr/>
          <p:nvPr/>
        </p:nvSpPr>
        <p:spPr>
          <a:xfrm>
            <a:off x="274320" y="4302252"/>
            <a:ext cx="8595360" cy="512064"/>
          </a:xfrm>
          <a:prstGeom prst="rect">
            <a:avLst/>
          </a:prstGeom>
          <a:solidFill>
            <a:srgbClr val="FFEBEE"/>
          </a:solidFill>
          <a:ln w="12700">
            <a:solidFill>
              <a:srgbClr val="C0392B"/>
            </a:solidFill>
            <a:prstDash val="solid"/>
          </a:ln>
        </p:spPr>
      </p:sp>
      <p:sp>
        <p:nvSpPr>
          <p:cNvPr id="21" name="Shape 19"/>
          <p:cNvSpPr/>
          <p:nvPr/>
        </p:nvSpPr>
        <p:spPr>
          <a:xfrm>
            <a:off x="274320" y="4302252"/>
            <a:ext cx="64008" cy="512064"/>
          </a:xfrm>
          <a:prstGeom prst="rect">
            <a:avLst/>
          </a:prstGeom>
          <a:solidFill>
            <a:srgbClr val="C0392B"/>
          </a:solidFill>
          <a:ln w="12700">
            <a:solidFill>
              <a:srgbClr val="C0392B"/>
            </a:solidFill>
            <a:prstDash val="solid"/>
          </a:ln>
        </p:spPr>
      </p:sp>
      <p:sp>
        <p:nvSpPr>
          <p:cNvPr id="2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U.S. has ~2 million farms but the top 10% receive 78% of federal payments. Most small farms get nothing.</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Farm Subsidies by State (Bar Chart)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of annual federal farm subsidy receipts by state. Six bars: (1) Iowa $2.0 billion per year, (2) Illinois $1.6 billion, (3) Texas $1.5 billion, (4) Nebraska $1.4 billion, (5) Kansas $1.2 billion, (6) average of all 45 other states $0.15 billion per state. Caption: 'Top 5 states (IA, IL, TX, NE, KS) collect more than 50 percent of all federal farm subsidy dollars (about 53 percent).' Source: USDA ERS + EWG Farm Subsidy Database (averaged recent annual data).">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top 5 states collect over 50% of all farm subsidy dollars.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Politicians Love Subsidies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Concentrated benefit</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few thousand recipients each collect a large per-person check - they organize easily and lobby hard.</a:t>
            </a:r>
            <a:endParaRPr lang="en-US" sz="155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Diffuse cost</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300 million Americans share $87B - roughly $290 per person per year, too small to organize against.</a:t>
            </a:r>
            <a:endParaRPr lang="en-US" sz="155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Visible groundbreaking</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new solar plant or EV factory makes a great photo-op; the tax cost is invisible on a 1040 form.</a:t>
            </a:r>
            <a:endParaRPr lang="en-US" sz="16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District-specific dollars</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Every Farm-Bill subsidy goes to a specific district - legislators trade votes for local money (pork).</a:t>
            </a:r>
            <a:endParaRPr lang="en-US" sz="155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Bipartisan coalition</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Pair urban SNAP with rural commodity supports - both parties' base voters benefit.</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Subsidies are durable because concentrated benefit beats diffuse cost. Small lobby beats large public.</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Distortions Subsidies Create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DEADWEIGHT LOSS: subsidized goods produced beyond their social value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CROWDING OUT: corn ethanol raises feed prices for livestock farmers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INPUT INFLATION: solar ITC and EV credit raised input prices ~10%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PICKING WINNERS: government bets on technologies that may flop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RENT SEEKING: industries spend on lobbying instead of new value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FOREIGN RETALIATION: WTO disputes on sugar, ethanol, EV sourcing</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Even subsidies that hit their goal create side effects. Corn ethanol barely cut emissions but doubled corn prices.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SUBSIDY = government payment that lowers producer cost; supply shifts RIGHT.</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Three big federal programs: Farm Bill, EV credit ($7,500), and Solar ITC (30%).</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Subsidies are durable because of CONCENTRATED BENEFIT + DIFFUSE COST.</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subsidy creates DISTORTIONS: deadweight loss, crowding out, rent seeking.</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Subsidies: Farm Bills, EVs &amp; Solar</dc:title>
  <dc:subject>PptxGenJS Presentation</dc:subject>
  <dc:creator>More Lessons Less Planning</dc:creator>
  <cp:lastModifiedBy>More Lessons Less Planning</cp:lastModifiedBy>
  <cp:revision>1</cp:revision>
  <dcterms:created xsi:type="dcterms:W3CDTF">2026-06-11T05:49:49Z</dcterms:created>
  <dcterms:modified xsi:type="dcterms:W3CDTF">2026-06-11T05:49:49Z</dcterms:modified>
</cp:coreProperties>
</file>