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Title slide for the Unit 2 Shortages and Surpluses lesson. Follows Market Equilibrium (TK 13). Open with the hook: at equilibrium the market clears - no leftover goods, no empty shelves. But when a price is FORCED above or below that balancing point, the market misfires: either goods sell out (a shortage) or pile up unsold (a surplus). This lesson teaches both, using rent control and the minimum wage.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why the shortage persists: normally a shortage drives price up until Qd=Qs, but a binding ceiling makes that illegal, so the gap stays open. Consequences: non-price rationing (waitlists), and black markets.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Define a price floor: a legal minimum. A floor above equilibrium is binding and props the price up, where Qs &gt; Qd - a surplus. A floor below equilibrium does nothing (non-binding). Sets up the minimum wage example.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Setup slide paired with the price-floor surplus chart. A minimum wage above the equilibrium wage. At the floor (P=12 in chart units): Qs=75 on supply, Qd=25 on demand, surplus = 50. The labor surplus is unemployment. The chart on the next slide shows the gap.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price-floor surplus chart. The coral dashed line is the legal minimum wage, set above the equilibrium (P=8). At the floor (P=12) quantity supplied is 75 (read off the supply curve) and quantity demanded is 25 (read off the demand curve). Qs minus Qd = 50, the size of the surplus (the labor surplus is unemployment).
Reference labels (point to these chart features when teaching): Floor ABOVE equilibrium; Qs &gt; Qd = surplus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why the surplus persists: normally a surplus drives price down until Qs=Qd, but a binding floor makes that illegal, so the gap stays open. Consequences: unsold goods, or idle workers (unemployment), and sometimes government purchase of surplus.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Critical nuance: a price control only changes the market when it is binding. A ceiling bites only when set below equilibrium; a floor bites only when set above. A ceiling above equilibrium or a floor below it is non-binding and does nothing.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four-step method for reading any price-control chart: (1) find the legal price line; (2) read Qd off demand and Qs off supply at that price; (3) subtract for the gap; (4) name it a shortage (Qd&gt;Qs) or surplus (Qs&gt;Qd).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four vocabulary terms: shortage, surplus, price ceiling, price floor. These are the foundation terms students complete in the Activity Reference Guide.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 four vocabulary terms: rent control, minimum wage, binding price control, black market. Completes the 8 terms students see; the Activity Reference Guide has 10 (adds equilibrium and quantity demanded).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Synthesis. Equilibrium clears; ceiling below = shortage; floor above = surplus; controls only bite when binding. This is the Tier B synthesis section - guided notes blanks here may draw from anywhere in the deck.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four targets aloud. Target 1 defines the two outcomes. Target 2 is the price ceiling case (rent control -&gt; shortage). Target 3 is the price floor case (minimum wage -&gt; surplus). Target 4 is reading it off a chart.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the core idea: equilibrium is the one price where the market clears. A price control forces the price to a different number, so quantity demanded and quantity supplied stop matching - that mismatch is a shortage or a surplus.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Define both outcomes precisely. Shortage: Qd &gt; Qs, price too low, goods sell out. Surplus: Qs &gt; Qd, price too high, goods pile up. The next slide shows the equilibrium baseline where neither happens.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Setup slide paired with the equilibrium baseline chart. Establish the starting point: demand and supply cross at equilibrium (P=8, Q=50 in chart units). This is the reference students compare the two controlled cases against.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equilibrium baseline chart. The downward demand curve and upward supply curve cross at the equilibrium (P=8, Q=50). At that price quantity demanded equals quantity supplied, so there is no shortage and no surplus. Students will compare this clean crossing against the two controlled charts.
Reference labels (point to these chart features when teaching): Curves CROSS = market clears; No gap 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Define a price ceiling: a legal maximum. A ceiling below equilibrium is binding and forces the price down, where Qd &gt; Qs - a shortage. A ceiling above equilibrium does nothing (non-binding). Sets up the rent control example.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Setup slide paired with the price-ceiling shortage chart. Rent control caps rent below equilibrium. At the ceiling (P=4 in chart units): Qd=75 on demand, Qs=25 on supply, shortage = 50. The chart on the next slide shows the gap.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price-ceiling shortage chart. The coral dashed line is the legal rent ceiling, set below the equilibrium (P=8). At the ceiling (P=4) quantity demanded is 75 (read off the demand curve) and quantity supplied is 25 (read off the supply curve). Qd minus Qs = 50, the size of the shortage.
Reference labels (point to these chart features when teaching): Ceiling BELOW equilibrium; Qd &gt; Qs = shortage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Shortages and Surpluses: When Markets Misfire</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What happens when the price is held away from equilibrium?</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Why the Shortage Sticks Around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Price can't rise</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Normally a shortage pushes price up until it clears - but the ceiling makes that illegal, so the price is stuck.</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gap stays open</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Because the price can't rise, quantity demanded keeps exceeding quantity supplied; the shortage does not fix itself.</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Non-price rationing</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Apartments go by waitlists, connections, or luck instead of price - long lines for scarce units.</a:t>
            </a:r>
            <a:endParaRPr lang="en-US" sz="175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Black markets appear</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Some buyers pay extra under the table to get a scarce unit, an illegal price above the legal ceiling.</a:t>
            </a:r>
            <a:endParaRPr lang="en-US" sz="175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in a free market a shortage is temporary - the ceiling is what makes it permanent.</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Price Floor - A Legal MINIMUM Price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 PRICE FLOOR is a government-set MINIMUM legal price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Buyers may NOT legally pay less than the floor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It only matters when set ABOVE equilibrium (a binding floor)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At that high price, sellers offer a LOT (high quantity supplied)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But buyers want LITTLE (low quantity demanded)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Qs is greater than Qd - that gap is a SURPLUS</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floor props the price HIGH, so sellers supply more than buyers want.</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Minimum Wage - A Price Floor on Labor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wage is the PRICE of labor; a minimum wage is a floor on that price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Set ABOVE the equilibrium wage, more workers want jobs (Qs of labor rises)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But employers want to hire FEWER workers at that wage (Qd falls)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Quantity of labor supplied now exceeds quantity demanded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result is a labor SURPLUS - what we call UNEMPLOYMENT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next slide shows the gap between Qs and Qd on the chart</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Warning: a minimum wage above equilibrium helps those who keep jobs but leaves a labor surplus.</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Binding Price Floor Creates a Surplus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Supply and demand graph for labor showing a binding PRICE FLOOR set above the equilibrium. The horizontal X axis is quantity of workers from 0 to 100. The vertical Y axis is the hourly wage from 0 to 16. The navy dash-dot DEMAND curve for labor (employers hiring) slopes downward and the teal solid SUPPLY curve for labor (workers seeking jobs) slopes upward, crossing at the equilibrium wage of $8 and 50 workers. A coral dashed horizontal line marks the legal minimum wage at $12, which is ABOVE the equilibrium. At the $12 floor, quantity supplied is 75 workers (read off the supply curve, marked with a coral point) while quantity demanded is only 25 workers (read off the demand curve, marked with a coral point). Because quantity supplied (75) is greater than quantity demanded (25), there is a SURPLUS of 50 workers - this labor surplus is unemployment. The wage cannot legally fall to clear the market, so the surplus persists.">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At the floor, Qs (75) exceeds Qd (25): a surplus of 50.</a:t>
            </a:r>
            <a:endParaRPr lang="en-US" sz="1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Why the Surplus Sticks Around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Price can't fall</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Normally a surplus pushes price down until it clears - but the floor makes that illegal, so the price is stuck high.</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gap stays open</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Because the price can't fall, quantity supplied keeps exceeding quantity demanded; the surplus does not fix itself.</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Unsold goods or idle workers</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Surplus goods pile up; in the labor market, the surplus is workers who want jobs but cannot find one.</a:t>
            </a:r>
            <a:endParaRPr lang="en-US" sz="175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Government may buy it up</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With farm price floors the government sometimes buys the surplus crop to keep the price propped up.</a:t>
            </a:r>
            <a:endParaRPr lang="en-US" sz="175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Did You Know: a labor surplus has a familiar name - unemployment.</a:t>
            </a:r>
            <a:endParaRPr lang="en-US" sz="1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400" b="1" dirty="0">
                <a:solidFill>
                  <a:srgbClr val="FFFFFF"/>
                </a:solidFill>
                <a:latin typeface="Trebuchet MS" pitchFamily="34" charset="0"/>
                <a:ea typeface="Trebuchet MS" pitchFamily="34" charset="-122"/>
                <a:cs typeface="Trebuchet MS" pitchFamily="34" charset="-120"/>
              </a:rPr>
              <a:t>Binding vs Non-Binding - When a Control Actually Bites</a:t>
            </a:r>
            <a:endParaRPr lang="en-US" sz="24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2773680" cy="3515868"/>
          </a:xfrm>
          <a:prstGeom prst="rect">
            <a:avLst/>
          </a:prstGeom>
          <a:solidFill>
            <a:srgbClr val="F0FAF8"/>
          </a:solidFill>
          <a:ln w="12700">
            <a:solidFill>
              <a:srgbClr val="DDDDDD"/>
            </a:solidFill>
            <a:prstDash val="solid"/>
          </a:ln>
        </p:spPr>
      </p:sp>
      <p:sp>
        <p:nvSpPr>
          <p:cNvPr id="6" name="Shape 4"/>
          <p:cNvSpPr/>
          <p:nvPr/>
        </p:nvSpPr>
        <p:spPr>
          <a:xfrm>
            <a:off x="274320" y="731520"/>
            <a:ext cx="2773680" cy="438912"/>
          </a:xfrm>
          <a:prstGeom prst="rect">
            <a:avLst/>
          </a:prstGeom>
          <a:solidFill>
            <a:srgbClr val="2A9D8F"/>
          </a:solidFill>
          <a:ln w="12700">
            <a:solidFill>
              <a:srgbClr val="2A9D8F"/>
            </a:solidFill>
            <a:prstDash val="solid"/>
          </a:ln>
        </p:spPr>
      </p:sp>
      <p:sp>
        <p:nvSpPr>
          <p:cNvPr id="7" name="Text 5"/>
          <p:cNvSpPr/>
          <p:nvPr/>
        </p:nvSpPr>
        <p:spPr>
          <a:xfrm>
            <a:off x="27432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Binding Ceiling</a:t>
            </a:r>
            <a:endParaRPr lang="en-US" sz="1500" dirty="0"/>
          </a:p>
        </p:txBody>
      </p:sp>
      <p:sp>
        <p:nvSpPr>
          <p:cNvPr id="8" name="bounded_body"/>
          <p:cNvSpPr/>
          <p:nvPr/>
        </p:nvSpPr>
        <p:spPr>
          <a:xfrm>
            <a:off x="36576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Set BELOW equilibrium</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Forces price down</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Creates a SHORTAGE</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Example: rent control below market rent</a:t>
            </a:r>
            <a:endParaRPr lang="en-US" sz="1800" dirty="0"/>
          </a:p>
        </p:txBody>
      </p:sp>
      <p:sp>
        <p:nvSpPr>
          <p:cNvPr id="9" name="Shape 7"/>
          <p:cNvSpPr/>
          <p:nvPr/>
        </p:nvSpPr>
        <p:spPr>
          <a:xfrm>
            <a:off x="3185160" y="731520"/>
            <a:ext cx="2773680" cy="3515868"/>
          </a:xfrm>
          <a:prstGeom prst="rect">
            <a:avLst/>
          </a:prstGeom>
          <a:solidFill>
            <a:srgbClr val="E8EDF4"/>
          </a:solidFill>
          <a:ln w="12700">
            <a:solidFill>
              <a:srgbClr val="DDDDDD"/>
            </a:solidFill>
            <a:prstDash val="solid"/>
          </a:ln>
        </p:spPr>
      </p:sp>
      <p:sp>
        <p:nvSpPr>
          <p:cNvPr id="10" name="Shape 8"/>
          <p:cNvSpPr/>
          <p:nvPr/>
        </p:nvSpPr>
        <p:spPr>
          <a:xfrm>
            <a:off x="3185160" y="731520"/>
            <a:ext cx="2773680" cy="438912"/>
          </a:xfrm>
          <a:prstGeom prst="rect">
            <a:avLst/>
          </a:prstGeom>
          <a:solidFill>
            <a:srgbClr val="1B2A4A"/>
          </a:solidFill>
          <a:ln w="12700">
            <a:solidFill>
              <a:srgbClr val="1B2A4A"/>
            </a:solidFill>
            <a:prstDash val="solid"/>
          </a:ln>
        </p:spPr>
      </p:sp>
      <p:sp>
        <p:nvSpPr>
          <p:cNvPr id="11" name="Text 9"/>
          <p:cNvSpPr/>
          <p:nvPr/>
        </p:nvSpPr>
        <p:spPr>
          <a:xfrm>
            <a:off x="3185160" y="731520"/>
            <a:ext cx="2773680" cy="438912"/>
          </a:xfrm>
          <a:prstGeom prst="rect">
            <a:avLst/>
          </a:prstGeom>
          <a:noFill/>
          <a:ln/>
        </p:spPr>
        <p:txBody>
          <a:bodyPr wrap="square" lIns="0" tIns="0" rIns="0" bIns="0" rtlCol="0" anchor="ctr"/>
          <a:lstStyle/>
          <a:p>
            <a:pPr algn="ctr" indent="0" marL="0">
              <a:buNone/>
            </a:pPr>
            <a:r>
              <a:rPr lang="en-US" sz="1500" b="1" dirty="0">
                <a:solidFill>
                  <a:srgbClr val="FFFFFF"/>
                </a:solidFill>
                <a:latin typeface="Trebuchet MS" pitchFamily="34" charset="0"/>
                <a:ea typeface="Trebuchet MS" pitchFamily="34" charset="-122"/>
                <a:cs typeface="Trebuchet MS" pitchFamily="34" charset="-120"/>
              </a:rPr>
              <a:t>Binding Floor</a:t>
            </a:r>
            <a:endParaRPr lang="en-US" sz="1500" dirty="0"/>
          </a:p>
        </p:txBody>
      </p:sp>
      <p:sp>
        <p:nvSpPr>
          <p:cNvPr id="12" name="bounded_body"/>
          <p:cNvSpPr/>
          <p:nvPr/>
        </p:nvSpPr>
        <p:spPr>
          <a:xfrm>
            <a:off x="327660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Set ABOVE equilibrium</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Props price up</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Creates a SURPLUS</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Example: minimum wage above market wage</a:t>
            </a:r>
            <a:endParaRPr lang="en-US" sz="1800" dirty="0"/>
          </a:p>
        </p:txBody>
      </p:sp>
      <p:sp>
        <p:nvSpPr>
          <p:cNvPr id="13" name="Shape 11"/>
          <p:cNvSpPr/>
          <p:nvPr/>
        </p:nvSpPr>
        <p:spPr>
          <a:xfrm>
            <a:off x="6096000" y="731520"/>
            <a:ext cx="2773680" cy="3515868"/>
          </a:xfrm>
          <a:prstGeom prst="rect">
            <a:avLst/>
          </a:prstGeom>
          <a:solidFill>
            <a:srgbClr val="FFF8F6"/>
          </a:solidFill>
          <a:ln w="12700">
            <a:solidFill>
              <a:srgbClr val="DDDDDD"/>
            </a:solidFill>
            <a:prstDash val="solid"/>
          </a:ln>
        </p:spPr>
      </p:sp>
      <p:sp>
        <p:nvSpPr>
          <p:cNvPr id="14" name="Shape 12"/>
          <p:cNvSpPr/>
          <p:nvPr/>
        </p:nvSpPr>
        <p:spPr>
          <a:xfrm>
            <a:off x="6096000" y="731520"/>
            <a:ext cx="2773680" cy="438912"/>
          </a:xfrm>
          <a:prstGeom prst="rect">
            <a:avLst/>
          </a:prstGeom>
          <a:solidFill>
            <a:srgbClr val="E8735A"/>
          </a:solidFill>
          <a:ln w="12700">
            <a:solidFill>
              <a:srgbClr val="E8735A"/>
            </a:solidFill>
            <a:prstDash val="solid"/>
          </a:ln>
        </p:spPr>
      </p:sp>
      <p:sp>
        <p:nvSpPr>
          <p:cNvPr id="15" name="Text 13"/>
          <p:cNvSpPr/>
          <p:nvPr/>
        </p:nvSpPr>
        <p:spPr>
          <a:xfrm>
            <a:off x="609600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Non-Binding Control</a:t>
            </a:r>
            <a:endParaRPr lang="en-US" sz="1500" dirty="0"/>
          </a:p>
        </p:txBody>
      </p:sp>
      <p:sp>
        <p:nvSpPr>
          <p:cNvPr id="16" name="bounded_body"/>
          <p:cNvSpPr/>
          <p:nvPr/>
        </p:nvSpPr>
        <p:spPr>
          <a:xfrm>
            <a:off x="618744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Ceiling set ABOVE equilibrium</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Or floor set BELOW equilibrium</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The market is already legal</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No shortage and no surplus - no effect</a:t>
            </a:r>
            <a:endParaRPr lang="en-US" sz="1800" dirty="0"/>
          </a:p>
        </p:txBody>
      </p:sp>
      <p:sp>
        <p:nvSpPr>
          <p:cNvPr id="17" name="Shape 15"/>
          <p:cNvSpPr/>
          <p:nvPr/>
        </p:nvSpPr>
        <p:spPr>
          <a:xfrm>
            <a:off x="274320" y="4302252"/>
            <a:ext cx="8595360" cy="512064"/>
          </a:xfrm>
          <a:prstGeom prst="rect">
            <a:avLst/>
          </a:prstGeom>
          <a:solidFill>
            <a:srgbClr val="FFF8F6"/>
          </a:solidFill>
          <a:ln w="12700">
            <a:solidFill>
              <a:srgbClr val="E8735A"/>
            </a:solidFill>
            <a:prstDash val="solid"/>
          </a:ln>
        </p:spPr>
      </p:sp>
      <p:sp>
        <p:nvSpPr>
          <p:cNvPr id="18" name="Shape 16"/>
          <p:cNvSpPr/>
          <p:nvPr/>
        </p:nvSpPr>
        <p:spPr>
          <a:xfrm>
            <a:off x="274320" y="4302252"/>
            <a:ext cx="64008" cy="512064"/>
          </a:xfrm>
          <a:prstGeom prst="rect">
            <a:avLst/>
          </a:prstGeom>
          <a:solidFill>
            <a:srgbClr val="E8735A"/>
          </a:solidFill>
          <a:ln w="12700">
            <a:solidFill>
              <a:srgbClr val="E8735A"/>
            </a:solidFill>
            <a:prstDash val="solid"/>
          </a:ln>
        </p:spPr>
      </p:sp>
      <p:sp>
        <p:nvSpPr>
          <p:cNvPr id="19"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control only bites on the WRONG side of equilibrium - ceiling below, floor above.</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Reading the Gap - Shortage or Surplus?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1 - Find the legal price</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Locate the coral price-control line on the chart and compare it to the equilibrium where the curves cross.</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2 - Read Qd and Qs</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Quantity demanded is how much buyers are willing to buy at a given price - read it off the DEMAND curve; read quantity supplied off the SUPPLY curve.</a:t>
            </a:r>
            <a:endParaRPr lang="en-US" sz="15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3 - Subtract for the gap</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Shortage = Qd minus Qs (when Qd is larger). Surplus = Qs minus Qd (when Qs is larger).</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4 - Name it</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Price below equilibrium and Qd&gt;Qs is a SHORTAGE. Price above equilibrium and Qs&gt;Qd is a SURPLUS.</a:t>
            </a:r>
            <a:endParaRPr lang="en-US" sz="175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Tip: the bigger quantity tells you the answer - if Qd is bigger it's a shortage, if Qs is bigger it's a surplus.</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Shortages and Surpluses Vocabulary (1 of 2)</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Shortage</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Quantity demanded is GREATER than quantity supplied; goods sell out. Happens when price is below equilibrium.</a:t>
            </a:r>
            <a:endParaRPr lang="en-US" sz="16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Surplus</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Quantity supplied is GREATER than quantity demanded; goods pile up unsold. Happens when price is above equilibrium.</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Price ceiling</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government-set MAXIMUM legal price; binding (causes a shortage) only when set BELOW equilibrium.</a:t>
            </a:r>
            <a:endParaRPr lang="en-US" sz="18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Price floor</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government-set MINIMUM legal price; binding (causes a surplus) only when set ABOVE equilibrium.</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Remember: ceiling caps the price LOW (shortage); floor props the price HIGH (surplus).</a:t>
            </a:r>
            <a:endParaRPr lang="en-US" sz="1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Shortages and Surpluses Vocabulary (2 of 2)</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Rent control</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price CEILING on apartment rent; below equilibrium it causes a housing SHORTAGE.</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Minimum wage</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price FLOOR on the wage (the price of labor); above equilibrium it causes a labor SURPLUS, called unemployment.</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Binding price control</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ceiling or floor on the WRONG side of equilibrium (ceiling below, floor above) that actually changes the market.</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Black market</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An illegal market that appears when a binding ceiling creates a shortage and buyers pay more than the legal price.</a:t>
            </a:r>
            <a:endParaRPr lang="en-US" sz="15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550" dirty="0">
                <a:solidFill>
                  <a:srgbClr val="1B2A4A"/>
                </a:solidFill>
                <a:latin typeface="Arial" pitchFamily="34" charset="0"/>
                <a:ea typeface="Arial" pitchFamily="34" charset="-122"/>
                <a:cs typeface="Arial" pitchFamily="34" charset="-120"/>
              </a:rPr>
              <a:t>Tip: a control only bites when it is BINDING - on the wrong side of equilibrium.</a:t>
            </a:r>
            <a:endParaRPr lang="en-US" sz="15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1053275"/>
            <a:ext cx="310896" cy="310896"/>
          </a:xfrm>
          <a:prstGeom prst="ellipse">
            <a:avLst/>
          </a:prstGeom>
          <a:solidFill>
            <a:srgbClr val="145F58"/>
          </a:solidFill>
          <a:ln w="12700">
            <a:solidFill>
              <a:srgbClr val="145F58"/>
            </a:solidFill>
            <a:prstDash val="solid"/>
          </a:ln>
        </p:spPr>
      </p:sp>
      <p:sp>
        <p:nvSpPr>
          <p:cNvPr id="6" name="Text 4"/>
          <p:cNvSpPr/>
          <p:nvPr/>
        </p:nvSpPr>
        <p:spPr>
          <a:xfrm>
            <a:off x="320040" y="1053275"/>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market clears ONLY at equilibrium, where Qd equals Qs.</a:t>
            </a:r>
            <a:endParaRPr lang="en-US" sz="1800" dirty="0"/>
          </a:p>
        </p:txBody>
      </p:sp>
      <p:sp>
        <p:nvSpPr>
          <p:cNvPr id="8" name="Shape 6"/>
          <p:cNvSpPr/>
          <p:nvPr/>
        </p:nvSpPr>
        <p:spPr>
          <a:xfrm>
            <a:off x="320040" y="2117408"/>
            <a:ext cx="310896" cy="310896"/>
          </a:xfrm>
          <a:prstGeom prst="ellipse">
            <a:avLst/>
          </a:prstGeom>
          <a:solidFill>
            <a:srgbClr val="145F58"/>
          </a:solidFill>
          <a:ln w="12700">
            <a:solidFill>
              <a:srgbClr val="145F58"/>
            </a:solidFill>
            <a:prstDash val="solid"/>
          </a:ln>
        </p:spPr>
      </p:sp>
      <p:sp>
        <p:nvSpPr>
          <p:cNvPr id="9" name="Text 7"/>
          <p:cNvSpPr/>
          <p:nvPr/>
        </p:nvSpPr>
        <p:spPr>
          <a:xfrm>
            <a:off x="320040" y="211740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768221"/>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price CEILING below equilibrium causes a SHORTAGE (Qd &gt; Qs): rent control.</a:t>
            </a:r>
            <a:endParaRPr lang="en-US" sz="1800" dirty="0"/>
          </a:p>
        </p:txBody>
      </p:sp>
      <p:sp>
        <p:nvSpPr>
          <p:cNvPr id="11" name="Shape 9"/>
          <p:cNvSpPr/>
          <p:nvPr/>
        </p:nvSpPr>
        <p:spPr>
          <a:xfrm>
            <a:off x="320040" y="3181541"/>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318154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832354"/>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price FLOOR above equilibrium causes a SURPLUS (Qs &gt; Qd): minimum wage.</a:t>
            </a:r>
            <a:endParaRPr lang="en-US" sz="1800" dirty="0"/>
          </a:p>
        </p:txBody>
      </p:sp>
      <p:sp>
        <p:nvSpPr>
          <p:cNvPr id="14" name="Shape 12"/>
          <p:cNvSpPr/>
          <p:nvPr/>
        </p:nvSpPr>
        <p:spPr>
          <a:xfrm>
            <a:off x="320040" y="4245674"/>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42456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896487"/>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control only bites when BINDING; read the chart to name shortage or surplus.</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993267"/>
          </a:xfrm>
          <a:prstGeom prst="rect">
            <a:avLst/>
          </a:prstGeom>
          <a:solidFill>
            <a:srgbClr val="FFFFFF"/>
          </a:solidFill>
          <a:ln w="12700">
            <a:solidFill>
              <a:srgbClr val="F2F2F2"/>
            </a:solidFill>
            <a:prstDash val="solid"/>
          </a:ln>
        </p:spPr>
      </p:sp>
      <p:sp>
        <p:nvSpPr>
          <p:cNvPr id="6" name="Shape 4"/>
          <p:cNvSpPr/>
          <p:nvPr/>
        </p:nvSpPr>
        <p:spPr>
          <a:xfrm>
            <a:off x="438912" y="1017841"/>
            <a:ext cx="365760" cy="365760"/>
          </a:xfrm>
          <a:prstGeom prst="ellipse">
            <a:avLst/>
          </a:prstGeom>
          <a:solidFill>
            <a:srgbClr val="145F58"/>
          </a:solidFill>
          <a:ln w="12700">
            <a:solidFill>
              <a:srgbClr val="145F58"/>
            </a:solidFill>
            <a:prstDash val="solid"/>
          </a:ln>
        </p:spPr>
      </p:sp>
      <p:sp>
        <p:nvSpPr>
          <p:cNvPr id="7" name="Text 5"/>
          <p:cNvSpPr/>
          <p:nvPr/>
        </p:nvSpPr>
        <p:spPr>
          <a:xfrm>
            <a:off x="438912" y="1017841"/>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Define a SHORTAGE and a SURPLUS and tell them apart</a:t>
            </a:r>
            <a:endParaRPr lang="en-US" sz="1800" dirty="0"/>
          </a:p>
        </p:txBody>
      </p:sp>
      <p:sp>
        <p:nvSpPr>
          <p:cNvPr id="9" name="Shape 7"/>
          <p:cNvSpPr/>
          <p:nvPr/>
        </p:nvSpPr>
        <p:spPr>
          <a:xfrm>
            <a:off x="274320" y="1761363"/>
            <a:ext cx="8595360" cy="993267"/>
          </a:xfrm>
          <a:prstGeom prst="rect">
            <a:avLst/>
          </a:prstGeom>
          <a:solidFill>
            <a:srgbClr val="FFFFFF"/>
          </a:solidFill>
          <a:ln w="12700">
            <a:solidFill>
              <a:srgbClr val="F2F2F2"/>
            </a:solidFill>
            <a:prstDash val="solid"/>
          </a:ln>
        </p:spPr>
      </p:sp>
      <p:sp>
        <p:nvSpPr>
          <p:cNvPr id="10" name="Shape 8"/>
          <p:cNvSpPr/>
          <p:nvPr/>
        </p:nvSpPr>
        <p:spPr>
          <a:xfrm>
            <a:off x="438912" y="2075117"/>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075117"/>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76136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why a price CEILING (rent control) causes a shortage</a:t>
            </a:r>
            <a:endParaRPr lang="en-US" sz="1800" dirty="0"/>
          </a:p>
        </p:txBody>
      </p:sp>
      <p:sp>
        <p:nvSpPr>
          <p:cNvPr id="13" name="Shape 11"/>
          <p:cNvSpPr/>
          <p:nvPr/>
        </p:nvSpPr>
        <p:spPr>
          <a:xfrm>
            <a:off x="274320" y="2818638"/>
            <a:ext cx="8595360" cy="993267"/>
          </a:xfrm>
          <a:prstGeom prst="rect">
            <a:avLst/>
          </a:prstGeom>
          <a:solidFill>
            <a:srgbClr val="FFFFFF"/>
          </a:solidFill>
          <a:ln w="12700">
            <a:solidFill>
              <a:srgbClr val="F2F2F2"/>
            </a:solidFill>
            <a:prstDash val="solid"/>
          </a:ln>
        </p:spPr>
      </p:sp>
      <p:sp>
        <p:nvSpPr>
          <p:cNvPr id="14" name="Shape 12"/>
          <p:cNvSpPr/>
          <p:nvPr/>
        </p:nvSpPr>
        <p:spPr>
          <a:xfrm>
            <a:off x="438912" y="3132392"/>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3132392"/>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81863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why a price FLOOR (minimum wage) causes a surplus</a:t>
            </a:r>
            <a:endParaRPr lang="en-US" sz="1800" dirty="0"/>
          </a:p>
        </p:txBody>
      </p:sp>
      <p:sp>
        <p:nvSpPr>
          <p:cNvPr id="17" name="Shape 15"/>
          <p:cNvSpPr/>
          <p:nvPr/>
        </p:nvSpPr>
        <p:spPr>
          <a:xfrm>
            <a:off x="274320" y="3875913"/>
            <a:ext cx="8595360" cy="993267"/>
          </a:xfrm>
          <a:prstGeom prst="rect">
            <a:avLst/>
          </a:prstGeom>
          <a:solidFill>
            <a:srgbClr val="FFFFFF"/>
          </a:solidFill>
          <a:ln w="12700">
            <a:solidFill>
              <a:srgbClr val="F2F2F2"/>
            </a:solidFill>
            <a:prstDash val="solid"/>
          </a:ln>
        </p:spPr>
      </p:sp>
      <p:sp>
        <p:nvSpPr>
          <p:cNvPr id="18" name="Shape 16"/>
          <p:cNvSpPr/>
          <p:nvPr/>
        </p:nvSpPr>
        <p:spPr>
          <a:xfrm>
            <a:off x="438912" y="4189666"/>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4189666"/>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87591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Read a chart to measure the gap and predict shortage or surplus</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Big Idea: Price Held Away from Equilibrium</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At Equilibrium</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Quantity demanded EQUALS quantity supplied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market CLEARS - nothing left over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No shortage and no surplus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price found its balancing point</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Price Held Away</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Government sets a legal price limit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Price is STUCK above or below balance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Qd and Qs no longer match</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market MISFIRES into a gap</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market only clears at equilibrium - force the price away and a gap appears.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450" b="1" dirty="0">
                <a:solidFill>
                  <a:srgbClr val="FFFFFF"/>
                </a:solidFill>
                <a:latin typeface="Trebuchet MS" pitchFamily="34" charset="0"/>
                <a:ea typeface="Trebuchet MS" pitchFamily="34" charset="-122"/>
                <a:cs typeface="Trebuchet MS" pitchFamily="34" charset="-120"/>
              </a:rPr>
              <a:t>Shortage vs Surplus - The Two Ways a Market Misfires</a:t>
            </a:r>
            <a:endParaRPr lang="en-US" sz="245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Shortage (price too LOW)</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Quantity demanded is GREATER than supplied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Buyers want more than sellers provide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Goods SELL OUT - empty shelves, waitlists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Happens when price is below equilibrium</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Surplus (price too HIGH)</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Quantity supplied is GREATER than demanded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Sellers offer more than buyers will take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Goods go UNSOLD - they pile up</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Happens when price is above equilibrium</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Remember: shortage = Qd &gt; Qs (sold out). Surplus = Qs &gt; Qd (piled up).</a:t>
            </a:r>
            <a:endParaRPr 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Start at the Balancing Point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Picture an apartment market with an equilibrium rent and quantity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At equilibrium, the rent is where the demand and supply curves CROSS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Quantity demanded equals quantity supplied - the market clears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Every renter who will pay the rent finds an apartment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Every landlord who will rent at that price finds a tenant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next slide shows this clean crossing point on a chart</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Tip: the equilibrium is the ONLY price with no shortage and no surplus.</a:t>
            </a:r>
            <a:endParaRPr lang="en-US"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400" b="1" dirty="0">
                <a:solidFill>
                  <a:srgbClr val="FFFFFF"/>
                </a:solidFill>
                <a:latin typeface="Trebuchet MS" pitchFamily="34" charset="0"/>
                <a:ea typeface="Trebuchet MS" pitchFamily="34" charset="-122"/>
                <a:cs typeface="Trebuchet MS" pitchFamily="34" charset="-120"/>
              </a:rPr>
              <a:t>The Free-Market Equilibrium (No Shortage, No Surplus)</a:t>
            </a:r>
            <a:endParaRPr lang="en-US" sz="24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Supply and demand graph showing a free-market equilibrium with no price control. The horizontal X axis is quantity of units per period from 0 to 100. The vertical Y axis is price in dollars from 0 to 16. The navy dash-dot DEMAND curve slopes downward and the teal solid SUPPLY curve slopes upward. The two curves cross at the equilibrium of $8 and 50 units. At this single price the quantity demanded exactly equals the quantity supplied, so the market clears: there is no shortage and no surplus. This is the baseline that the price-ceiling and price-floor charts are compared against.">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Demand and supply cross at equilibrium: Qd equals Qs.</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Price Ceiling - A Legal MAXIMUM Price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What a Ceiling Does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government-set MAXIMUM legal price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Sellers may NOT charge more than it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Only bites when set BELOW equilibrium</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Then the legal price is stuck too low</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Why a Shortage Follows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At the low price, buyers want a LOT (high Qd)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But sellers offer LITTLE (low Qs)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Quantity demanded exceeds quantity supplied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That gap (Qd &gt; Qs) is a SHORTAGE</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ceiling caps the price LOW, so buyers want more than sellers supply.</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Rent Control - A Price Ceiling on Apartments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 city caps apartment rent BELOW the equilibrium rent to help renters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At the lower legal rent, MORE renters want apartments (Qd rises)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But landlords offer FEWER apartments at that rent (Qs falls)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Quantity demanded now exceeds quantity supplied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result is a housing SHORTAGE - long waitlists, no vacancies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next slide shows the gap between Qd and Qs on the chart</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Warning: rent control is meant to help renters, but the shortage means many cannot find a unit.</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Binding Price Ceiling Creates a Shortage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Supply and demand graph for apartments showing a binding PRICE CEILING set below the equilibrium. The horizontal X axis is quantity of apartments per period from 0 to 100. The vertical Y axis is rent from 0 to 16. The navy dash-dot DEMAND curve slopes downward and the teal solid SUPPLY curve slopes upward, crossing at the equilibrium of $8 and 50 apartments. A coral dashed horizontal line marks the legal rent ceiling at $4, which is BELOW the equilibrium. At the $4 ceiling, quantity demanded is 75 apartments (read off the demand curve, marked with a coral point) while quantity supplied is only 25 apartments (read off the supply curve, marked with a coral point). Because quantity demanded (75) is greater than quantity supplied (25), there is a SHORTAGE of 50 apartments. The price cannot legally rise to clear the market, so the shortage persists.">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At the ceiling, Qd (75) exceeds Qs (25): a shortage of 50.</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Shortages and Surpluses</dc:title>
  <dc:subject>PptxGenJS Presentation</dc:subject>
  <dc:creator>More Lessons Less Planning</dc:creator>
  <cp:lastModifiedBy>More Lessons Less Planning</cp:lastModifiedBy>
  <cp:revision>1</cp:revision>
  <dcterms:created xsi:type="dcterms:W3CDTF">2026-06-11T12:41:33Z</dcterms:created>
  <dcterms:modified xsi:type="dcterms:W3CDTF">2026-06-11T12:41:33Z</dcterms:modified>
</cp:coreProperties>
</file>