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notesMasterIdLst>
    <p:notesMasterId r:id="rId23"/>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Learning targets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the scene: four flights depart, hijackers aboard.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Table of the four hijacked flights.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impact of the 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 impact.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Third impact.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Fourth impact, Pennsylvania.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Vocabulary: FAA, transponder, hijacking, NORAD.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scramble order timeline.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Paired image for the NEADS/scramble slide - the site in the days after the attacks.
Reference labels (point to these chart features when teaching): World Trade Center Site; September 2001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Paraphrase pointing at the primary source studied in the Activity.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FDNY, NYPD, PAPD response.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Paired image for the first-responders slide.
Reference labels (point to these chart features when teaching): FDNY / NYPD; September 19, 2001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Evacuation and collapse.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National crisis management.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Recovery operations.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Paired image for the recovery slide.
Reference labels (point to these chart features when teaching): Ground Zero; Recovery Operations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Vocabulary: scramble, first responders, incident command, 9/11 Commission, Ground Zero.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Wrap-up / ties to primary source analysis in Activity.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Closing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September 11: The Day and the Response</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Reconstructing the Timeline of September 11, 2001</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81812"/>
          </a:xfrm>
          <a:prstGeom prst="rect">
            <a:avLst/>
          </a:prstGeom>
          <a:solidFill>
            <a:srgbClr val="FFFFFF"/>
          </a:solidFill>
          <a:ln w="12700">
            <a:solidFill>
              <a:srgbClr val="F2F2F2"/>
            </a:solidFill>
            <a:prstDash val="solid"/>
          </a:ln>
        </p:spPr>
      </p:sp>
      <p:sp>
        <p:nvSpPr>
          <p:cNvPr id="6" name="Shape 4"/>
          <p:cNvSpPr/>
          <p:nvPr/>
        </p:nvSpPr>
        <p:spPr>
          <a:xfrm>
            <a:off x="438912" y="912114"/>
            <a:ext cx="365760" cy="365760"/>
          </a:xfrm>
          <a:prstGeom prst="ellipse">
            <a:avLst/>
          </a:prstGeom>
          <a:solidFill>
            <a:srgbClr val="145F58"/>
          </a:solidFill>
          <a:ln w="12700">
            <a:solidFill>
              <a:srgbClr val="145F58"/>
            </a:solidFill>
            <a:prstDash val="solid"/>
          </a:ln>
        </p:spPr>
      </p:sp>
      <p:sp>
        <p:nvSpPr>
          <p:cNvPr id="7" name="Text 5"/>
          <p:cNvSpPr/>
          <p:nvPr/>
        </p:nvSpPr>
        <p:spPr>
          <a:xfrm>
            <a:off x="438912" y="91211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Put the events of September 11, 2001 in the right order.</a:t>
            </a:r>
            <a:endParaRPr lang="en-US" sz="1800" dirty="0"/>
          </a:p>
        </p:txBody>
      </p:sp>
      <p:sp>
        <p:nvSpPr>
          <p:cNvPr id="9" name="Shape 7"/>
          <p:cNvSpPr/>
          <p:nvPr/>
        </p:nvSpPr>
        <p:spPr>
          <a:xfrm>
            <a:off x="274320" y="1549908"/>
            <a:ext cx="8595360" cy="781812"/>
          </a:xfrm>
          <a:prstGeom prst="rect">
            <a:avLst/>
          </a:prstGeom>
          <a:solidFill>
            <a:srgbClr val="FFFFFF"/>
          </a:solidFill>
          <a:ln w="12700">
            <a:solidFill>
              <a:srgbClr val="F2F2F2"/>
            </a:solidFill>
            <a:prstDash val="solid"/>
          </a:ln>
        </p:spPr>
      </p:sp>
      <p:sp>
        <p:nvSpPr>
          <p:cNvPr id="10" name="Shape 8"/>
          <p:cNvSpPr/>
          <p:nvPr/>
        </p:nvSpPr>
        <p:spPr>
          <a:xfrm>
            <a:off x="438912" y="1757934"/>
            <a:ext cx="365760" cy="365760"/>
          </a:xfrm>
          <a:prstGeom prst="ellipse">
            <a:avLst/>
          </a:prstGeom>
          <a:solidFill>
            <a:srgbClr val="145F58"/>
          </a:solidFill>
          <a:ln w="12700">
            <a:solidFill>
              <a:srgbClr val="145F58"/>
            </a:solidFill>
            <a:prstDash val="solid"/>
          </a:ln>
        </p:spPr>
      </p:sp>
      <p:sp>
        <p:nvSpPr>
          <p:cNvPr id="11" name="Text 9"/>
          <p:cNvSpPr/>
          <p:nvPr/>
        </p:nvSpPr>
        <p:spPr>
          <a:xfrm>
            <a:off x="438912" y="175793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54990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how the FAA and NORAD tried to track the hijacked planes.</a:t>
            </a:r>
            <a:endParaRPr lang="en-US" sz="1800" dirty="0"/>
          </a:p>
        </p:txBody>
      </p:sp>
      <p:sp>
        <p:nvSpPr>
          <p:cNvPr id="13" name="Shape 11"/>
          <p:cNvSpPr/>
          <p:nvPr/>
        </p:nvSpPr>
        <p:spPr>
          <a:xfrm>
            <a:off x="274320" y="2395728"/>
            <a:ext cx="8595360" cy="781812"/>
          </a:xfrm>
          <a:prstGeom prst="rect">
            <a:avLst/>
          </a:prstGeom>
          <a:solidFill>
            <a:srgbClr val="FFFFFF"/>
          </a:solidFill>
          <a:ln w="12700">
            <a:solidFill>
              <a:srgbClr val="F2F2F2"/>
            </a:solidFill>
            <a:prstDash val="solid"/>
          </a:ln>
        </p:spPr>
      </p:sp>
      <p:sp>
        <p:nvSpPr>
          <p:cNvPr id="14" name="Shape 12"/>
          <p:cNvSpPr/>
          <p:nvPr/>
        </p:nvSpPr>
        <p:spPr>
          <a:xfrm>
            <a:off x="438912" y="2603754"/>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26037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39572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how first responders reacted at the World Trade Center.</a:t>
            </a:r>
            <a:endParaRPr lang="en-US" sz="1800" dirty="0"/>
          </a:p>
        </p:txBody>
      </p:sp>
      <p:sp>
        <p:nvSpPr>
          <p:cNvPr id="17" name="Shape 15"/>
          <p:cNvSpPr/>
          <p:nvPr/>
        </p:nvSpPr>
        <p:spPr>
          <a:xfrm>
            <a:off x="274320" y="3241548"/>
            <a:ext cx="8595360" cy="781812"/>
          </a:xfrm>
          <a:prstGeom prst="rect">
            <a:avLst/>
          </a:prstGeom>
          <a:solidFill>
            <a:srgbClr val="FFFFFF"/>
          </a:solidFill>
          <a:ln w="12700">
            <a:solidFill>
              <a:srgbClr val="F2F2F2"/>
            </a:solidFill>
            <a:prstDash val="solid"/>
          </a:ln>
        </p:spPr>
      </p:sp>
      <p:sp>
        <p:nvSpPr>
          <p:cNvPr id="18" name="Shape 16"/>
          <p:cNvSpPr/>
          <p:nvPr/>
        </p:nvSpPr>
        <p:spPr>
          <a:xfrm>
            <a:off x="438912" y="3449574"/>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344957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24154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how the government responded to the attacks that day.</a:t>
            </a:r>
            <a:endParaRPr lang="en-US" sz="1800" dirty="0"/>
          </a:p>
        </p:txBody>
      </p:sp>
      <p:sp>
        <p:nvSpPr>
          <p:cNvPr id="21" name="Shape 19"/>
          <p:cNvSpPr/>
          <p:nvPr/>
        </p:nvSpPr>
        <p:spPr>
          <a:xfrm>
            <a:off x="274320" y="4087368"/>
            <a:ext cx="8595360" cy="781812"/>
          </a:xfrm>
          <a:prstGeom prst="rect">
            <a:avLst/>
          </a:prstGeom>
          <a:solidFill>
            <a:srgbClr val="FFFFFF"/>
          </a:solidFill>
          <a:ln w="12700">
            <a:solidFill>
              <a:srgbClr val="F2F2F2"/>
            </a:solidFill>
            <a:prstDash val="solid"/>
          </a:ln>
        </p:spPr>
      </p:sp>
      <p:sp>
        <p:nvSpPr>
          <p:cNvPr id="22" name="Shape 20"/>
          <p:cNvSpPr/>
          <p:nvPr/>
        </p:nvSpPr>
        <p:spPr>
          <a:xfrm>
            <a:off x="438912" y="4295394"/>
            <a:ext cx="365760" cy="365760"/>
          </a:xfrm>
          <a:prstGeom prst="ellipse">
            <a:avLst/>
          </a:prstGeom>
          <a:solidFill>
            <a:srgbClr val="145F58"/>
          </a:solidFill>
          <a:ln w="12700">
            <a:solidFill>
              <a:srgbClr val="145F58"/>
            </a:solidFill>
            <a:prstDash val="solid"/>
          </a:ln>
        </p:spPr>
      </p:sp>
      <p:sp>
        <p:nvSpPr>
          <p:cNvPr id="23" name="Text 21"/>
          <p:cNvSpPr/>
          <p:nvPr/>
        </p:nvSpPr>
        <p:spPr>
          <a:xfrm>
            <a:off x="438912" y="429539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4" name="mllp_textfit_body"/>
          <p:cNvSpPr/>
          <p:nvPr/>
        </p:nvSpPr>
        <p:spPr>
          <a:xfrm>
            <a:off x="941832" y="408736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why it was hard for agencies to work together that day.</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 Clear Morning</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Tuesday, September 11, 2001 began clear and mild on the East Coast.</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Four passenger jets left airports in Boston, Newark, and Washington.</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Some of the hijackers had trained as pilots; all carried box cutters or knives.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By 8:00 a.m., all four flights were airborne and on course.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Within two hours, all four planes had crashed.</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Key Concept: All four flights were in the air and on schedule before 8:15 a.m.</a:t>
            </a:r>
            <a:endParaRPr lang="en-US" sz="1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Four Flights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274320" y="731520"/>
          <a:ext cx="8595360" cy="3488436"/>
        </p:xfrm>
        <a:graphic>
          <a:graphicData uri="http://schemas.openxmlformats.org/drawingml/2006/table">
            <a:tbl>
              <a:tblPr/>
              <a:tblGrid>
                <a:gridCol w="2148840"/>
                <a:gridCol w="2148840"/>
                <a:gridCol w="2148840"/>
                <a:gridCol w="2148840"/>
              </a:tblGrid>
              <a:tr h="475488">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Flight</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Departure</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Destination</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Crash Site</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American 11</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Boston Logan</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Los Angeles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North Tower, 8:46 a.m.</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United 175</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Boston Logan</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Los Angeles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South Tower, 9:03 a.m.</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American 77</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Washington Dulles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Los Angeles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Pentagon, 9:37 a.m.</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United 93</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Newark</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San Francisco</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Pennsylvania field, 10:03 a.m.</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bl>
          </a:graphicData>
        </a:graphic>
      </p:graphicFrame>
      <p:sp>
        <p:nvSpPr>
          <p:cNvPr id="6" name="Shape 3"/>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4"/>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Note: All four flights were transcontinental, chosen for full fuel tanks.</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American 11 Strikes the North Tower</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American 11 was hijacked shortly after 8:14 a.m.</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Air traffic controllers lost radio contact with the flight.</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At 8:46 a.m., American 11 crashed into the North Tower.</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impact killed everyone aboard and an unknown number inside.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 transponder sends a plane's location and flight number to radar.</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Key Concept: 8:46 a.m. is the first confirmed impact time of the day.</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United 175 Strikes the South Tower</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Flight Plan</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Scheduled Boston to Los Angeles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Took off at 8:14 a.m.</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Cruising at 31,000 feet by 8:33</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What Happened</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Hijacked between 8:42 and 8:46 a.m.</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Deviated off course toward New York City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Struck the South Tower at 9:03 a.m.</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Note: The second crash was broadcast live on national television.</a:t>
            </a:r>
            <a:endParaRPr 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Pentagon Is Struck</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Hijackers seized American 77 between 8:51 and 8:54 a.m.</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hijackers switched off the device that identified the flight on radar.</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Controllers watched the flight vanish from their radar screens.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At 9:37 a.m., Flight 77 struck the western side of the Pentagon.</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Military and civilian personnel inside were killed.</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550" dirty="0">
                <a:solidFill>
                  <a:srgbClr val="1B2A4A"/>
                </a:solidFill>
                <a:latin typeface="Arial" pitchFamily="34" charset="0"/>
                <a:ea typeface="Arial" pitchFamily="34" charset="-122"/>
                <a:cs typeface="Arial" pitchFamily="34" charset="-120"/>
              </a:rPr>
              <a:t>Key Concept: The Pentagon is the headquarters of the U.S. Department of Defense.</a:t>
            </a:r>
            <a:endParaRPr lang="en-US" sz="15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United 93: The Fourth Plane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United 93's takeoff was delayed 25 minutes by heavy Newark traffic.</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United 93 was hijacked around 9:28 a.m., later than the others.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Passengers learned of the attacks by phone and moved to retake the cockpit.</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plane crashed in a field near Shanksville, Pennsylvania.</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Investigators believe the hijackers' target was in Washington.</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Key Concept: United 93 crashed at 10:03 a.m., the last of the four.</a:t>
            </a:r>
            <a:endParaRPr lang="en-US"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Air Traffic Control Loses the Picture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FAA</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Manages U.S. air traffic control and civil aviation safety nationwide.</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Hijacking</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illegal seizure of an aircraft by armed attackers.</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NORAD</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Joint U.S.-Canada command that watches North American airspace.</a:t>
            </a:r>
            <a:endParaRPr lang="en-US" sz="18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NEADS</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Northeast Air Defense Sector, the NORAD unit for the northeastern United States.</a:t>
            </a:r>
            <a:endParaRPr lang="en-US" sz="18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Key Concept: Controllers use transponder codes to identify each plane.</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NORAD and NEADS Scramble Fighters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9:21 a.m.</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NEADS hears a report that American 11 is still flying.</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9:23 a.m.</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Fighters are scrambled toward the Washington area.</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9:24 a.m.</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scramble order reaches Langley Air Force Base.</a:t>
            </a:r>
            <a:endParaRPr lang="en-US" sz="180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9:30 a.m.</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fighters are airborne, but a generic flight plan sends them east over the ocean.</a:t>
            </a:r>
            <a:endParaRPr lang="en-US" sz="180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Key Concept: NEADS is the Northeast Air Defense Sector, part of NORAD.</a:t>
            </a:r>
            <a:endParaRPr lang="en-US" sz="1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World Trade Center Site After the Attacks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Aftermath view of the World Trade Center site in Lower Manhattan showing collapsed structural remnants and rising smoke, with the Woolworth Building visible in the background, days after September 11, 2001. FEMA News Photo.">    </p:cNvPr>
          <p:cNvPicPr>
            <a:picLocks noChangeAspect="1"/>
          </p:cNvPicPr>
          <p:nvPr/>
        </p:nvPicPr>
        <p:blipFill>
          <a:blip r:embed="rId1"/>
          <a:stretch>
            <a:fillRect/>
          </a:stretch>
        </p:blipFill>
        <p:spPr>
          <a:xfrm>
            <a:off x="2800350" y="795528"/>
            <a:ext cx="3543300"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The World Trade Center site in the days after September 11, 2001. (FEMA)</a:t>
            </a:r>
            <a:endParaRPr lang="en-US" sz="1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Confusion in the Chain of Command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868680"/>
            <a:ext cx="8229600" cy="2049170"/>
          </a:xfrm>
          <a:prstGeom prst="rect">
            <a:avLst/>
          </a:prstGeom>
          <a:solidFill>
            <a:srgbClr val="145F58"/>
          </a:solidFill>
          <a:ln w="12700">
            <a:solidFill>
              <a:srgbClr val="145F58"/>
            </a:solidFill>
            <a:prstDash val="solid"/>
          </a:ln>
        </p:spPr>
      </p:sp>
      <p:sp>
        <p:nvSpPr>
          <p:cNvPr id="6" name="Shape 4"/>
          <p:cNvSpPr/>
          <p:nvPr/>
        </p:nvSpPr>
        <p:spPr>
          <a:xfrm>
            <a:off x="457200" y="868680"/>
            <a:ext cx="73152" cy="2049170"/>
          </a:xfrm>
          <a:prstGeom prst="rect">
            <a:avLst/>
          </a:prstGeom>
          <a:solidFill>
            <a:srgbClr val="E8735A"/>
          </a:solidFill>
          <a:ln w="12700">
            <a:solidFill>
              <a:srgbClr val="E8735A"/>
            </a:solidFill>
            <a:prstDash val="solid"/>
          </a:ln>
        </p:spPr>
      </p:sp>
      <p:sp>
        <p:nvSpPr>
          <p:cNvPr id="7" name="emphasis_text"/>
          <p:cNvSpPr/>
          <p:nvPr/>
        </p:nvSpPr>
        <p:spPr>
          <a:xfrm>
            <a:off x="731520" y="1005840"/>
            <a:ext cx="7680960" cy="1774850"/>
          </a:xfrm>
          <a:prstGeom prst="rect">
            <a:avLst/>
          </a:prstGeom>
          <a:noFill/>
          <a:ln/>
        </p:spPr>
        <p:txBody>
          <a:bodyPr wrap="square" rtlCol="0" anchor="ctr"/>
          <a:lstStyle/>
          <a:p>
            <a:pPr algn="ctr" indent="0" marL="0">
              <a:buNone/>
            </a:pPr>
            <a:r>
              <a:rPr lang="en-US" sz="1800" b="1" i="1" dirty="0">
                <a:solidFill>
                  <a:srgbClr val="FFFFFF"/>
                </a:solidFill>
                <a:latin typeface="Arial" pitchFamily="34" charset="0"/>
                <a:ea typeface="Arial" pitchFamily="34" charset="-122"/>
                <a:cs typeface="Arial" pitchFamily="34" charset="-120"/>
              </a:rPr>
              <a:t>"We're looking—we also lost American 77."</a:t>
            </a:r>
            <a:endParaRPr lang="en-US" sz="1800" dirty="0"/>
          </a:p>
        </p:txBody>
      </p:sp>
      <p:sp>
        <p:nvSpPr>
          <p:cNvPr id="8" name="Text 6"/>
          <p:cNvSpPr/>
          <p:nvPr/>
        </p:nvSpPr>
        <p:spPr>
          <a:xfrm>
            <a:off x="457200" y="3055010"/>
            <a:ext cx="8229600" cy="274320"/>
          </a:xfrm>
          <a:prstGeom prst="rect">
            <a:avLst/>
          </a:prstGeom>
          <a:noFill/>
          <a:ln/>
        </p:spPr>
        <p:txBody>
          <a:bodyPr wrap="square" rtlCol="0" anchor="ctr"/>
          <a:lstStyle/>
          <a:p>
            <a:pPr algn="r" indent="0" marL="0">
              <a:buNone/>
            </a:pPr>
            <a:r>
              <a:rPr lang="en-US" sz="1200" i="1" dirty="0">
                <a:solidFill>
                  <a:srgbClr val="595959"/>
                </a:solidFill>
                <a:latin typeface="Arial" pitchFamily="34" charset="0"/>
                <a:ea typeface="Arial" pitchFamily="34" charset="-122"/>
                <a:cs typeface="Arial" pitchFamily="34" charset="-120"/>
              </a:rPr>
              <a:t>— a Washington Center manager telling NEADS, 9:34 a.m.</a:t>
            </a:r>
            <a:endParaRPr lang="en-US" sz="1200" dirty="0"/>
          </a:p>
        </p:txBody>
      </p:sp>
      <p:sp>
        <p:nvSpPr>
          <p:cNvPr id="9" name="Shape 7"/>
          <p:cNvSpPr/>
          <p:nvPr/>
        </p:nvSpPr>
        <p:spPr>
          <a:xfrm>
            <a:off x="274320" y="4384548"/>
            <a:ext cx="8595360" cy="512064"/>
          </a:xfrm>
          <a:prstGeom prst="rect">
            <a:avLst/>
          </a:prstGeom>
          <a:solidFill>
            <a:srgbClr val="FFF8F6"/>
          </a:solidFill>
          <a:ln w="12700">
            <a:solidFill>
              <a:srgbClr val="E8735A"/>
            </a:solidFill>
            <a:prstDash val="solid"/>
          </a:ln>
        </p:spPr>
      </p:sp>
      <p:sp>
        <p:nvSpPr>
          <p:cNvPr id="10" name="Shape 8"/>
          <p:cNvSpPr/>
          <p:nvPr/>
        </p:nvSpPr>
        <p:spPr>
          <a:xfrm>
            <a:off x="274320" y="4384548"/>
            <a:ext cx="64008" cy="512064"/>
          </a:xfrm>
          <a:prstGeom prst="rect">
            <a:avLst/>
          </a:prstGeom>
          <a:solidFill>
            <a:srgbClr val="E8735A"/>
          </a:solidFill>
          <a:ln w="12700">
            <a:solidFill>
              <a:srgbClr val="E8735A"/>
            </a:solidFill>
            <a:prstDash val="solid"/>
          </a:ln>
        </p:spPr>
      </p:sp>
      <p:sp>
        <p:nvSpPr>
          <p:cNvPr id="11" name="bounded_callout"/>
          <p:cNvSpPr/>
          <p:nvPr/>
        </p:nvSpPr>
        <p:spPr>
          <a:xfrm>
            <a:off x="457200" y="4430268"/>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Note: The military found out mostly by chance that a plane was missing.</a:t>
            </a:r>
            <a:endParaRPr lang="en-US" sz="1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First Responders Rush In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FDNY firefighters and NYPD officers arrived within minutes.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Responders set up incident command posts near both towers.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Crews began guiding workers down crowded stairwells.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Emergency medical teams treated the injured as they escaped.</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Many responders climbed toward the fires to help others out.</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550" dirty="0">
                <a:solidFill>
                  <a:srgbClr val="1B2A4A"/>
                </a:solidFill>
                <a:latin typeface="Arial" pitchFamily="34" charset="0"/>
                <a:ea typeface="Arial" pitchFamily="34" charset="-122"/>
                <a:cs typeface="Arial" pitchFamily="34" charset="-120"/>
              </a:rPr>
              <a:t>Note: Responders came from fire, police, and medical services across the region.</a:t>
            </a:r>
            <a:endParaRPr lang="en-US" sz="15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Emergency Crews Respond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Two firefighters resting near their equipment, with a damaged building facade visible in the background, near the World Trade Center site in the days after September 11, 2001. FEMA News Photo.">    </p:cNvPr>
          <p:cNvPicPr>
            <a:picLocks noChangeAspect="1"/>
          </p:cNvPicPr>
          <p:nvPr/>
        </p:nvPicPr>
        <p:blipFill>
          <a:blip r:embed="rId1"/>
          <a:stretch>
            <a:fillRect/>
          </a:stretch>
        </p:blipFill>
        <p:spPr>
          <a:xfrm>
            <a:off x="2800350" y="795528"/>
            <a:ext cx="3543300"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550" i="1" dirty="0">
                <a:solidFill>
                  <a:srgbClr val="595959"/>
                </a:solidFill>
                <a:latin typeface="Arial" pitchFamily="34" charset="0"/>
                <a:ea typeface="Arial" pitchFamily="34" charset="-122"/>
                <a:cs typeface="Arial" pitchFamily="34" charset="-120"/>
              </a:rPr>
              <a:t>Firefighters rest near the World Trade Center site, September 19, 2001. (FEMA)</a:t>
            </a:r>
            <a:endParaRPr lang="en-US" sz="15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Evacuating the Towers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Tens of thousands of workers evacuated both towers that morning.</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Stairwells became the only way down once elevators stopped.</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Coworkers and building staff helped each other reach the street.</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South Tower collapsed at 9:59 a.m., 56 minutes after impact.</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North Tower collapsed at 10:28 a.m.</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Note: Most occupants below the impact zones evacuated safely.</a:t>
            </a:r>
            <a:endParaRPr lang="en-US" sz="1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Federal Government Responds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64769"/>
          </a:xfrm>
          <a:prstGeom prst="rect">
            <a:avLst/>
          </a:prstGeom>
          <a:solidFill>
            <a:srgbClr val="FFFFFF"/>
          </a:solidFill>
          <a:ln w="12700">
            <a:solidFill>
              <a:srgbClr val="F2F2F2"/>
            </a:solidFill>
            <a:prstDash val="solid"/>
          </a:ln>
        </p:spPr>
      </p:sp>
      <p:sp>
        <p:nvSpPr>
          <p:cNvPr id="6" name="Shape 4"/>
          <p:cNvSpPr/>
          <p:nvPr/>
        </p:nvSpPr>
        <p:spPr>
          <a:xfrm>
            <a:off x="420624" y="844448"/>
            <a:ext cx="384048" cy="384048"/>
          </a:xfrm>
          <a:prstGeom prst="ellipse">
            <a:avLst/>
          </a:prstGeom>
          <a:solidFill>
            <a:srgbClr val="145F58"/>
          </a:solidFill>
          <a:ln w="12700">
            <a:solidFill>
              <a:srgbClr val="145F58"/>
            </a:solidFill>
            <a:prstDash val="solid"/>
          </a:ln>
        </p:spPr>
      </p:sp>
      <p:sp>
        <p:nvSpPr>
          <p:cNvPr id="7" name="Text 5"/>
          <p:cNvSpPr/>
          <p:nvPr/>
        </p:nvSpPr>
        <p:spPr>
          <a:xfrm>
            <a:off x="420624" y="84444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President Notified</a:t>
            </a:r>
            <a:endParaRPr lang="en-US" sz="1800" dirty="0"/>
          </a:p>
        </p:txBody>
      </p:sp>
      <p:sp>
        <p:nvSpPr>
          <p:cNvPr id="9" name="bounded_body"/>
          <p:cNvSpPr/>
          <p:nvPr/>
        </p:nvSpPr>
        <p:spPr>
          <a:xfrm>
            <a:off x="3566160" y="704088"/>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President Bush was informed of the attacks while in Florida.</a:t>
            </a:r>
            <a:endParaRPr lang="en-US" sz="1800" dirty="0"/>
          </a:p>
        </p:txBody>
      </p:sp>
      <p:sp>
        <p:nvSpPr>
          <p:cNvPr id="10" name="Shape 8"/>
          <p:cNvSpPr/>
          <p:nvPr/>
        </p:nvSpPr>
        <p:spPr>
          <a:xfrm>
            <a:off x="274320" y="1423721"/>
            <a:ext cx="8595360" cy="664769"/>
          </a:xfrm>
          <a:prstGeom prst="rect">
            <a:avLst/>
          </a:prstGeom>
          <a:solidFill>
            <a:srgbClr val="FFFFFF"/>
          </a:solidFill>
          <a:ln w="12700">
            <a:solidFill>
              <a:srgbClr val="F2F2F2"/>
            </a:solidFill>
            <a:prstDash val="solid"/>
          </a:ln>
        </p:spPr>
      </p:sp>
      <p:sp>
        <p:nvSpPr>
          <p:cNvPr id="11" name="Shape 9"/>
          <p:cNvSpPr/>
          <p:nvPr/>
        </p:nvSpPr>
        <p:spPr>
          <a:xfrm>
            <a:off x="420624" y="1564081"/>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564081"/>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423721"/>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Air Force One</a:t>
            </a:r>
            <a:endParaRPr lang="en-US" sz="1800" dirty="0"/>
          </a:p>
        </p:txBody>
      </p:sp>
      <p:sp>
        <p:nvSpPr>
          <p:cNvPr id="14" name="bounded_body"/>
          <p:cNvSpPr/>
          <p:nvPr/>
        </p:nvSpPr>
        <p:spPr>
          <a:xfrm>
            <a:off x="3566160" y="1423721"/>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Air Force One flew the President to secure bases far from Washington.</a:t>
            </a:r>
            <a:endParaRPr lang="en-US" sz="1800" dirty="0"/>
          </a:p>
        </p:txBody>
      </p:sp>
      <p:sp>
        <p:nvSpPr>
          <p:cNvPr id="15" name="Shape 13"/>
          <p:cNvSpPr/>
          <p:nvPr/>
        </p:nvSpPr>
        <p:spPr>
          <a:xfrm>
            <a:off x="274320" y="2143354"/>
            <a:ext cx="8595360" cy="664769"/>
          </a:xfrm>
          <a:prstGeom prst="rect">
            <a:avLst/>
          </a:prstGeom>
          <a:solidFill>
            <a:srgbClr val="FFFFFF"/>
          </a:solidFill>
          <a:ln w="12700">
            <a:solidFill>
              <a:srgbClr val="F2F2F2"/>
            </a:solidFill>
            <a:prstDash val="solid"/>
          </a:ln>
        </p:spPr>
      </p:sp>
      <p:sp>
        <p:nvSpPr>
          <p:cNvPr id="16" name="Shape 14"/>
          <p:cNvSpPr/>
          <p:nvPr/>
        </p:nvSpPr>
        <p:spPr>
          <a:xfrm>
            <a:off x="420624" y="2283714"/>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283714"/>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143354"/>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Vice President</a:t>
            </a:r>
            <a:endParaRPr lang="en-US" sz="1800" dirty="0"/>
          </a:p>
        </p:txBody>
      </p:sp>
      <p:sp>
        <p:nvSpPr>
          <p:cNvPr id="19" name="bounded_body"/>
          <p:cNvSpPr/>
          <p:nvPr/>
        </p:nvSpPr>
        <p:spPr>
          <a:xfrm>
            <a:off x="3566160" y="2143354"/>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Vice President was taken to a protected shelter under the White House.</a:t>
            </a:r>
            <a:endParaRPr lang="en-US" sz="1800" dirty="0"/>
          </a:p>
        </p:txBody>
      </p:sp>
      <p:sp>
        <p:nvSpPr>
          <p:cNvPr id="20" name="Shape 18"/>
          <p:cNvSpPr/>
          <p:nvPr/>
        </p:nvSpPr>
        <p:spPr>
          <a:xfrm>
            <a:off x="274320" y="2862986"/>
            <a:ext cx="8595360" cy="664769"/>
          </a:xfrm>
          <a:prstGeom prst="rect">
            <a:avLst/>
          </a:prstGeom>
          <a:solidFill>
            <a:srgbClr val="FFFFFF"/>
          </a:solidFill>
          <a:ln w="12700">
            <a:solidFill>
              <a:srgbClr val="F2F2F2"/>
            </a:solidFill>
            <a:prstDash val="solid"/>
          </a:ln>
        </p:spPr>
      </p:sp>
      <p:sp>
        <p:nvSpPr>
          <p:cNvPr id="21" name="Shape 19"/>
          <p:cNvSpPr/>
          <p:nvPr/>
        </p:nvSpPr>
        <p:spPr>
          <a:xfrm>
            <a:off x="420624" y="3003347"/>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003347"/>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2862986"/>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National Ground Stop</a:t>
            </a:r>
            <a:endParaRPr lang="en-US" sz="1800" dirty="0"/>
          </a:p>
        </p:txBody>
      </p:sp>
      <p:sp>
        <p:nvSpPr>
          <p:cNvPr id="24" name="bounded_body"/>
          <p:cNvSpPr/>
          <p:nvPr/>
        </p:nvSpPr>
        <p:spPr>
          <a:xfrm>
            <a:off x="3566160" y="2862986"/>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At 9:45 a.m., the FAA grounded all flights in U.S. airspace.</a:t>
            </a:r>
            <a:endParaRPr lang="en-US" sz="1800" dirty="0"/>
          </a:p>
        </p:txBody>
      </p:sp>
      <p:sp>
        <p:nvSpPr>
          <p:cNvPr id="25" name="Shape 23"/>
          <p:cNvSpPr/>
          <p:nvPr/>
        </p:nvSpPr>
        <p:spPr>
          <a:xfrm>
            <a:off x="274320" y="3582619"/>
            <a:ext cx="8595360" cy="664769"/>
          </a:xfrm>
          <a:prstGeom prst="rect">
            <a:avLst/>
          </a:prstGeom>
          <a:solidFill>
            <a:srgbClr val="FFFFFF"/>
          </a:solidFill>
          <a:ln w="12700">
            <a:solidFill>
              <a:srgbClr val="F2F2F2"/>
            </a:solidFill>
            <a:prstDash val="solid"/>
          </a:ln>
        </p:spPr>
      </p:sp>
      <p:sp>
        <p:nvSpPr>
          <p:cNvPr id="26" name="Shape 24"/>
          <p:cNvSpPr/>
          <p:nvPr/>
        </p:nvSpPr>
        <p:spPr>
          <a:xfrm>
            <a:off x="420624" y="3722980"/>
            <a:ext cx="384048" cy="384048"/>
          </a:xfrm>
          <a:prstGeom prst="ellipse">
            <a:avLst/>
          </a:prstGeom>
          <a:solidFill>
            <a:srgbClr val="145F58"/>
          </a:solidFill>
          <a:ln w="12700">
            <a:solidFill>
              <a:srgbClr val="145F58"/>
            </a:solidFill>
            <a:prstDash val="solid"/>
          </a:ln>
        </p:spPr>
      </p:sp>
      <p:sp>
        <p:nvSpPr>
          <p:cNvPr id="27" name="Text 25"/>
          <p:cNvSpPr/>
          <p:nvPr/>
        </p:nvSpPr>
        <p:spPr>
          <a:xfrm>
            <a:off x="420624" y="372298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8" name="bounded_body"/>
          <p:cNvSpPr/>
          <p:nvPr/>
        </p:nvSpPr>
        <p:spPr>
          <a:xfrm>
            <a:off x="914400" y="3582619"/>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Shootdown Authority</a:t>
            </a:r>
            <a:endParaRPr lang="en-US" sz="1800" dirty="0"/>
          </a:p>
        </p:txBody>
      </p:sp>
      <p:sp>
        <p:nvSpPr>
          <p:cNvPr id="29" name="bounded_body"/>
          <p:cNvSpPr/>
          <p:nvPr/>
        </p:nvSpPr>
        <p:spPr>
          <a:xfrm>
            <a:off x="3566160" y="3582619"/>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Officials debated shootdown authority for hijacked aircraft.</a:t>
            </a:r>
            <a:endParaRPr lang="en-US" sz="1800" dirty="0"/>
          </a:p>
        </p:txBody>
      </p:sp>
      <p:sp>
        <p:nvSpPr>
          <p:cNvPr id="30" name="Shape 28"/>
          <p:cNvSpPr/>
          <p:nvPr/>
        </p:nvSpPr>
        <p:spPr>
          <a:xfrm>
            <a:off x="274320" y="4302252"/>
            <a:ext cx="8595360" cy="512064"/>
          </a:xfrm>
          <a:prstGeom prst="rect">
            <a:avLst/>
          </a:prstGeom>
          <a:solidFill>
            <a:srgbClr val="FFF8F6"/>
          </a:solidFill>
          <a:ln w="12700">
            <a:solidFill>
              <a:srgbClr val="E8735A"/>
            </a:solidFill>
            <a:prstDash val="solid"/>
          </a:ln>
        </p:spPr>
      </p:sp>
      <p:sp>
        <p:nvSpPr>
          <p:cNvPr id="31" name="Shape 29"/>
          <p:cNvSpPr/>
          <p:nvPr/>
        </p:nvSpPr>
        <p:spPr>
          <a:xfrm>
            <a:off x="274320" y="4302252"/>
            <a:ext cx="64008" cy="512064"/>
          </a:xfrm>
          <a:prstGeom prst="rect">
            <a:avLst/>
          </a:prstGeom>
          <a:solidFill>
            <a:srgbClr val="E8735A"/>
          </a:solidFill>
          <a:ln w="12700">
            <a:solidFill>
              <a:srgbClr val="E8735A"/>
            </a:solidFill>
            <a:prstDash val="solid"/>
          </a:ln>
        </p:spPr>
      </p:sp>
      <p:sp>
        <p:nvSpPr>
          <p:cNvPr id="32" name="bounded_callout"/>
          <p:cNvSpPr/>
          <p:nvPr/>
        </p:nvSpPr>
        <p:spPr>
          <a:xfrm>
            <a:off x="457200" y="4347972"/>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Key Concept: This was the first nationwide grounding of civil flights.</a:t>
            </a:r>
            <a:endParaRPr lang="en-US" sz="16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Ground Zero Recovery Begins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Recovery work at the World Trade Center site began immediately.</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Ground Zero is the name given to the site after the attacks.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Engineers, firefighters, and volunteers worked around the clock.</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U.S. Navy and other federal agencies supported the effort.</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Recovery work continued for months after September 11.</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Note: The recovery effort at the site officially ended in May 2002.</a:t>
            </a:r>
            <a:endParaRPr lang="en-US" sz="16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Recovery Operations at Ground Zero</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A large debris pile of twisted structural steel with dust and smoke haze in the background at the World Trade Center recovery site in the weeks after September 11, 2001. FEMA News Photo.">    </p:cNvPr>
          <p:cNvPicPr>
            <a:picLocks noChangeAspect="1"/>
          </p:cNvPicPr>
          <p:nvPr/>
        </p:nvPicPr>
        <p:blipFill>
          <a:blip r:embed="rId1"/>
          <a:stretch>
            <a:fillRect/>
          </a:stretch>
        </p:blipFill>
        <p:spPr>
          <a:xfrm>
            <a:off x="2800350" y="795528"/>
            <a:ext cx="3543300"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Federal crews support recovery operations at Ground Zero. (FEMA)</a:t>
            </a:r>
            <a:endParaRPr lang="en-US" sz="16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Building the Official Record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Scramble</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To launch fighter jets quickly to respond to an air threat.</a:t>
            </a:r>
            <a:endParaRPr lang="en-US" sz="180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First Responders</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Firefighters, police, and medics who arrive first at an emergency.</a:t>
            </a:r>
            <a:endParaRPr lang="en-US" sz="18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Incident Command</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organized system emergency responders use to manage personnel, equipment, and communication.</a:t>
            </a:r>
            <a:endParaRPr lang="en-US" sz="18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9/11 Commission</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Federal panel created by Congress to investigate the attacks.</a:t>
            </a:r>
            <a:endParaRPr lang="en-US" sz="180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Ground Zero</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name given to the World Trade Center site after the attacks.</a:t>
            </a:r>
            <a:endParaRPr lang="en-US" sz="180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Key Concept: The 9/11 Commission published its report in July 2004.</a:t>
            </a:r>
            <a:endParaRPr lang="en-US" sz="16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Lessons in Coordination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FAA and NORAD did not always share information quickly.</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Some agencies learned key facts about missing flights by chance.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Investigators later studied these gaps to improve coordination.</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New systems now link aviation and defense agencies in real time.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morning of September 11 changed how agencies communicate.</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Note: Ground Zero is now the site of the 9/11 Memorial.</a:t>
            </a:r>
            <a:endParaRPr lang="en-US" sz="16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946861"/>
            <a:ext cx="310896" cy="310896"/>
          </a:xfrm>
          <a:prstGeom prst="ellipse">
            <a:avLst/>
          </a:prstGeom>
          <a:solidFill>
            <a:srgbClr val="145F58"/>
          </a:solidFill>
          <a:ln w="12700">
            <a:solidFill>
              <a:srgbClr val="145F58"/>
            </a:solidFill>
            <a:prstDash val="solid"/>
          </a:ln>
        </p:spPr>
      </p:sp>
      <p:sp>
        <p:nvSpPr>
          <p:cNvPr id="6" name="Text 4"/>
          <p:cNvSpPr/>
          <p:nvPr/>
        </p:nvSpPr>
        <p:spPr>
          <a:xfrm>
            <a:off x="320040" y="94686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Four flights were hijacked between 8:14 and 9:28 a.m. on 9/11/2001.</a:t>
            </a:r>
            <a:endParaRPr lang="en-US" sz="1800" dirty="0"/>
          </a:p>
        </p:txBody>
      </p:sp>
      <p:sp>
        <p:nvSpPr>
          <p:cNvPr id="8" name="Shape 6"/>
          <p:cNvSpPr/>
          <p:nvPr/>
        </p:nvSpPr>
        <p:spPr>
          <a:xfrm>
            <a:off x="320040" y="1798168"/>
            <a:ext cx="310896" cy="310896"/>
          </a:xfrm>
          <a:prstGeom prst="ellipse">
            <a:avLst/>
          </a:prstGeom>
          <a:solidFill>
            <a:srgbClr val="145F58"/>
          </a:solidFill>
          <a:ln w="12700">
            <a:solidFill>
              <a:srgbClr val="145F58"/>
            </a:solidFill>
            <a:prstDash val="solid"/>
          </a:ln>
        </p:spPr>
      </p:sp>
      <p:sp>
        <p:nvSpPr>
          <p:cNvPr id="9" name="Text 7"/>
          <p:cNvSpPr/>
          <p:nvPr/>
        </p:nvSpPr>
        <p:spPr>
          <a:xfrm>
            <a:off x="320040" y="179816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55539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FAA and NORAD struggled to track the flights in real time.</a:t>
            </a:r>
            <a:endParaRPr lang="en-US" sz="1800" dirty="0"/>
          </a:p>
        </p:txBody>
      </p:sp>
      <p:sp>
        <p:nvSpPr>
          <p:cNvPr id="11" name="Shape 9"/>
          <p:cNvSpPr/>
          <p:nvPr/>
        </p:nvSpPr>
        <p:spPr>
          <a:xfrm>
            <a:off x="320040" y="2649474"/>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26494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406701"/>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First responders reached the World Trade Center within minutes.</a:t>
            </a:r>
            <a:endParaRPr lang="en-US" sz="1800" dirty="0"/>
          </a:p>
        </p:txBody>
      </p:sp>
      <p:sp>
        <p:nvSpPr>
          <p:cNvPr id="14" name="Shape 12"/>
          <p:cNvSpPr/>
          <p:nvPr/>
        </p:nvSpPr>
        <p:spPr>
          <a:xfrm>
            <a:off x="320040" y="3500780"/>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3500780"/>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258007"/>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Federal leaders grounded U.S. airspace and secured the government.</a:t>
            </a:r>
            <a:endParaRPr lang="en-US" sz="1800" dirty="0"/>
          </a:p>
        </p:txBody>
      </p:sp>
      <p:sp>
        <p:nvSpPr>
          <p:cNvPr id="17" name="Shape 15"/>
          <p:cNvSpPr/>
          <p:nvPr/>
        </p:nvSpPr>
        <p:spPr>
          <a:xfrm>
            <a:off x="320040" y="4352087"/>
            <a:ext cx="310896" cy="310896"/>
          </a:xfrm>
          <a:prstGeom prst="ellipse">
            <a:avLst/>
          </a:prstGeom>
          <a:solidFill>
            <a:srgbClr val="145F58"/>
          </a:solidFill>
          <a:ln w="12700">
            <a:solidFill>
              <a:srgbClr val="145F58"/>
            </a:solidFill>
            <a:prstDash val="solid"/>
          </a:ln>
        </p:spPr>
      </p:sp>
      <p:sp>
        <p:nvSpPr>
          <p:cNvPr id="18" name="Text 16"/>
          <p:cNvSpPr/>
          <p:nvPr/>
        </p:nvSpPr>
        <p:spPr>
          <a:xfrm>
            <a:off x="320040" y="4352087"/>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9" name="mllp_textfit_body"/>
          <p:cNvSpPr/>
          <p:nvPr/>
        </p:nvSpPr>
        <p:spPr>
          <a:xfrm>
            <a:off x="777240" y="410931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9/11 Commission later built the official factual record.</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21</Slides>
  <Notes>21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September 11: The Day and the Response</dc:title>
  <dc:subject>PptxGenJS Presentation</dc:subject>
  <dc:creator>More Lessons Less Planning</dc:creator>
  <cp:lastModifiedBy>More Lessons Less Planning</cp:lastModifiedBy>
  <cp:revision>1</cp:revision>
  <dcterms:created xsi:type="dcterms:W3CDTF">2026-09-07T00:33:29Z</dcterms:created>
  <dcterms:modified xsi:type="dcterms:W3CDTF">2026-09-07T00:33:29Z</dcterms:modified>
</cp:coreProperties>
</file>