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notesMasterIdLst>
    <p:notesMasterId r:id="rId23"/>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notesMaster" Target="notesMasters/notesMaster1.xml"/><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by telling students this is a decision they will weigh for themselves, not a verdict handed to them. Both sides of the 2001 debate get equal time today.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Contrast this directly with the November law: one is visible at every checkpoint, the other is invisible unless you are the target of an order.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students find the full name the acronym is built from, printed in the middle of the page.
Reference labels (point to these chart features when teaching): Acronym from full title; GPO authentication seal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sets up the next two: what counts as a record, and who signs off on the order.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students to brainstorm their own list of 'tangible things' a library or a gym might keep on them.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actual statutory language aloud: 'not conducted solely upon the basis of activities protected by the first amendment.' Ask what work the word 'solely' is doing.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students to name every other kind of hearing they can think of where both sides normally get to argue.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comparison the whole lesson has been building toward. Make sure students can state the difference in their own words before moving 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Hatch was the ranking member of the Senate Judiciary Committee - a senior voice for the bill's supporters, not a fringe figure.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Feingold was the only senator to vote no. In the House, 66 members also voted against the bill, so he stood alone in the Senate, not in Congress. Make sure students register how alone that made him on the Senate floor that day.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 this land in silence for a second. Ask why a debate with such a strong case on both sides still ended almost unanimous.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target six aloud twice - it is the one students forget by the end of the period.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on this: the law that gave new power also gave Congress a built-in reason to look at that power again later.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on the framework, not a verdict: what a security measure buys, what it costs, and who checks it later.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Anchor the whole lesson here: every slide that follows is one side or the other of this same trade-off.</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Name both laws clearly here - the rest of the deck will call them 'the October law' and 'the November law' rather than repeat their full names.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Students often think TSA has always existed. It is a 2001 creation, and the agency name is worth writing down.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 out that these four methods are the interim tools used until every airport had explosive detection machines.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the class fifteen silent seconds with the flow chart, then ask them to find where a bag goes if Level 1 flags it.
Reference labels (point to these chart features when teaching): Level 1: EDS machines; Level 3: manual search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Push on the citizenship requirement specifically. It is a concrete, checkable cost the law placed on real job applicants.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compromise that let the bill pass: full federalization plus a built-in pilot program to test the alternative.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Security and Liberty After September 11</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September 11 and Its Legacy - Unit 1</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Other Law</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October law's changes were legal, not physical, so few people saw them.</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USA PATRIOT is an acronym built from the statute's full, formal title.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Most of its sections amended existing surveillance and investigation laws.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Nothing changed at the airport, so its effects were harder to notice.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One of its most debated sections dealt with business records.</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Key Concept: A law can change daily life without changing anything visible.</a:t>
            </a:r>
            <a:endParaRPr lang="en-US"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Law as Congress Printed It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The printed title page of Public Law 107-56, reading 'PUBLIC LAW 107-56 - OCT. 26, 2001' above the full name of the act: 'Uniting and Strengthening America by Providing Appropriate Tools Required to Intercept and Obstruct Terrorism (USA PATRIOT Act) Act of 2001', with the GPO authentication seal in the upper left.">    </p:cNvPr>
          <p:cNvPicPr>
            <a:picLocks noChangeAspect="1"/>
          </p:cNvPicPr>
          <p:nvPr/>
        </p:nvPicPr>
        <p:blipFill>
          <a:blip r:embed="rId1"/>
          <a:stretch>
            <a:fillRect/>
          </a:stretch>
        </p:blipFill>
        <p:spPr>
          <a:xfrm>
            <a:off x="493776" y="839759"/>
            <a:ext cx="8156448" cy="3454838"/>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Public Law 107-56 as printed, October 26, 2001.</a:t>
            </a:r>
            <a:endParaRPr lang="en-US" sz="1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Section 215: Business Records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Who Can Apply</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FBI Director, or a senior designee, may apply for the order.</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What It Can Reach</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person or business must turn over records tied to the investigation.</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Required Connection</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request must support a terrorism or clandestine intelligence investigation.</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Who Reviews It</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application goes to a specially designated federal judge.</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Tip: Section 215 is one small part of a much longer statute.</a:t>
            </a:r>
            <a:endParaRPr lang="en-US" sz="1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Counts as a Record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Statute's Phrase</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The statute calls these tangible things, the phrase for physical items: books, records, papers, documents.</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Broader Than It Sounds</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That phrase covers far more than paper files inside one filing cabinet.</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Examples</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It could reach library records, business receipts, or membership lists.</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No Personal Suspicion Needed</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person could be required to hand these over without being suspected themselves.</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Warning: A single order could reach almost any paper record a business kept.</a:t>
            </a:r>
            <a:endParaRPr lang="en-US" sz="1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Limit Written Into the Law</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Solely Rule</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 investigation of a U.S. person could not rest only on First Amendment activity.</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Covered Freedoms</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Speech, religion, the press, assembly, and petition all count here.</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One Sentence, Two Jobs</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same sentence that created the power also set a limit on it.</a:t>
            </a:r>
            <a:endParaRPr lang="en-US" sz="180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Another Basis Needed</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Investigators needed a reason tied to terrorism, not talk alone.</a:t>
            </a:r>
            <a:endParaRPr lang="en-US" sz="18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Did You Know: The same sentence that created the power also limited it.</a:t>
            </a:r>
            <a:endParaRPr lang="en-US" sz="1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Who Approves the Order</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ex parte</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decision made with only one side present to argue its case.</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750" b="1" dirty="0">
                <a:solidFill>
                  <a:srgbClr val="1B2A4A"/>
                </a:solidFill>
                <a:latin typeface="Trebuchet MS" pitchFamily="34" charset="0"/>
                <a:ea typeface="Trebuchet MS" pitchFamily="34" charset="-122"/>
                <a:cs typeface="Trebuchet MS" pitchFamily="34" charset="-120"/>
              </a:rPr>
              <a:t>Foreign Intelligence Surveillance Court</a:t>
            </a:r>
            <a:endParaRPr lang="en-US" sz="175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federal court that reviews government applications in national-security investigations.</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Order Confidentiality</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approved order may not disclose the investigation it was issued for.</a:t>
            </a:r>
            <a:endParaRPr lang="en-US" sz="180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Section 501</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renumbered section of the surveillance law that Section 215 actually rewrote.</a:t>
            </a:r>
            <a:endParaRPr lang="en-US" sz="18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Note: Only the government's side of the request is ever in the room.</a:t>
            </a:r>
            <a:endParaRPr lang="en-US" sz="16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How This Differs From an Ordinary Search</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Ordinary Search</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Police normally must show a judge probable cause before a search is approved.</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Section 215 Order</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FBI only had to state the records fit an authorized investigation.</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Who Finds Out (Search)</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 ordinary search target usually learns about it right away.</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Section 215 Secrecy</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Section 215 recipient might never find out an investigation was underway.</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500" dirty="0">
                <a:solidFill>
                  <a:srgbClr val="1B2A4A"/>
                </a:solidFill>
                <a:latin typeface="Arial" pitchFamily="34" charset="0"/>
                <a:ea typeface="Arial" pitchFamily="34" charset="-122"/>
                <a:cs typeface="Arial" pitchFamily="34" charset="-120"/>
              </a:rPr>
              <a:t>Warning: Section 215 used a lower bar of evidence than an ordinary search warrant.</a:t>
            </a:r>
            <a:endParaRPr lang="en-US" sz="15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Case Made For the Law</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664769"/>
          </a:xfrm>
          <a:prstGeom prst="rect">
            <a:avLst/>
          </a:prstGeom>
          <a:solidFill>
            <a:srgbClr val="FFFFFF"/>
          </a:solidFill>
          <a:ln w="12700">
            <a:solidFill>
              <a:srgbClr val="F2F2F2"/>
            </a:solidFill>
            <a:prstDash val="solid"/>
          </a:ln>
        </p:spPr>
      </p:sp>
      <p:sp>
        <p:nvSpPr>
          <p:cNvPr id="6" name="Shape 4"/>
          <p:cNvSpPr/>
          <p:nvPr/>
        </p:nvSpPr>
        <p:spPr>
          <a:xfrm>
            <a:off x="420624" y="844448"/>
            <a:ext cx="384048" cy="384048"/>
          </a:xfrm>
          <a:prstGeom prst="ellipse">
            <a:avLst/>
          </a:prstGeom>
          <a:solidFill>
            <a:srgbClr val="145F58"/>
          </a:solidFill>
          <a:ln w="12700">
            <a:solidFill>
              <a:srgbClr val="145F58"/>
            </a:solidFill>
            <a:prstDash val="solid"/>
          </a:ln>
        </p:spPr>
      </p:sp>
      <p:sp>
        <p:nvSpPr>
          <p:cNvPr id="7" name="Text 5"/>
          <p:cNvSpPr/>
          <p:nvPr/>
        </p:nvSpPr>
        <p:spPr>
          <a:xfrm>
            <a:off x="420624" y="84444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Senator Hatch's View</a:t>
            </a:r>
            <a:endParaRPr lang="en-US" sz="1800" dirty="0"/>
          </a:p>
        </p:txBody>
      </p:sp>
      <p:sp>
        <p:nvSpPr>
          <p:cNvPr id="9" name="bounded_body"/>
          <p:cNvSpPr/>
          <p:nvPr/>
        </p:nvSpPr>
        <p:spPr>
          <a:xfrm>
            <a:off x="3566160" y="704088"/>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Sen. Orrin Hatch (R-UT) argued the country needed these tools right away.</a:t>
            </a:r>
            <a:endParaRPr lang="en-US" sz="1800" dirty="0"/>
          </a:p>
        </p:txBody>
      </p:sp>
      <p:sp>
        <p:nvSpPr>
          <p:cNvPr id="10" name="Shape 8"/>
          <p:cNvSpPr/>
          <p:nvPr/>
        </p:nvSpPr>
        <p:spPr>
          <a:xfrm>
            <a:off x="274320" y="1423721"/>
            <a:ext cx="8595360" cy="664769"/>
          </a:xfrm>
          <a:prstGeom prst="rect">
            <a:avLst/>
          </a:prstGeom>
          <a:solidFill>
            <a:srgbClr val="FFFFFF"/>
          </a:solidFill>
          <a:ln w="12700">
            <a:solidFill>
              <a:srgbClr val="F2F2F2"/>
            </a:solidFill>
            <a:prstDash val="solid"/>
          </a:ln>
        </p:spPr>
      </p:sp>
      <p:sp>
        <p:nvSpPr>
          <p:cNvPr id="11" name="Shape 9"/>
          <p:cNvSpPr/>
          <p:nvPr/>
        </p:nvSpPr>
        <p:spPr>
          <a:xfrm>
            <a:off x="420624" y="1564081"/>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564081"/>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423721"/>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What the Bill Would Do</a:t>
            </a:r>
            <a:endParaRPr lang="en-US" sz="1800" dirty="0"/>
          </a:p>
        </p:txBody>
      </p:sp>
      <p:sp>
        <p:nvSpPr>
          <p:cNvPr id="14" name="bounded_body"/>
          <p:cNvSpPr/>
          <p:nvPr/>
        </p:nvSpPr>
        <p:spPr>
          <a:xfrm>
            <a:off x="3566160" y="1423721"/>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He said it let investigators find, track, and prosecute terrorists here.</a:t>
            </a:r>
            <a:endParaRPr lang="en-US" sz="1800" dirty="0"/>
          </a:p>
        </p:txBody>
      </p:sp>
      <p:sp>
        <p:nvSpPr>
          <p:cNvPr id="15" name="Shape 13"/>
          <p:cNvSpPr/>
          <p:nvPr/>
        </p:nvSpPr>
        <p:spPr>
          <a:xfrm>
            <a:off x="274320" y="2143354"/>
            <a:ext cx="8595360" cy="664769"/>
          </a:xfrm>
          <a:prstGeom prst="rect">
            <a:avLst/>
          </a:prstGeom>
          <a:solidFill>
            <a:srgbClr val="FFFFFF"/>
          </a:solidFill>
          <a:ln w="12700">
            <a:solidFill>
              <a:srgbClr val="F2F2F2"/>
            </a:solidFill>
            <a:prstDash val="solid"/>
          </a:ln>
        </p:spPr>
      </p:sp>
      <p:sp>
        <p:nvSpPr>
          <p:cNvPr id="16" name="Shape 14"/>
          <p:cNvSpPr/>
          <p:nvPr/>
        </p:nvSpPr>
        <p:spPr>
          <a:xfrm>
            <a:off x="420624" y="2283714"/>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283714"/>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143354"/>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Freedom Argument</a:t>
            </a:r>
            <a:endParaRPr lang="en-US" sz="1800" dirty="0"/>
          </a:p>
        </p:txBody>
      </p:sp>
      <p:sp>
        <p:nvSpPr>
          <p:cNvPr id="19" name="bounded_body"/>
          <p:cNvSpPr/>
          <p:nvPr/>
        </p:nvSpPr>
        <p:spPr>
          <a:xfrm>
            <a:off x="3566160" y="2143354"/>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He argued it preserved civil liberties, freedoms like speech and privacy.</a:t>
            </a:r>
            <a:endParaRPr lang="en-US" sz="1800" dirty="0"/>
          </a:p>
        </p:txBody>
      </p:sp>
      <p:sp>
        <p:nvSpPr>
          <p:cNvPr id="20" name="Shape 18"/>
          <p:cNvSpPr/>
          <p:nvPr/>
        </p:nvSpPr>
        <p:spPr>
          <a:xfrm>
            <a:off x="274320" y="2862986"/>
            <a:ext cx="8595360" cy="664769"/>
          </a:xfrm>
          <a:prstGeom prst="rect">
            <a:avLst/>
          </a:prstGeom>
          <a:solidFill>
            <a:srgbClr val="FFFFFF"/>
          </a:solidFill>
          <a:ln w="12700">
            <a:solidFill>
              <a:srgbClr val="F2F2F2"/>
            </a:solidFill>
            <a:prstDash val="solid"/>
          </a:ln>
        </p:spPr>
      </p:sp>
      <p:sp>
        <p:nvSpPr>
          <p:cNvPr id="21" name="Shape 19"/>
          <p:cNvSpPr/>
          <p:nvPr/>
        </p:nvSpPr>
        <p:spPr>
          <a:xfrm>
            <a:off x="420624" y="3003347"/>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003347"/>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2862986"/>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How It Was Written</a:t>
            </a:r>
            <a:endParaRPr lang="en-US" sz="1800" dirty="0"/>
          </a:p>
        </p:txBody>
      </p:sp>
      <p:sp>
        <p:nvSpPr>
          <p:cNvPr id="24" name="bounded_body"/>
          <p:cNvSpPr/>
          <p:nvPr/>
        </p:nvSpPr>
        <p:spPr>
          <a:xfrm>
            <a:off x="3566160" y="2862986"/>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He said the bill reflected weeks of bipartisan negotiation.</a:t>
            </a:r>
            <a:endParaRPr lang="en-US" sz="1800" dirty="0"/>
          </a:p>
        </p:txBody>
      </p:sp>
      <p:sp>
        <p:nvSpPr>
          <p:cNvPr id="25" name="Shape 23"/>
          <p:cNvSpPr/>
          <p:nvPr/>
        </p:nvSpPr>
        <p:spPr>
          <a:xfrm>
            <a:off x="274320" y="3582619"/>
            <a:ext cx="8595360" cy="664769"/>
          </a:xfrm>
          <a:prstGeom prst="rect">
            <a:avLst/>
          </a:prstGeom>
          <a:solidFill>
            <a:srgbClr val="FFFFFF"/>
          </a:solidFill>
          <a:ln w="12700">
            <a:solidFill>
              <a:srgbClr val="F2F2F2"/>
            </a:solidFill>
            <a:prstDash val="solid"/>
          </a:ln>
        </p:spPr>
      </p:sp>
      <p:sp>
        <p:nvSpPr>
          <p:cNvPr id="26" name="Shape 24"/>
          <p:cNvSpPr/>
          <p:nvPr/>
        </p:nvSpPr>
        <p:spPr>
          <a:xfrm>
            <a:off x="420624" y="3722980"/>
            <a:ext cx="384048" cy="384048"/>
          </a:xfrm>
          <a:prstGeom prst="ellipse">
            <a:avLst/>
          </a:prstGeom>
          <a:solidFill>
            <a:srgbClr val="145F58"/>
          </a:solidFill>
          <a:ln w="12700">
            <a:solidFill>
              <a:srgbClr val="145F58"/>
            </a:solidFill>
            <a:prstDash val="solid"/>
          </a:ln>
        </p:spPr>
      </p:sp>
      <p:sp>
        <p:nvSpPr>
          <p:cNvPr id="27" name="Text 25"/>
          <p:cNvSpPr/>
          <p:nvPr/>
        </p:nvSpPr>
        <p:spPr>
          <a:xfrm>
            <a:off x="420624" y="372298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8" name="bounded_body"/>
          <p:cNvSpPr/>
          <p:nvPr/>
        </p:nvSpPr>
        <p:spPr>
          <a:xfrm>
            <a:off x="914400" y="3582619"/>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Part of a Bigger Fight</a:t>
            </a:r>
            <a:endParaRPr lang="en-US" sz="1800" dirty="0"/>
          </a:p>
        </p:txBody>
      </p:sp>
      <p:sp>
        <p:nvSpPr>
          <p:cNvPr id="29" name="bounded_body"/>
          <p:cNvSpPr/>
          <p:nvPr/>
        </p:nvSpPr>
        <p:spPr>
          <a:xfrm>
            <a:off x="3566160" y="3582619"/>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He called these tools the domestic complement to the military fight overseas.</a:t>
            </a:r>
            <a:endParaRPr lang="en-US" sz="1800" dirty="0"/>
          </a:p>
        </p:txBody>
      </p:sp>
      <p:sp>
        <p:nvSpPr>
          <p:cNvPr id="30" name="Shape 28"/>
          <p:cNvSpPr/>
          <p:nvPr/>
        </p:nvSpPr>
        <p:spPr>
          <a:xfrm>
            <a:off x="274320" y="4302252"/>
            <a:ext cx="8595360" cy="512064"/>
          </a:xfrm>
          <a:prstGeom prst="rect">
            <a:avLst/>
          </a:prstGeom>
          <a:solidFill>
            <a:srgbClr val="FFF8F6"/>
          </a:solidFill>
          <a:ln w="12700">
            <a:solidFill>
              <a:srgbClr val="E8735A"/>
            </a:solidFill>
            <a:prstDash val="solid"/>
          </a:ln>
        </p:spPr>
      </p:sp>
      <p:sp>
        <p:nvSpPr>
          <p:cNvPr id="31" name="Shape 29"/>
          <p:cNvSpPr/>
          <p:nvPr/>
        </p:nvSpPr>
        <p:spPr>
          <a:xfrm>
            <a:off x="274320" y="4302252"/>
            <a:ext cx="64008" cy="512064"/>
          </a:xfrm>
          <a:prstGeom prst="rect">
            <a:avLst/>
          </a:prstGeom>
          <a:solidFill>
            <a:srgbClr val="E8735A"/>
          </a:solidFill>
          <a:ln w="12700">
            <a:solidFill>
              <a:srgbClr val="E8735A"/>
            </a:solidFill>
            <a:prstDash val="solid"/>
          </a:ln>
        </p:spPr>
      </p:sp>
      <p:sp>
        <p:nvSpPr>
          <p:cNvPr id="32" name="bounded_callout"/>
          <p:cNvSpPr/>
          <p:nvPr/>
        </p:nvSpPr>
        <p:spPr>
          <a:xfrm>
            <a:off x="457200" y="4347972"/>
            <a:ext cx="8394192" cy="420624"/>
          </a:xfrm>
          <a:prstGeom prst="rect">
            <a:avLst/>
          </a:prstGeom>
          <a:noFill/>
          <a:ln/>
        </p:spPr>
        <p:txBody>
          <a:bodyPr wrap="square" rtlCol="0" anchor="ctr"/>
          <a:lstStyle/>
          <a:p>
            <a:pPr indent="0" marL="0">
              <a:buNone/>
            </a:pPr>
            <a:r>
              <a:rPr lang="en-US" sz="1550" dirty="0">
                <a:solidFill>
                  <a:srgbClr val="1B2A4A"/>
                </a:solidFill>
                <a:latin typeface="Arial" pitchFamily="34" charset="0"/>
                <a:ea typeface="Arial" pitchFamily="34" charset="-122"/>
                <a:cs typeface="Arial" pitchFamily="34" charset="-120"/>
              </a:rPr>
              <a:t>Key Concept: Supporters argued the bill added tools without taking freedoms away.</a:t>
            </a:r>
            <a:endParaRPr lang="en-US" sz="15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Case Made Against the Law</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Senator Russ Feingold cast the Senate's only vote against the bill.</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He argued a police state could catch more terrorists, but that is not America.</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country could lose the fight against terrorism if it gave up its freedoms.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He said the fight against terrorism was itself partly about those freedoms.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He found parts of the original proposal troubling before the final bill.</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50" dirty="0">
                <a:solidFill>
                  <a:srgbClr val="1B2A4A"/>
                </a:solidFill>
                <a:latin typeface="Arial" pitchFamily="34" charset="0"/>
                <a:ea typeface="Arial" pitchFamily="34" charset="-122"/>
                <a:cs typeface="Arial" pitchFamily="34" charset="-120"/>
              </a:rPr>
              <a:t>Note: One senator voted no, and he explained exactly why on the record that same day.</a:t>
            </a:r>
            <a:endParaRPr lang="en-US" sz="14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Congress Actually Did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graphicFrame>
        <p:nvGraphicFramePr>
          <p:cNvPr id="20" name="Table 0"/>
          <p:cNvGraphicFramePr>
            <a:graphicFrameLocks noGrp="1"/>
          </p:cNvGraphicFramePr>
          <p:nvPr>
            <p:extLst>
              <p:ext uri="{D42A27DB-BD31-4B8C-83A1-F6EECF244321}">
                <p14:modId xmlns:p14="http://schemas.microsoft.com/office/powerpoint/2010/main" val="1579011935"/>
              </p:ext>
            </p:extLst>
          </p:nvPr>
        </p:nvGraphicFramePr>
        <p:xfrm>
          <a:off x="274320" y="731520"/>
          <a:ext cx="8595360" cy="3488436"/>
        </p:xfrm>
        <a:graphic>
          <a:graphicData uri="http://schemas.openxmlformats.org/drawingml/2006/table">
            <a:tbl>
              <a:tblPr/>
              <a:tblGrid>
                <a:gridCol w="4297680"/>
                <a:gridCol w="4297680"/>
              </a:tblGrid>
              <a:tr h="475488">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Vote</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Result</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House of Representatives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357 yeas, 66 nays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Senate</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98 yeas, 1 nay</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Sen. Hatch</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Judiciary ranking Republican; voted yes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Margin</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Both chambers passed the bill by more than five to one</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Signed into law</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President Bush signed the bill on October 26, 2001</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bl>
          </a:graphicData>
        </a:graphic>
      </p:graphicFrame>
      <p:sp>
        <p:nvSpPr>
          <p:cNvPr id="6" name="Shape 3"/>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4"/>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Remember: The debate you just read was real, but the final vote was lopsided.</a:t>
            </a:r>
            <a:endParaRPr lang="en-US"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640842"/>
          </a:xfrm>
          <a:prstGeom prst="rect">
            <a:avLst/>
          </a:prstGeom>
          <a:solidFill>
            <a:srgbClr val="FFFFFF"/>
          </a:solidFill>
          <a:ln w="12700">
            <a:solidFill>
              <a:srgbClr val="F2F2F2"/>
            </a:solidFill>
            <a:prstDash val="solid"/>
          </a:ln>
        </p:spPr>
      </p:sp>
      <p:sp>
        <p:nvSpPr>
          <p:cNvPr id="6" name="Shape 4"/>
          <p:cNvSpPr/>
          <p:nvPr/>
        </p:nvSpPr>
        <p:spPr>
          <a:xfrm>
            <a:off x="438912" y="841629"/>
            <a:ext cx="365760" cy="365760"/>
          </a:xfrm>
          <a:prstGeom prst="ellipse">
            <a:avLst/>
          </a:prstGeom>
          <a:solidFill>
            <a:srgbClr val="145F58"/>
          </a:solidFill>
          <a:ln w="12700">
            <a:solidFill>
              <a:srgbClr val="145F58"/>
            </a:solidFill>
            <a:prstDash val="solid"/>
          </a:ln>
        </p:spPr>
      </p:sp>
      <p:sp>
        <p:nvSpPr>
          <p:cNvPr id="7" name="Text 5"/>
          <p:cNvSpPr/>
          <p:nvPr/>
        </p:nvSpPr>
        <p:spPr>
          <a:xfrm>
            <a:off x="438912" y="841629"/>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6408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why Congress passed two major new laws in late 2001.</a:t>
            </a:r>
            <a:endParaRPr lang="en-US" sz="1800" dirty="0"/>
          </a:p>
        </p:txBody>
      </p:sp>
      <p:sp>
        <p:nvSpPr>
          <p:cNvPr id="9" name="Shape 7"/>
          <p:cNvSpPr/>
          <p:nvPr/>
        </p:nvSpPr>
        <p:spPr>
          <a:xfrm>
            <a:off x="274320" y="1408938"/>
            <a:ext cx="8595360" cy="640842"/>
          </a:xfrm>
          <a:prstGeom prst="rect">
            <a:avLst/>
          </a:prstGeom>
          <a:solidFill>
            <a:srgbClr val="FFFFFF"/>
          </a:solidFill>
          <a:ln w="12700">
            <a:solidFill>
              <a:srgbClr val="F2F2F2"/>
            </a:solidFill>
            <a:prstDash val="solid"/>
          </a:ln>
        </p:spPr>
      </p:sp>
      <p:sp>
        <p:nvSpPr>
          <p:cNvPr id="10" name="Shape 8"/>
          <p:cNvSpPr/>
          <p:nvPr/>
        </p:nvSpPr>
        <p:spPr>
          <a:xfrm>
            <a:off x="438912" y="1546479"/>
            <a:ext cx="365760" cy="365760"/>
          </a:xfrm>
          <a:prstGeom prst="ellipse">
            <a:avLst/>
          </a:prstGeom>
          <a:solidFill>
            <a:srgbClr val="145F58"/>
          </a:solidFill>
          <a:ln w="12700">
            <a:solidFill>
              <a:srgbClr val="145F58"/>
            </a:solidFill>
            <a:prstDash val="solid"/>
          </a:ln>
        </p:spPr>
      </p:sp>
      <p:sp>
        <p:nvSpPr>
          <p:cNvPr id="11" name="Text 9"/>
          <p:cNvSpPr/>
          <p:nvPr/>
        </p:nvSpPr>
        <p:spPr>
          <a:xfrm>
            <a:off x="438912" y="1546479"/>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408938"/>
            <a:ext cx="7882128" cy="6408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Describe how airport screening became a federal job.</a:t>
            </a:r>
            <a:endParaRPr lang="en-US" sz="1800" dirty="0"/>
          </a:p>
        </p:txBody>
      </p:sp>
      <p:sp>
        <p:nvSpPr>
          <p:cNvPr id="13" name="Shape 11"/>
          <p:cNvSpPr/>
          <p:nvPr/>
        </p:nvSpPr>
        <p:spPr>
          <a:xfrm>
            <a:off x="274320" y="2113788"/>
            <a:ext cx="8595360" cy="640842"/>
          </a:xfrm>
          <a:prstGeom prst="rect">
            <a:avLst/>
          </a:prstGeom>
          <a:solidFill>
            <a:srgbClr val="FFFFFF"/>
          </a:solidFill>
          <a:ln w="12700">
            <a:solidFill>
              <a:srgbClr val="F2F2F2"/>
            </a:solidFill>
            <a:prstDash val="solid"/>
          </a:ln>
        </p:spPr>
      </p:sp>
      <p:sp>
        <p:nvSpPr>
          <p:cNvPr id="14" name="Shape 12"/>
          <p:cNvSpPr/>
          <p:nvPr/>
        </p:nvSpPr>
        <p:spPr>
          <a:xfrm>
            <a:off x="438912" y="2251329"/>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2251329"/>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113788"/>
            <a:ext cx="7882128" cy="6408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what Section 215 let investigators ask a court to collect.</a:t>
            </a:r>
            <a:endParaRPr lang="en-US" sz="1800" dirty="0"/>
          </a:p>
        </p:txBody>
      </p:sp>
      <p:sp>
        <p:nvSpPr>
          <p:cNvPr id="17" name="Shape 15"/>
          <p:cNvSpPr/>
          <p:nvPr/>
        </p:nvSpPr>
        <p:spPr>
          <a:xfrm>
            <a:off x="274320" y="2818638"/>
            <a:ext cx="8595360" cy="640842"/>
          </a:xfrm>
          <a:prstGeom prst="rect">
            <a:avLst/>
          </a:prstGeom>
          <a:solidFill>
            <a:srgbClr val="FFFFFF"/>
          </a:solidFill>
          <a:ln w="12700">
            <a:solidFill>
              <a:srgbClr val="F2F2F2"/>
            </a:solidFill>
            <a:prstDash val="solid"/>
          </a:ln>
        </p:spPr>
      </p:sp>
      <p:sp>
        <p:nvSpPr>
          <p:cNvPr id="18" name="Shape 16"/>
          <p:cNvSpPr/>
          <p:nvPr/>
        </p:nvSpPr>
        <p:spPr>
          <a:xfrm>
            <a:off x="438912" y="2956179"/>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2956179"/>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2818638"/>
            <a:ext cx="7882128" cy="6408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Name the First Amendment limit Congress wrote into the law.</a:t>
            </a:r>
            <a:endParaRPr lang="en-US" sz="1800" dirty="0"/>
          </a:p>
        </p:txBody>
      </p:sp>
      <p:sp>
        <p:nvSpPr>
          <p:cNvPr id="21" name="Shape 19"/>
          <p:cNvSpPr/>
          <p:nvPr/>
        </p:nvSpPr>
        <p:spPr>
          <a:xfrm>
            <a:off x="274320" y="3523488"/>
            <a:ext cx="8595360" cy="640842"/>
          </a:xfrm>
          <a:prstGeom prst="rect">
            <a:avLst/>
          </a:prstGeom>
          <a:solidFill>
            <a:srgbClr val="FFFFFF"/>
          </a:solidFill>
          <a:ln w="12700">
            <a:solidFill>
              <a:srgbClr val="F2F2F2"/>
            </a:solidFill>
            <a:prstDash val="solid"/>
          </a:ln>
        </p:spPr>
      </p:sp>
      <p:sp>
        <p:nvSpPr>
          <p:cNvPr id="22" name="Shape 20"/>
          <p:cNvSpPr/>
          <p:nvPr/>
        </p:nvSpPr>
        <p:spPr>
          <a:xfrm>
            <a:off x="438912" y="3661029"/>
            <a:ext cx="365760" cy="365760"/>
          </a:xfrm>
          <a:prstGeom prst="ellipse">
            <a:avLst/>
          </a:prstGeom>
          <a:solidFill>
            <a:srgbClr val="145F58"/>
          </a:solidFill>
          <a:ln w="12700">
            <a:solidFill>
              <a:srgbClr val="145F58"/>
            </a:solidFill>
            <a:prstDash val="solid"/>
          </a:ln>
        </p:spPr>
      </p:sp>
      <p:sp>
        <p:nvSpPr>
          <p:cNvPr id="23" name="Text 21"/>
          <p:cNvSpPr/>
          <p:nvPr/>
        </p:nvSpPr>
        <p:spPr>
          <a:xfrm>
            <a:off x="438912" y="3661029"/>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4" name="mllp_textfit_body"/>
          <p:cNvSpPr/>
          <p:nvPr/>
        </p:nvSpPr>
        <p:spPr>
          <a:xfrm>
            <a:off x="941832" y="3523488"/>
            <a:ext cx="7882128" cy="6408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Compare the arguments made for and against the law in 2001.</a:t>
            </a:r>
            <a:endParaRPr lang="en-US" sz="1800" dirty="0"/>
          </a:p>
        </p:txBody>
      </p:sp>
      <p:sp>
        <p:nvSpPr>
          <p:cNvPr id="25" name="Shape 23"/>
          <p:cNvSpPr/>
          <p:nvPr/>
        </p:nvSpPr>
        <p:spPr>
          <a:xfrm>
            <a:off x="274320" y="4228338"/>
            <a:ext cx="8595360" cy="640842"/>
          </a:xfrm>
          <a:prstGeom prst="rect">
            <a:avLst/>
          </a:prstGeom>
          <a:solidFill>
            <a:srgbClr val="FFFFFF"/>
          </a:solidFill>
          <a:ln w="12700">
            <a:solidFill>
              <a:srgbClr val="F2F2F2"/>
            </a:solidFill>
            <a:prstDash val="solid"/>
          </a:ln>
        </p:spPr>
      </p:sp>
      <p:sp>
        <p:nvSpPr>
          <p:cNvPr id="26" name="Shape 24"/>
          <p:cNvSpPr/>
          <p:nvPr/>
        </p:nvSpPr>
        <p:spPr>
          <a:xfrm>
            <a:off x="438912" y="4365879"/>
            <a:ext cx="365760" cy="365760"/>
          </a:xfrm>
          <a:prstGeom prst="ellipse">
            <a:avLst/>
          </a:prstGeom>
          <a:solidFill>
            <a:srgbClr val="145F58"/>
          </a:solidFill>
          <a:ln w="12700">
            <a:solidFill>
              <a:srgbClr val="145F58"/>
            </a:solidFill>
            <a:prstDash val="solid"/>
          </a:ln>
        </p:spPr>
      </p:sp>
      <p:sp>
        <p:nvSpPr>
          <p:cNvPr id="27" name="Text 25"/>
          <p:cNvSpPr/>
          <p:nvPr/>
        </p:nvSpPr>
        <p:spPr>
          <a:xfrm>
            <a:off x="438912" y="4365879"/>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8" name="mllp_textfit_body"/>
          <p:cNvSpPr/>
          <p:nvPr/>
        </p:nvSpPr>
        <p:spPr>
          <a:xfrm>
            <a:off x="941832" y="4228338"/>
            <a:ext cx="7882128" cy="6408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how Congress set the surveillance law to expire unless renewed.</a:t>
            </a:r>
            <a:endParaRPr lang="en-US" sz="1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Clock Congress Set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sunset provision</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part of a law that ends automatically on a set date unless Congress votes to renew it.</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congressional oversight</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power of Congress to require reports on how an agency uses the authority it was given.</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December 31, 2005</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date most of the surveillance title was set to expire under the original statute.</a:t>
            </a:r>
            <a:endParaRPr lang="en-US" sz="180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Twice-a-Year Reports</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How often the Attorney General had to report Section 215 use to House and Senate committees.</a:t>
            </a:r>
            <a:endParaRPr lang="en-US" sz="18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550" dirty="0">
                <a:solidFill>
                  <a:srgbClr val="1B2A4A"/>
                </a:solidFill>
                <a:latin typeface="Arial" pitchFamily="34" charset="0"/>
                <a:ea typeface="Arial" pitchFamily="34" charset="-122"/>
                <a:cs typeface="Arial" pitchFamily="34" charset="-120"/>
              </a:rPr>
              <a:t>Did You Know: Congress can hand itself a second chance to reconsider its own law.</a:t>
            </a:r>
            <a:endParaRPr lang="en-US" sz="15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946861"/>
            <a:ext cx="310896" cy="310896"/>
          </a:xfrm>
          <a:prstGeom prst="ellipse">
            <a:avLst/>
          </a:prstGeom>
          <a:solidFill>
            <a:srgbClr val="145F58"/>
          </a:solidFill>
          <a:ln w="12700">
            <a:solidFill>
              <a:srgbClr val="145F58"/>
            </a:solidFill>
            <a:prstDash val="solid"/>
          </a:ln>
        </p:spPr>
      </p:sp>
      <p:sp>
        <p:nvSpPr>
          <p:cNvPr id="6" name="Text 4"/>
          <p:cNvSpPr/>
          <p:nvPr/>
        </p:nvSpPr>
        <p:spPr>
          <a:xfrm>
            <a:off x="320040" y="94686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Congress passed two very different new laws about ten weeks after September 11.</a:t>
            </a:r>
            <a:endParaRPr lang="en-US" sz="1800" dirty="0"/>
          </a:p>
        </p:txBody>
      </p:sp>
      <p:sp>
        <p:nvSpPr>
          <p:cNvPr id="8" name="Shape 6"/>
          <p:cNvSpPr/>
          <p:nvPr/>
        </p:nvSpPr>
        <p:spPr>
          <a:xfrm>
            <a:off x="320040" y="1798168"/>
            <a:ext cx="310896" cy="310896"/>
          </a:xfrm>
          <a:prstGeom prst="ellipse">
            <a:avLst/>
          </a:prstGeom>
          <a:solidFill>
            <a:srgbClr val="145F58"/>
          </a:solidFill>
          <a:ln w="12700">
            <a:solidFill>
              <a:srgbClr val="145F58"/>
            </a:solidFill>
            <a:prstDash val="solid"/>
          </a:ln>
        </p:spPr>
      </p:sp>
      <p:sp>
        <p:nvSpPr>
          <p:cNvPr id="9" name="Text 7"/>
          <p:cNvSpPr/>
          <p:nvPr/>
        </p:nvSpPr>
        <p:spPr>
          <a:xfrm>
            <a:off x="320040" y="179816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55539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One law changed airport screening; the other changed how records are gathered.</a:t>
            </a:r>
            <a:endParaRPr lang="en-US" sz="1800" dirty="0"/>
          </a:p>
        </p:txBody>
      </p:sp>
      <p:sp>
        <p:nvSpPr>
          <p:cNvPr id="11" name="Shape 9"/>
          <p:cNvSpPr/>
          <p:nvPr/>
        </p:nvSpPr>
        <p:spPr>
          <a:xfrm>
            <a:off x="320040" y="2649474"/>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26494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406701"/>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new power came with a written limit and a report back to Congress.</a:t>
            </a:r>
            <a:endParaRPr lang="en-US" sz="1800" dirty="0"/>
          </a:p>
        </p:txBody>
      </p:sp>
      <p:sp>
        <p:nvSpPr>
          <p:cNvPr id="14" name="Shape 12"/>
          <p:cNvSpPr/>
          <p:nvPr/>
        </p:nvSpPr>
        <p:spPr>
          <a:xfrm>
            <a:off x="320040" y="3500780"/>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3500780"/>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258007"/>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Both laws let Congress check back later - a report, a pilot, an end date.</a:t>
            </a:r>
            <a:endParaRPr lang="en-US" sz="1800" dirty="0"/>
          </a:p>
        </p:txBody>
      </p:sp>
      <p:sp>
        <p:nvSpPr>
          <p:cNvPr id="17" name="Shape 15"/>
          <p:cNvSpPr/>
          <p:nvPr/>
        </p:nvSpPr>
        <p:spPr>
          <a:xfrm>
            <a:off x="320040" y="4352087"/>
            <a:ext cx="310896" cy="310896"/>
          </a:xfrm>
          <a:prstGeom prst="ellipse">
            <a:avLst/>
          </a:prstGeom>
          <a:solidFill>
            <a:srgbClr val="145F58"/>
          </a:solidFill>
          <a:ln w="12700">
            <a:solidFill>
              <a:srgbClr val="145F58"/>
            </a:solidFill>
            <a:prstDash val="solid"/>
          </a:ln>
        </p:spPr>
      </p:sp>
      <p:sp>
        <p:nvSpPr>
          <p:cNvPr id="18" name="Text 16"/>
          <p:cNvSpPr/>
          <p:nvPr/>
        </p:nvSpPr>
        <p:spPr>
          <a:xfrm>
            <a:off x="320040" y="4352087"/>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9" name="mllp_textfit_body"/>
          <p:cNvSpPr/>
          <p:nvPr/>
        </p:nvSpPr>
        <p:spPr>
          <a:xfrm>
            <a:off x="777240" y="410931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2001 vote was almost entirely one-sided, though the arguments were not.</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Decision Facing Congress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Terrorists hijacked four planes and attacked the United States on September 11.</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Congress met within weeks to decide new powers for investigators and airports.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Every new power came with a possible cost to personal freedom.</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Lawmakers weighed law-enforcement authority against personal privacy.</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Two new statutes would answer that question in two very different ways.</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new government power is never free - it buys safety at some cost to freedom.</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Two Laws Within Ten Weeks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USA PATRIOT Act</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law signed on October 26, 2001 that expanded federal investigative powers after September 11.</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550" b="1" dirty="0">
                <a:solidFill>
                  <a:srgbClr val="1B2A4A"/>
                </a:solidFill>
                <a:latin typeface="Trebuchet MS" pitchFamily="34" charset="0"/>
                <a:ea typeface="Trebuchet MS" pitchFamily="34" charset="-122"/>
                <a:cs typeface="Trebuchet MS" pitchFamily="34" charset="-120"/>
              </a:rPr>
              <a:t>Aviation and Transportation Security Act</a:t>
            </a:r>
            <a:endParaRPr lang="en-US" sz="155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law signed on November 19, 2001 that created the TSA and made airport screening a federal job.</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Public Law 107-56</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official number Congress gave the October statute once the President signed it.</a:t>
            </a:r>
            <a:endParaRPr lang="en-US" sz="180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Public Law 107-71</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official number Congress gave the November statute once the President signed it.</a:t>
            </a:r>
            <a:endParaRPr lang="en-US" sz="18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500" dirty="0">
                <a:solidFill>
                  <a:srgbClr val="1B2A4A"/>
                </a:solidFill>
                <a:latin typeface="Arial" pitchFamily="34" charset="0"/>
                <a:ea typeface="Arial" pitchFamily="34" charset="-122"/>
                <a:cs typeface="Arial" pitchFamily="34" charset="-120"/>
              </a:rPr>
              <a:t>Note: Both statutes became law within about ten weeks of the September 11 attacks.</a:t>
            </a:r>
            <a:endParaRPr lang="en-US" sz="15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Screening Becomes a Federal Job</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2773680" cy="3515868"/>
          </a:xfrm>
          <a:prstGeom prst="rect">
            <a:avLst/>
          </a:prstGeom>
          <a:solidFill>
            <a:srgbClr val="F0FAF8"/>
          </a:solidFill>
          <a:ln w="12700">
            <a:solidFill>
              <a:srgbClr val="DDDDDD"/>
            </a:solidFill>
            <a:prstDash val="solid"/>
          </a:ln>
        </p:spPr>
      </p:sp>
      <p:sp>
        <p:nvSpPr>
          <p:cNvPr id="6" name="Shape 4"/>
          <p:cNvSpPr/>
          <p:nvPr/>
        </p:nvSpPr>
        <p:spPr>
          <a:xfrm>
            <a:off x="274320" y="731520"/>
            <a:ext cx="2773680" cy="438912"/>
          </a:xfrm>
          <a:prstGeom prst="rect">
            <a:avLst/>
          </a:prstGeom>
          <a:solidFill>
            <a:srgbClr val="2A9D8F"/>
          </a:solidFill>
          <a:ln w="12700">
            <a:solidFill>
              <a:srgbClr val="2A9D8F"/>
            </a:solidFill>
            <a:prstDash val="solid"/>
          </a:ln>
        </p:spPr>
      </p:sp>
      <p:sp>
        <p:nvSpPr>
          <p:cNvPr id="7" name="Text 5"/>
          <p:cNvSpPr/>
          <p:nvPr/>
        </p:nvSpPr>
        <p:spPr>
          <a:xfrm>
            <a:off x="27432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The Core Change</a:t>
            </a:r>
            <a:endParaRPr lang="en-US" sz="1500" dirty="0"/>
          </a:p>
        </p:txBody>
      </p:sp>
      <p:sp>
        <p:nvSpPr>
          <p:cNvPr id="8" name="bounded_body"/>
          <p:cNvSpPr/>
          <p:nvPr/>
        </p:nvSpPr>
        <p:spPr>
          <a:xfrm>
            <a:off x="365760" y="1261872"/>
            <a:ext cx="2590800" cy="2939796"/>
          </a:xfrm>
          <a:prstGeom prst="rect">
            <a:avLst/>
          </a:prstGeom>
          <a:noFill/>
          <a:ln/>
        </p:spPr>
        <p:txBody>
          <a:bodyPr wrap="square" rtlCol="0" anchor="t"/>
          <a:lstStyle/>
          <a:p>
            <a:pPr marL="342900" indent="-342900">
              <a:spcAft>
                <a:spcPts val="500"/>
              </a:spcAft>
              <a:buSzPct val="100000"/>
              <a:buChar char="•"/>
            </a:pPr>
            <a:r>
              <a:rPr lang="en-US" sz="1500" dirty="0">
                <a:solidFill>
                  <a:srgbClr val="333333"/>
                </a:solidFill>
                <a:latin typeface="Arial" pitchFamily="34" charset="0"/>
                <a:ea typeface="Arial" pitchFamily="34" charset="-122"/>
                <a:cs typeface="Arial" pitchFamily="34" charset="-120"/>
              </a:rPr>
              <a:t>Screening must be done by a Federal Government employee, not a contractor.</a:t>
            </a:r>
            <a:endParaRPr lang="en-US" sz="1500" dirty="0"/>
          </a:p>
          <a:p>
            <a:pPr marL="342900" indent="-342900">
              <a:spcAft>
                <a:spcPts val="500"/>
              </a:spcAft>
              <a:buSzPct val="100000"/>
              <a:buChar char="•"/>
            </a:pPr>
            <a:r>
              <a:rPr lang="en-US" sz="1500" dirty="0">
                <a:solidFill>
                  <a:srgbClr val="333333"/>
                </a:solidFill>
                <a:latin typeface="Arial" pitchFamily="34" charset="0"/>
                <a:ea typeface="Arial" pitchFamily="34" charset="-122"/>
                <a:cs typeface="Arial" pitchFamily="34" charset="-120"/>
              </a:rPr>
              <a:t>The rule applies to passengers, baggage, and cargo at every U.S. airport.</a:t>
            </a:r>
            <a:endParaRPr lang="en-US" sz="1500" dirty="0"/>
          </a:p>
          <a:p>
            <a:pPr marL="342900" indent="-342900">
              <a:spcAft>
                <a:spcPts val="500"/>
              </a:spcAft>
              <a:buSzPct val="100000"/>
              <a:buChar char="•"/>
            </a:pPr>
            <a:r>
              <a:rPr lang="en-US" sz="1500" dirty="0">
                <a:solidFill>
                  <a:srgbClr val="333333"/>
                </a:solidFill>
                <a:latin typeface="Arial" pitchFamily="34" charset="0"/>
                <a:ea typeface="Arial" pitchFamily="34" charset="-122"/>
                <a:cs typeface="Arial" pitchFamily="34" charset="-120"/>
              </a:rPr>
              <a:t>Congress wrote this requirement directly into the November statute.</a:t>
            </a:r>
            <a:endParaRPr lang="en-US" sz="1500" dirty="0"/>
          </a:p>
        </p:txBody>
      </p:sp>
      <p:sp>
        <p:nvSpPr>
          <p:cNvPr id="9" name="Shape 7"/>
          <p:cNvSpPr/>
          <p:nvPr/>
        </p:nvSpPr>
        <p:spPr>
          <a:xfrm>
            <a:off x="3185160" y="731520"/>
            <a:ext cx="2773680" cy="3515868"/>
          </a:xfrm>
          <a:prstGeom prst="rect">
            <a:avLst/>
          </a:prstGeom>
          <a:solidFill>
            <a:srgbClr val="E8EDF4"/>
          </a:solidFill>
          <a:ln w="12700">
            <a:solidFill>
              <a:srgbClr val="DDDDDD"/>
            </a:solidFill>
            <a:prstDash val="solid"/>
          </a:ln>
        </p:spPr>
      </p:sp>
      <p:sp>
        <p:nvSpPr>
          <p:cNvPr id="10" name="Shape 8"/>
          <p:cNvSpPr/>
          <p:nvPr/>
        </p:nvSpPr>
        <p:spPr>
          <a:xfrm>
            <a:off x="3185160" y="731520"/>
            <a:ext cx="2773680" cy="438912"/>
          </a:xfrm>
          <a:prstGeom prst="rect">
            <a:avLst/>
          </a:prstGeom>
          <a:solidFill>
            <a:srgbClr val="1B2A4A"/>
          </a:solidFill>
          <a:ln w="12700">
            <a:solidFill>
              <a:srgbClr val="1B2A4A"/>
            </a:solidFill>
            <a:prstDash val="solid"/>
          </a:ln>
        </p:spPr>
      </p:sp>
      <p:sp>
        <p:nvSpPr>
          <p:cNvPr id="11" name="Text 9"/>
          <p:cNvSpPr/>
          <p:nvPr/>
        </p:nvSpPr>
        <p:spPr>
          <a:xfrm>
            <a:off x="3185160" y="731520"/>
            <a:ext cx="2773680" cy="438912"/>
          </a:xfrm>
          <a:prstGeom prst="rect">
            <a:avLst/>
          </a:prstGeom>
          <a:noFill/>
          <a:ln/>
        </p:spPr>
        <p:txBody>
          <a:bodyPr wrap="square" lIns="0" tIns="0" rIns="0" bIns="0" rtlCol="0" anchor="ctr"/>
          <a:lstStyle/>
          <a:p>
            <a:pPr algn="ctr" indent="0" marL="0">
              <a:buNone/>
            </a:pPr>
            <a:r>
              <a:rPr lang="en-US" sz="1500" b="1" dirty="0">
                <a:solidFill>
                  <a:srgbClr val="FFFFFF"/>
                </a:solidFill>
                <a:latin typeface="Trebuchet MS" pitchFamily="34" charset="0"/>
                <a:ea typeface="Trebuchet MS" pitchFamily="34" charset="-122"/>
                <a:cs typeface="Trebuchet MS" pitchFamily="34" charset="-120"/>
              </a:rPr>
              <a:t>A Brand New Agency</a:t>
            </a:r>
            <a:endParaRPr lang="en-US" sz="1500" dirty="0"/>
          </a:p>
        </p:txBody>
      </p:sp>
      <p:sp>
        <p:nvSpPr>
          <p:cNvPr id="12" name="bounded_body"/>
          <p:cNvSpPr/>
          <p:nvPr/>
        </p:nvSpPr>
        <p:spPr>
          <a:xfrm>
            <a:off x="3276600" y="1261872"/>
            <a:ext cx="2590800" cy="2939796"/>
          </a:xfrm>
          <a:prstGeom prst="rect">
            <a:avLst/>
          </a:prstGeom>
          <a:noFill/>
          <a:ln/>
        </p:spPr>
        <p:txBody>
          <a:bodyPr wrap="square" rtlCol="0" anchor="t"/>
          <a:lstStyle/>
          <a:p>
            <a:pPr marL="342900" indent="-342900">
              <a:spcAft>
                <a:spcPts val="500"/>
              </a:spcAft>
              <a:buSzPct val="100000"/>
              <a:buChar char="•"/>
            </a:pPr>
            <a:r>
              <a:rPr lang="en-US" sz="1650" dirty="0">
                <a:solidFill>
                  <a:srgbClr val="333333"/>
                </a:solidFill>
                <a:latin typeface="Arial" pitchFamily="34" charset="0"/>
                <a:ea typeface="Arial" pitchFamily="34" charset="-122"/>
                <a:cs typeface="Arial" pitchFamily="34" charset="-120"/>
              </a:rPr>
              <a:t>Congress created a brand-new agency, known by the short name TSA.</a:t>
            </a:r>
            <a:endParaRPr lang="en-US" sz="1650" dirty="0"/>
          </a:p>
          <a:p>
            <a:pPr marL="342900" indent="-342900">
              <a:spcAft>
                <a:spcPts val="500"/>
              </a:spcAft>
              <a:buSzPct val="100000"/>
              <a:buChar char="•"/>
            </a:pPr>
            <a:r>
              <a:rPr lang="en-US" sz="1650" dirty="0">
                <a:solidFill>
                  <a:srgbClr val="333333"/>
                </a:solidFill>
                <a:latin typeface="Arial" pitchFamily="34" charset="0"/>
                <a:ea typeface="Arial" pitchFamily="34" charset="-122"/>
                <a:cs typeface="Arial" pitchFamily="34" charset="-120"/>
              </a:rPr>
              <a:t>Its uniformed supervisors can order the dismissal of any screener.</a:t>
            </a:r>
            <a:endParaRPr lang="en-US" sz="1650" dirty="0"/>
          </a:p>
          <a:p>
            <a:pPr marL="342900" indent="-342900">
              <a:spcAft>
                <a:spcPts val="500"/>
              </a:spcAft>
              <a:buSzPct val="100000"/>
              <a:buChar char="•"/>
            </a:pPr>
            <a:r>
              <a:rPr lang="en-US" sz="1650" dirty="0">
                <a:solidFill>
                  <a:srgbClr val="333333"/>
                </a:solidFill>
                <a:latin typeface="Arial" pitchFamily="34" charset="0"/>
                <a:ea typeface="Arial" pitchFamily="34" charset="-122"/>
                <a:cs typeface="Arial" pitchFamily="34" charset="-120"/>
              </a:rPr>
              <a:t>A Senate-confirmed federal official leads the new agency.</a:t>
            </a:r>
            <a:endParaRPr lang="en-US" sz="1650" dirty="0"/>
          </a:p>
        </p:txBody>
      </p:sp>
      <p:sp>
        <p:nvSpPr>
          <p:cNvPr id="13" name="Shape 11"/>
          <p:cNvSpPr/>
          <p:nvPr/>
        </p:nvSpPr>
        <p:spPr>
          <a:xfrm>
            <a:off x="6096000" y="731520"/>
            <a:ext cx="2773680" cy="3515868"/>
          </a:xfrm>
          <a:prstGeom prst="rect">
            <a:avLst/>
          </a:prstGeom>
          <a:solidFill>
            <a:srgbClr val="FFF8F6"/>
          </a:solidFill>
          <a:ln w="12700">
            <a:solidFill>
              <a:srgbClr val="DDDDDD"/>
            </a:solidFill>
            <a:prstDash val="solid"/>
          </a:ln>
        </p:spPr>
      </p:sp>
      <p:sp>
        <p:nvSpPr>
          <p:cNvPr id="14" name="Shape 12"/>
          <p:cNvSpPr/>
          <p:nvPr/>
        </p:nvSpPr>
        <p:spPr>
          <a:xfrm>
            <a:off x="6096000" y="731520"/>
            <a:ext cx="2773680" cy="438912"/>
          </a:xfrm>
          <a:prstGeom prst="rect">
            <a:avLst/>
          </a:prstGeom>
          <a:solidFill>
            <a:srgbClr val="E8735A"/>
          </a:solidFill>
          <a:ln w="12700">
            <a:solidFill>
              <a:srgbClr val="E8735A"/>
            </a:solidFill>
            <a:prstDash val="solid"/>
          </a:ln>
        </p:spPr>
      </p:sp>
      <p:sp>
        <p:nvSpPr>
          <p:cNvPr id="15" name="Text 13"/>
          <p:cNvSpPr/>
          <p:nvPr/>
        </p:nvSpPr>
        <p:spPr>
          <a:xfrm>
            <a:off x="609600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Law Enforcement On Site</a:t>
            </a:r>
            <a:endParaRPr lang="en-US" sz="1500" dirty="0"/>
          </a:p>
        </p:txBody>
      </p:sp>
      <p:sp>
        <p:nvSpPr>
          <p:cNvPr id="16" name="bounded_body"/>
          <p:cNvSpPr/>
          <p:nvPr/>
        </p:nvSpPr>
        <p:spPr>
          <a:xfrm>
            <a:off x="6187440" y="1261872"/>
            <a:ext cx="2590800" cy="2939796"/>
          </a:xfrm>
          <a:prstGeom prst="rect">
            <a:avLst/>
          </a:prstGeom>
          <a:noFill/>
          <a:ln/>
        </p:spPr>
        <p:txBody>
          <a:bodyPr wrap="square" rtlCol="0" anchor="t"/>
          <a:lstStyle/>
          <a:p>
            <a:pPr marL="342900" indent="-342900">
              <a:spcAft>
                <a:spcPts val="500"/>
              </a:spcAft>
              <a:buSzPct val="100000"/>
              <a:buChar char="•"/>
            </a:pPr>
            <a:r>
              <a:rPr lang="en-US" sz="1650" dirty="0">
                <a:solidFill>
                  <a:srgbClr val="333333"/>
                </a:solidFill>
                <a:latin typeface="Arial" pitchFamily="34" charset="0"/>
                <a:ea typeface="Arial" pitchFamily="34" charset="-122"/>
                <a:cs typeface="Arial" pitchFamily="34" charset="-120"/>
              </a:rPr>
              <a:t>Armed federal officers must be posted at every checkpoint.</a:t>
            </a:r>
            <a:endParaRPr lang="en-US" sz="1650" dirty="0"/>
          </a:p>
          <a:p>
            <a:pPr marL="342900" indent="-342900">
              <a:spcAft>
                <a:spcPts val="500"/>
              </a:spcAft>
              <a:buSzPct val="100000"/>
              <a:buChar char="•"/>
            </a:pPr>
            <a:r>
              <a:rPr lang="en-US" sz="1650" dirty="0">
                <a:solidFill>
                  <a:srgbClr val="333333"/>
                </a:solidFill>
                <a:latin typeface="Arial" pitchFamily="34" charset="0"/>
                <a:ea typeface="Arial" pitchFamily="34" charset="-122"/>
                <a:cs typeface="Arial" pitchFamily="34" charset="-120"/>
              </a:rPr>
              <a:t>The 100 largest airports may need extra officers for safety.</a:t>
            </a:r>
            <a:endParaRPr lang="en-US" sz="1650" dirty="0"/>
          </a:p>
          <a:p>
            <a:pPr marL="342900" indent="-342900">
              <a:spcAft>
                <a:spcPts val="500"/>
              </a:spcAft>
              <a:buSzPct val="100000"/>
              <a:buChar char="•"/>
            </a:pPr>
            <a:r>
              <a:rPr lang="en-US" sz="1650" dirty="0">
                <a:solidFill>
                  <a:srgbClr val="333333"/>
                </a:solidFill>
                <a:latin typeface="Arial" pitchFamily="34" charset="0"/>
                <a:ea typeface="Arial" pitchFamily="34" charset="-122"/>
                <a:cs typeface="Arial" pitchFamily="34" charset="-120"/>
              </a:rPr>
              <a:t>These staffing rules came from the same November statute.</a:t>
            </a:r>
            <a:endParaRPr lang="en-US" sz="1650" dirty="0"/>
          </a:p>
        </p:txBody>
      </p:sp>
      <p:sp>
        <p:nvSpPr>
          <p:cNvPr id="17" name="Shape 15"/>
          <p:cNvSpPr/>
          <p:nvPr/>
        </p:nvSpPr>
        <p:spPr>
          <a:xfrm>
            <a:off x="274320" y="4302252"/>
            <a:ext cx="8595360" cy="512064"/>
          </a:xfrm>
          <a:prstGeom prst="rect">
            <a:avLst/>
          </a:prstGeom>
          <a:solidFill>
            <a:srgbClr val="FFF8F6"/>
          </a:solidFill>
          <a:ln w="12700">
            <a:solidFill>
              <a:srgbClr val="E8735A"/>
            </a:solidFill>
            <a:prstDash val="solid"/>
          </a:ln>
        </p:spPr>
      </p:sp>
      <p:sp>
        <p:nvSpPr>
          <p:cNvPr id="18" name="Shape 16"/>
          <p:cNvSpPr/>
          <p:nvPr/>
        </p:nvSpPr>
        <p:spPr>
          <a:xfrm>
            <a:off x="274320" y="4302252"/>
            <a:ext cx="64008" cy="512064"/>
          </a:xfrm>
          <a:prstGeom prst="rect">
            <a:avLst/>
          </a:prstGeom>
          <a:solidFill>
            <a:srgbClr val="E8735A"/>
          </a:solidFill>
          <a:ln w="12700">
            <a:solidFill>
              <a:srgbClr val="E8735A"/>
            </a:solidFill>
            <a:prstDash val="solid"/>
          </a:ln>
        </p:spPr>
      </p:sp>
      <p:sp>
        <p:nvSpPr>
          <p:cNvPr id="19" name="bounded_callout"/>
          <p:cNvSpPr/>
          <p:nvPr/>
        </p:nvSpPr>
        <p:spPr>
          <a:xfrm>
            <a:off x="457200" y="4347972"/>
            <a:ext cx="8394192" cy="420624"/>
          </a:xfrm>
          <a:prstGeom prst="rect">
            <a:avLst/>
          </a:prstGeom>
          <a:noFill/>
          <a:ln/>
        </p:spPr>
        <p:txBody>
          <a:bodyPr wrap="square" rtlCol="0" anchor="ctr"/>
          <a:lstStyle/>
          <a:p>
            <a:pPr indent="0" marL="0">
              <a:buNone/>
            </a:pPr>
            <a:r>
              <a:rPr lang="en-US" sz="1450" dirty="0">
                <a:solidFill>
                  <a:srgbClr val="1B2A4A"/>
                </a:solidFill>
                <a:latin typeface="Arial" pitchFamily="34" charset="0"/>
                <a:ea typeface="Arial" pitchFamily="34" charset="-122"/>
                <a:cs typeface="Arial" pitchFamily="34" charset="-120"/>
              </a:rPr>
              <a:t>Key Concept: Congress did not just regulate screening - it made the job itself federal.</a:t>
            </a:r>
            <a:endParaRPr lang="en-US" sz="14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Checked-Baggage Rules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Bag-Match Program</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No checked bag flies unless the passenger who checked it is aboard the aircraft.</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Manual Search</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Screeners physically search the checked baggage by hand.</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Canine Explosive Detection</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Trained dogs work alongside other screening methods.</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Explosive Detection Systems</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Machines that must screen all checked baggage nationwide by December 31, 2002.</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Remember: Congress wrote a hard deadline into the statute - December 31, 2002.</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Inside a Checked-Baggage System</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A federal diagram of a checked-baggage screening system. Photographs across the top show check-in counters, an explosive detection machine, a room of screeners viewing images on monitors, a resolution area, and bags being loaded. Below, a flow chart traces bags from check-in through Level 1 explosive detection, Level 2 on-screen resolution, and Level 3 manual inspection to the baggage makeup area.">    </p:cNvPr>
          <p:cNvPicPr>
            <a:picLocks noChangeAspect="1"/>
          </p:cNvPicPr>
          <p:nvPr/>
        </p:nvPicPr>
        <p:blipFill>
          <a:blip r:embed="rId1"/>
          <a:stretch>
            <a:fillRect/>
          </a:stretch>
        </p:blipFill>
        <p:spPr>
          <a:xfrm>
            <a:off x="2180060" y="795528"/>
            <a:ext cx="478388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How a federal checked-baggage screening system works.</a:t>
            </a:r>
            <a:endParaRPr lang="en-US"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Who Could Be Hired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New Agency</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The Transportation Security Administration is the federal agency created in 2001 to run screening at airports.</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Citizenship</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Every screener the agency hires had to be a citizen of the United States.</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Education and English</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Applicants needed a diploma or GED and enough English for the job.</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Veterans</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hiring preference went to military retirees drawing retired or retainer pay.</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These hiring rules were a real cost - some willing applicants no longer qualified.</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Congress Left an Exit Ramp</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graphicFrame>
        <p:nvGraphicFramePr>
          <p:cNvPr id="10" name="Table 0"/>
          <p:cNvGraphicFramePr>
            <a:graphicFrameLocks noGrp="1"/>
          </p:cNvGraphicFramePr>
          <p:nvPr>
            <p:extLst>
              <p:ext uri="{D42A27DB-BD31-4B8C-83A1-F6EECF244321}">
                <p14:modId xmlns:p14="http://schemas.microsoft.com/office/powerpoint/2010/main" val="1579011935"/>
              </p:ext>
            </p:extLst>
          </p:nvPr>
        </p:nvGraphicFramePr>
        <p:xfrm>
          <a:off x="274320" y="731520"/>
          <a:ext cx="8595360" cy="3488436"/>
        </p:xfrm>
        <a:graphic>
          <a:graphicData uri="http://schemas.openxmlformats.org/drawingml/2006/table">
            <a:tbl>
              <a:tblPr/>
              <a:tblGrid>
                <a:gridCol w="4297680"/>
                <a:gridCol w="4297680"/>
              </a:tblGrid>
              <a:tr h="475488">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Feature</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What the Statute Said</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Program Length</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Begins one year after enactment; ends three years after enactment</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Airports Allowed</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At most one airport from each of five airport security risk categories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Pay Floor</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Screeners paid at least as much as federal screeners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Federal Backstop</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Federal supervisors and law enforcement still cover the airport</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bl>
          </a:graphicData>
        </a:graphic>
      </p:graphicFrame>
      <p:sp>
        <p:nvSpPr>
          <p:cNvPr id="6" name="Shape 3"/>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4"/>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Congress federalized screening but tested a private alternative at the very same time.</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21</Slides>
  <Notes>21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Security and Liberty After September 11</dc:title>
  <dc:subject>PptxGenJS Presentation</dc:subject>
  <dc:creator>More Lessons Less Planning</dc:creator>
  <cp:lastModifiedBy>More Lessons Less Planning</cp:lastModifiedBy>
  <cp:revision>1</cp:revision>
  <dcterms:created xsi:type="dcterms:W3CDTF">2026-08-27T01:42:36Z</dcterms:created>
  <dcterms:modified xsi:type="dcterms:W3CDTF">2026-08-27T01:42:36Z</dcterms:modified>
</cp:coreProperties>
</file>