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to list five things they want right now. Then ask: could you get all of them today? No - not enough time, not enough money. That gap between what we want and what we have is SCARCITY, and it is the single problem all of economics is built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most-confused pair in the lesson. Drill it: trade-off = all alternatives given up; opportunity cost = the ONE best alternative. Opportunity cost is always picked out of the trade-off list. Use the quick test to separate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scarcity home to a teen's daily life. Limited time (a few free hours per night) and limited money (a part-time paycheck) force constant choices. Each choice has trade-offs and an opportunity cost. The point: students are already economists - they just did not have the words.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 scarcity up to nations. The same problem - unlimited wants, limited resources - applies to whole countries. Use the classic 'guns or butter' trade-off (military vs domestic spending), limited land, and limited labor. The principle does not change with scale; only the numbers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Sharpen the scarcity idea with a contrast. A free good (like outdoor air) is not scarce - enough for everyone, no price, no choice. An economic good IS scarce, so it has a price and forces a choice. The takeaway: almost everything we deal with is an economic good.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tool: cost-benefit thinking. Four steps - list options, weigh benefit vs cost, find the opportunity cost, pick the best net benefit. This turns the abstract idea of opportunity cost into a usable decision method they will apply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SCARCITY: the basic economic problem - unlimited wants meet limited resources, so we must choose. RESOURCES: the limited inputs used to satisfy wants - time, money, natural materials, and labor. CHOICE: a decision to use a limited resource one way instead of another; scarcity forces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WANTS: things people would like to improve their lives; wants are effectively unlimited. TRADE-OFF: all the alternatives you give up when you make a choice. OPPORTUNITY COST: the value of the single best alternative you gave up - the top trade-off, not all of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ECONOMICS: the study of how people make choices to use limited resources to satisfy unlimited wants. ECONOMIC GOOD: a good that is scarce, so it has a price and forces a choice; almost everything is one. COST-BENEFIT THINKING: weighing what you give up against what you gain, then picking the greatest net benefit.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the five takeaways. Each maps to one part of the activity: define scarcity (Part 1), reference vocabulary (Part 2), trade-offs in branching choices (Part 3), opportunity-cost calculations (Part 4), and the cost-benefit recommendation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names the problem. Target 2 is the two halves of scarcity (unlimited wants, limited resources). Target 3 is the consequence (every choice costs something). Target 4 is the application at both personal and national scale.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scarcity cleanly: unlimited wants meet limited resources. Ground it in the everyday feeling of never having enough time or money. Stress that scarcity is not the same as a shortage - it is a permanent condition, not a temporary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Separate wants from needs carefully. Needs are few and limited (survival items). Wants are many and effectively unlimited because satisfying one creates another. This is the 'unlimited' half of scarcity. Use student examples - a phone is a want even if it feels like a need.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four kinds of resources: time, money, natural materials, labor. Stress that all four are LIMITED - this is the 'limited' half of scarcity. Use time as the most relatable example for teens: 24 hours, no exceptions, and once spent it is gone.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two halves together: unlimited wants on one side, limited resources on the other. Their collision is the basic economic problem, and it is the reason economics exists as a field. Define economics here: the study of how people make choices under scarcity.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from the problem to the consequence: scarcity forces choices. You cannot do everything, so you must pick. Every 'yes' to one option is a 'no' to others. This sets up trade-offs and opportunity cost on the next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trade-off: ALL the alternatives you give up when you choose. Use the Saturday example - choosing a work shift means giving up sleep, gaming, and studying all at once. Stress 'no free lunch' - every choice costs something, even doing nothing.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opportunity cost: the value of the BEST single alternative given up. It is the most important trade-off, not all of them. Use the party-vs-shift example: the opportunity cost of the party is the $15/hour pay you skipped. This is the lesson's hardest term - go slow.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Scarcity &amp; Choice: Why You Can't Have Everything</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Limited time, limited money, unlimited wants - so every choice has a cost.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Trade-Off vs Opportunity Cost - The Difference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TRADE-OFF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ALL the alternatives you give up when you choose - the full list of things you did without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OPPORTUNITY COST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Just ONE of them - the single BEST alternative you gave up, the one you valued most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they connect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is always one item picked out of your list of trade-offs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Asked for everything you gave up? Trade-offs. Asked for the BEST thing? Opportunity cost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Do not say opportunity cost means 'everything you gave up.' It is ONLY the single best alternative - the top trade-off.</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Scarcity in Your Life - A Teen's Time and Money</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Limited time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school night has maybe 5 free hours - homework, a job, friends, and sleep all compete for them</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Limited money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part-time paycheck must cover gas, food out, clothes, and savings - it cannot stretch to all of them</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choice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Pick one use and the others are your trade-offs; the best one you skipped is your opportunity cost</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lesson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are already an economist - you make scarcity-driven choices every single day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Tonight, notice one choice you make with your limited time or money - and name its opportunity cost.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Scarcity for Whole Nations - Same Problem, Bigger Scale</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Guns or butter</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nation can spend a limited budget on the military OR on schools and hospitals - not fully on both.</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Limited land</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Land used for farming cannot also be a forest or a city - countries must choose.</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Limited workers</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worker building roads is not building homes; even big nations run out of labor and time.</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Nations face the EXACT same scarcity you do - unlimited wants, limited resources - just with billions of dollars and millions of people.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Free Goods vs Economic Goods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Free Goods (rare)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 scarce - enough for everyone, free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the air you breathe outside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price, no choice forced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Very few goods are truly free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Economic Goods (almost everything)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Scarce - not enough for all wants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Has a price because it is limited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Forces a choice every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Phones, food, gas, clothes, housing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FREE GOOD is not scarce (like air); an ECONOMIC GOOD is scarce, so it has a price and forces a choice. Almost everything is economic.</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Cost-Benefit Thinking - How to Choose Well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List the options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Write down the real choices in front of you, given your limited time or money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Weigh benefit vs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 each option, ask what you GAIN (benefit) and what you GIVE UP (cost)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Find the opportunity cost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single best option you would give up by choosing another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Pick the best net benefit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Choose the option whose benefit most outweighs its cost - that is a smart choice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COST-BENEFIT THINKING means weighing what you give up against what you gain, then picking the option with the greatest net benefit.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Scarcity &amp; Choice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Scarcity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basic economic problem - unlimited wants meet limited resources, so we must make choices.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Resources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limited inputs used to satisfy wants - time, money, natural materials, and labor.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Choice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decision to use a limited resource one way instead of another; scarcity forces it.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Scarcity &amp; Choice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Wants</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Things people would like to improve their lives; wants are effectively unlimited.</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Trade-off</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All the alternatives you give up when you make a choice.</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Opportunity cost</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value of the single best alternative you gave up - the top trade-off.</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drill the trade-off vs opportunity cost difference.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Scarcity &amp; Choice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Economics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study of how people make choices to use limited resources to satisfy unlimited wants.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Economic good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good that is scarce, so it has a price and forces a choice; almost everything is one.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Cost-benefit thinking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Weighing what you give up against what you gain, then picking the greatest net benefit.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economics and economic good.</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Scarcity = unlimited wants meet limited resources (the basic economic problem)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Because resources are limited, every person and nation must CHOOSE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choice has TRADE-OFFS - all the alternatives you give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OPPORTUNITY COST is the single BEST alternative you gave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Scarcity is everywhere - a teen's Saturday and a nation's budget both obey it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You can't have everything because resources are limited and wants are not - so every choice costs you the best thing you gave up.</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SCARCITY (unlimited wants, limited resources) and why it forces choices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WANTS from NEEDS and explain why resources are always LIMITED</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every choice has a COST - the TRADE-OFFS and OPPORTUNITY COST</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scarcity to a teen's time and money AND to whole nations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One Problem Behind All of Economics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Scarcity in One Sentence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WANT more than we can ever have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Wants are basically UNLIMITED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Resources to get them are LIMITED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gap is called SCARCITY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You Already Feel This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Only 24 hours in a day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Only so much money in your pocket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wish list longer than your budget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Can't be two places at once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SCARCITY is the gap between unlimited wants and limited resources. It is the basic economic problem.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Wants vs Needs (And Why Wants Are Unlimited)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NEEDS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Things you must have to survive - food, water, shelter, basic clothing; needs are LIMITED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WANTS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Things you would LIKE to improve your life - a newer phone, concert tickets, a car; wants are UNLIMITED</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wants never stop</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Get what you wanted and a new want appears - satisfying one want creates the next one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you would DIE without it, it is a need; if it just makes life better, it is a want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Most of what we spend money on are WANTS, not needs. That is why budgeting is really about choosing between wants.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Resources Are Limited - The Four Kinds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4206240" cy="1639062"/>
          </a:xfrm>
          <a:prstGeom prst="rect">
            <a:avLst/>
          </a:prstGeom>
          <a:solidFill>
            <a:srgbClr val="F0FAF8"/>
          </a:solidFill>
          <a:ln w="12700">
            <a:solidFill>
              <a:srgbClr val="DDDDDD"/>
            </a:solidFill>
            <a:prstDash val="solid"/>
          </a:ln>
        </p:spPr>
      </p:sp>
      <p:sp>
        <p:nvSpPr>
          <p:cNvPr id="6" name="Shape 4"/>
          <p:cNvSpPr/>
          <p:nvPr/>
        </p:nvSpPr>
        <p:spPr>
          <a:xfrm>
            <a:off x="2185416" y="886968"/>
            <a:ext cx="384048" cy="384048"/>
          </a:xfrm>
          <a:prstGeom prst="ellipse">
            <a:avLst/>
          </a:prstGeom>
          <a:solidFill>
            <a:srgbClr val="2A9D8F"/>
          </a:solidFill>
          <a:ln w="12700">
            <a:solidFill>
              <a:srgbClr val="2A9D8F"/>
            </a:solidFill>
            <a:prstDash val="solid"/>
          </a:ln>
        </p:spPr>
      </p:sp>
      <p:sp>
        <p:nvSpPr>
          <p:cNvPr id="7" name="Text 5"/>
          <p:cNvSpPr/>
          <p:nvPr/>
        </p:nvSpPr>
        <p:spPr>
          <a:xfrm>
            <a:off x="218541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Time</a:t>
            </a:r>
            <a:endParaRPr lang="en-US" sz="1400" dirty="0"/>
          </a:p>
        </p:txBody>
      </p:sp>
      <p:sp>
        <p:nvSpPr>
          <p:cNvPr id="9" name="bounded_body"/>
          <p:cNvSpPr/>
          <p:nvPr/>
        </p:nvSpPr>
        <p:spPr>
          <a:xfrm>
            <a:off x="365760" y="1618488"/>
            <a:ext cx="4023360" cy="688086"/>
          </a:xfrm>
          <a:prstGeom prst="rect">
            <a:avLst/>
          </a:prstGeom>
          <a:noFill/>
          <a:ln/>
        </p:spPr>
        <p:txBody>
          <a:bodyPr wrap="square" rtlCol="0" anchor="t"/>
          <a:lstStyle/>
          <a:p>
            <a:pPr algn="ctr" indent="0" marL="0">
              <a:buNone/>
            </a:pPr>
            <a:r>
              <a:rPr lang="en-US" sz="1500" dirty="0">
                <a:solidFill>
                  <a:srgbClr val="333333"/>
                </a:solidFill>
                <a:latin typeface="Arial" pitchFamily="34" charset="0"/>
                <a:ea typeface="Arial" pitchFamily="34" charset="-122"/>
                <a:cs typeface="Arial" pitchFamily="34" charset="-120"/>
              </a:rPr>
              <a:t>Everyone gets only 24 hours a day - spend it one way and it is gone for any other use.</a:t>
            </a:r>
            <a:endParaRPr lang="en-US" sz="1500" dirty="0"/>
          </a:p>
        </p:txBody>
      </p:sp>
      <p:sp>
        <p:nvSpPr>
          <p:cNvPr id="10" name="Shape 8"/>
          <p:cNvSpPr/>
          <p:nvPr/>
        </p:nvSpPr>
        <p:spPr>
          <a:xfrm>
            <a:off x="4663440" y="777240"/>
            <a:ext cx="4206240" cy="1639062"/>
          </a:xfrm>
          <a:prstGeom prst="rect">
            <a:avLst/>
          </a:prstGeom>
          <a:solidFill>
            <a:srgbClr val="E8EDF4"/>
          </a:solidFill>
          <a:ln w="12700">
            <a:solidFill>
              <a:srgbClr val="DDDDDD"/>
            </a:solidFill>
            <a:prstDash val="solid"/>
          </a:ln>
        </p:spPr>
      </p:sp>
      <p:sp>
        <p:nvSpPr>
          <p:cNvPr id="11" name="Shape 9"/>
          <p:cNvSpPr/>
          <p:nvPr/>
        </p:nvSpPr>
        <p:spPr>
          <a:xfrm>
            <a:off x="657453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657453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475488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Money</a:t>
            </a:r>
            <a:endParaRPr lang="en-US" sz="1400" dirty="0"/>
          </a:p>
        </p:txBody>
      </p:sp>
      <p:sp>
        <p:nvSpPr>
          <p:cNvPr id="14" name="bounded_body"/>
          <p:cNvSpPr/>
          <p:nvPr/>
        </p:nvSpPr>
        <p:spPr>
          <a:xfrm>
            <a:off x="4754880" y="1618488"/>
            <a:ext cx="4023360" cy="688086"/>
          </a:xfrm>
          <a:prstGeom prst="rect">
            <a:avLst/>
          </a:prstGeom>
          <a:noFill/>
          <a:ln/>
        </p:spPr>
        <p:txBody>
          <a:bodyPr wrap="square" rtlCol="0" anchor="t"/>
          <a:lstStyle/>
          <a:p>
            <a:pPr algn="ctr" indent="0" marL="0">
              <a:buNone/>
            </a:pPr>
            <a:r>
              <a:rPr lang="en-US" sz="1550" dirty="0">
                <a:solidFill>
                  <a:srgbClr val="333333"/>
                </a:solidFill>
                <a:latin typeface="Arial" pitchFamily="34" charset="0"/>
                <a:ea typeface="Arial" pitchFamily="34" charset="-122"/>
                <a:cs typeface="Arial" pitchFamily="34" charset="-120"/>
              </a:rPr>
              <a:t>Your money is finite - a dollar spent on one thing cannot be spent on another.</a:t>
            </a:r>
            <a:endParaRPr lang="en-US" sz="1550" dirty="0"/>
          </a:p>
        </p:txBody>
      </p:sp>
      <p:sp>
        <p:nvSpPr>
          <p:cNvPr id="15" name="Shape 13"/>
          <p:cNvSpPr/>
          <p:nvPr/>
        </p:nvSpPr>
        <p:spPr>
          <a:xfrm>
            <a:off x="274320" y="2553462"/>
            <a:ext cx="4206240" cy="1639062"/>
          </a:xfrm>
          <a:prstGeom prst="rect">
            <a:avLst/>
          </a:prstGeom>
          <a:solidFill>
            <a:srgbClr val="FFF8F6"/>
          </a:solidFill>
          <a:ln w="12700">
            <a:solidFill>
              <a:srgbClr val="DDDDDD"/>
            </a:solidFill>
            <a:prstDash val="solid"/>
          </a:ln>
        </p:spPr>
      </p:sp>
      <p:sp>
        <p:nvSpPr>
          <p:cNvPr id="16" name="Shape 14"/>
          <p:cNvSpPr/>
          <p:nvPr/>
        </p:nvSpPr>
        <p:spPr>
          <a:xfrm>
            <a:off x="2185416" y="2663190"/>
            <a:ext cx="384048" cy="384048"/>
          </a:xfrm>
          <a:prstGeom prst="ellipse">
            <a:avLst/>
          </a:prstGeom>
          <a:solidFill>
            <a:srgbClr val="E8735A"/>
          </a:solidFill>
          <a:ln w="12700">
            <a:solidFill>
              <a:srgbClr val="E8735A"/>
            </a:solidFill>
            <a:prstDash val="solid"/>
          </a:ln>
        </p:spPr>
      </p:sp>
      <p:sp>
        <p:nvSpPr>
          <p:cNvPr id="17" name="Text 15"/>
          <p:cNvSpPr/>
          <p:nvPr/>
        </p:nvSpPr>
        <p:spPr>
          <a:xfrm>
            <a:off x="2185416" y="2663190"/>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36576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Natural materials</a:t>
            </a:r>
            <a:endParaRPr lang="en-US" sz="1400" dirty="0"/>
          </a:p>
        </p:txBody>
      </p:sp>
      <p:sp>
        <p:nvSpPr>
          <p:cNvPr id="19" name="bounded_body"/>
          <p:cNvSpPr/>
          <p:nvPr/>
        </p:nvSpPr>
        <p:spPr>
          <a:xfrm>
            <a:off x="365760" y="3394710"/>
            <a:ext cx="4023360" cy="688086"/>
          </a:xfrm>
          <a:prstGeom prst="rect">
            <a:avLst/>
          </a:prstGeom>
          <a:noFill/>
          <a:ln/>
        </p:spPr>
        <p:txBody>
          <a:bodyPr wrap="square" rtlCol="0" anchor="t"/>
          <a:lstStyle/>
          <a:p>
            <a:pPr algn="ctr" indent="0" marL="0">
              <a:buNone/>
            </a:pPr>
            <a:r>
              <a:rPr lang="en-US" sz="1650" dirty="0">
                <a:solidFill>
                  <a:srgbClr val="333333"/>
                </a:solidFill>
                <a:latin typeface="Arial" pitchFamily="34" charset="0"/>
                <a:ea typeface="Arial" pitchFamily="34" charset="-122"/>
                <a:cs typeface="Arial" pitchFamily="34" charset="-120"/>
              </a:rPr>
              <a:t>Land, water, oil, and minerals exist in limited amounts and get used up.</a:t>
            </a:r>
            <a:endParaRPr lang="en-US" sz="1650" dirty="0"/>
          </a:p>
        </p:txBody>
      </p:sp>
      <p:sp>
        <p:nvSpPr>
          <p:cNvPr id="20" name="Shape 18"/>
          <p:cNvSpPr/>
          <p:nvPr/>
        </p:nvSpPr>
        <p:spPr>
          <a:xfrm>
            <a:off x="4663440" y="2553462"/>
            <a:ext cx="4206240" cy="1639062"/>
          </a:xfrm>
          <a:prstGeom prst="rect">
            <a:avLst/>
          </a:prstGeom>
          <a:solidFill>
            <a:srgbClr val="E3F2FD"/>
          </a:solidFill>
          <a:ln w="12700">
            <a:solidFill>
              <a:srgbClr val="DDDDDD"/>
            </a:solidFill>
            <a:prstDash val="solid"/>
          </a:ln>
        </p:spPr>
      </p:sp>
      <p:sp>
        <p:nvSpPr>
          <p:cNvPr id="21" name="Shape 19"/>
          <p:cNvSpPr/>
          <p:nvPr/>
        </p:nvSpPr>
        <p:spPr>
          <a:xfrm>
            <a:off x="657453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657453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475488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Labor</a:t>
            </a:r>
            <a:endParaRPr lang="en-US" sz="1400" dirty="0"/>
          </a:p>
        </p:txBody>
      </p:sp>
      <p:sp>
        <p:nvSpPr>
          <p:cNvPr id="24" name="bounded_body"/>
          <p:cNvSpPr/>
          <p:nvPr/>
        </p:nvSpPr>
        <p:spPr>
          <a:xfrm>
            <a:off x="4754880" y="3394710"/>
            <a:ext cx="4023360" cy="688086"/>
          </a:xfrm>
          <a:prstGeom prst="rect">
            <a:avLst/>
          </a:prstGeom>
          <a:noFill/>
          <a:ln/>
        </p:spPr>
        <p:txBody>
          <a:bodyPr wrap="square" rtlCol="0" anchor="t"/>
          <a:lstStyle/>
          <a:p>
            <a:pPr algn="ctr" indent="0" marL="0">
              <a:buNone/>
            </a:pPr>
            <a:r>
              <a:rPr lang="en-US" sz="1750" dirty="0">
                <a:solidFill>
                  <a:srgbClr val="333333"/>
                </a:solidFill>
                <a:latin typeface="Arial" pitchFamily="34" charset="0"/>
                <a:ea typeface="Arial" pitchFamily="34" charset="-122"/>
                <a:cs typeface="Arial" pitchFamily="34" charset="-120"/>
              </a:rPr>
              <a:t>There are only so many workers and only so many hours they can work.</a:t>
            </a:r>
            <a:endParaRPr lang="en-US" sz="1750" dirty="0"/>
          </a:p>
        </p:txBody>
      </p:sp>
      <p:sp>
        <p:nvSpPr>
          <p:cNvPr id="25" name="Shape 23"/>
          <p:cNvSpPr/>
          <p:nvPr/>
        </p:nvSpPr>
        <p:spPr>
          <a:xfrm>
            <a:off x="274320" y="4384548"/>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384548"/>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Resources are the LIMITED inputs we use to satisfy wants - time, money, natural materials, and labor. They run out.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Basic Economic Problem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Two Halves Collide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Unlimited WANTS on one side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Limited RESOURCES on the other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cannot both be satisfied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collision IS scarcity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Economics Studies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How people deal with scarcity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How we choose what to make and buy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How limited resources get used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whole field starts right here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basic economic problem is unlimited wants meeting limited resources. Economics is the study of how we choose under scarcity.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Because Resources Are Limited, We Must Choose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You cannot do everything, so you must pick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Spend Saturday working OR hanging with friends - not both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Spend $40 on a game OR on a concert ticket - not both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yes to one thing is a no to another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Scarcity does not just describe the world - it forces a decision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Scarcity forces a CHOICE. Saying yes to one use of a limited resource means saying no to every other use.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Every Choice Has a Trade-Off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 Trade-Off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trade-off = ALL the things you give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Choose one option, lose the others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There is no choice with zero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Even doing nothing trades away your 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Saturday Example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pick: work a 6-hour shift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give up: sleeping 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give up: gaming with friends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give up: studying for a test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TRADE-OFF is everything you give up when you make a choice. Every choice has one - there is no free lunch.</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 The BEST Thing You Gave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Opportunity cost = the SINGLE best alternative you gave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Out of everything you traded away, it is the one you valued most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NOT all the trade-offs - just the top 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Example: skip a $15/hour shift for a party - the cost is that lost pay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Smart choosers always ask: what is my opportunity cost here?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OPPORTUNITY COST is the value of the BEST alternative you gave up - the most important single trade-off, not all of them.</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Scarcity &amp; Choice: Why You Can't Have Everything</dc:title>
  <dc:subject>PptxGenJS Presentation</dc:subject>
  <dc:creator>More Lessons Less Planning</dc:creator>
  <cp:lastModifiedBy>More Lessons Less Planning</cp:lastModifiedBy>
  <cp:revision>1</cp:revision>
  <dcterms:created xsi:type="dcterms:W3CDTF">2026-06-11T12:11:06Z</dcterms:created>
  <dcterms:modified xsi:type="dcterms:W3CDTF">2026-06-11T12:11:06Z</dcterms:modified>
</cp:coreProperties>
</file>