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by asking students to name any dictator they have heard of. Tell them today is about how three of them came to power in countries that had just tried democracy.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press portrait, not a candid photograph. Ask what the uniform, the medals, and the level stare are doing, and who chose them. The Library of Congress caption card records no date for it.
Reference labels (point to these chart features when teaching): Military uniform, many medals; Level stare into the lens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dates in order: January appointment, February emergency decree, March Enabling Act, July one-party law. Six months from chancellor to dictator.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American diplomat in Berlin reported every one of these takeovers to Washington within days. Students read his dispatch in Activity Part 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Stalin did not need an election or a march. He already belonged to the only legal party and won control of it from inside.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phrase outside the normal courts is what matters. An ordinary police force must convince a judge; a secret police force does not.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central slide of the lesson. Students should be able to name all three columns from memory before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Movement row and the Main weapon row together. The beliefs are opposites; the tools are nearly identical.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test the five steps against each country before they leave. Stalin's case fits step two differently, because his legal entry was inside a party rather than at a ballot box.</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Gordon was writing a confidential report to Washington, not a speech. Students read a longer passage from this same dispatch in Activity Part 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asking students to state the five-step pattern from memory, then name the country where it moved fastest.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targets aloud. Point out that target five is the primary source they will analyse in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four empires are the German, Austro-Hungarian, Russian, and Ottoman. Stress that the new republics that replaced them had no long habit of governing.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key word in the totalitarianism definition is total. A traditional dictator wants obedience; a totalitarian state wants every club, union, and newspaper too.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vote figures are the heart of this slide. The Nazis did not become popular in a boom; they became popular when a third of the country was out of work.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New York, not Berlin, and say so. The same collapse ran through every industrial country; Germany's version is what put a third of its workers out of a job.
Reference labels (point to these chart features when teaching): Crowd fills the sidewalk; Bank sign advertising 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middle column aloud row by row. The crises are different, but every one of them made people willing to accept a strongman.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March on Rome was a threat that worked, not a battle. King Victor Emmanuel III could have called out the army and chose not to.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Propaganda and censorship are two halves of one job: put one story everywhere and remove every competing story. The cult of personality is the product.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Rise of Totalitarianism</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Crisis Handed Three Countries to Three Dictators</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Face the Regime Wanted Seen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lack-and-white studio press portrait: Benito Mussolini faces the camera in a dark military tunic with a row of medals and a cross-shaped decoration on the chest, wearing a brimmed military hat with an eagle insignia, against a plain studio background.">    </p:cNvPr>
          <p:cNvPicPr>
            <a:picLocks noChangeAspect="1"/>
          </p:cNvPicPr>
          <p:nvPr/>
        </p:nvPicPr>
        <p:blipFill>
          <a:blip r:embed="rId1"/>
          <a:stretch>
            <a:fillRect/>
          </a:stretch>
        </p:blipFill>
        <p:spPr>
          <a:xfrm>
            <a:off x="3559629" y="795528"/>
            <a:ext cx="2024743"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the pose and medals.</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Germany: From Chancellor to Dictator, 1933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Hitler was appointed chancellor on January 30, 1933.</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After the Reichstag fire in February, civil liberties were suspended.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Enabling Act of March 1933 let him make laws without parliament.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Every other political party was banned by July 1933.</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When President Hindenburg died in 1934, Hitler took his powers too.</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Each step looked legal on its own. Together they ended the republic in six months.</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Gleichschaltung: Bringing Everything Into Line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64769"/>
          </a:xfrm>
          <a:prstGeom prst="rect">
            <a:avLst/>
          </a:prstGeom>
          <a:solidFill>
            <a:srgbClr val="FFFFFF"/>
          </a:solidFill>
          <a:ln w="12700">
            <a:solidFill>
              <a:srgbClr val="F2F2F2"/>
            </a:solidFill>
            <a:prstDash val="solid"/>
          </a:ln>
        </p:spPr>
      </p:sp>
      <p:sp>
        <p:nvSpPr>
          <p:cNvPr id="6" name="Shape 4"/>
          <p:cNvSpPr/>
          <p:nvPr/>
        </p:nvSpPr>
        <p:spPr>
          <a:xfrm>
            <a:off x="420624" y="844448"/>
            <a:ext cx="384048" cy="384048"/>
          </a:xfrm>
          <a:prstGeom prst="ellipse">
            <a:avLst/>
          </a:prstGeom>
          <a:solidFill>
            <a:srgbClr val="145F58"/>
          </a:solidFill>
          <a:ln w="12700">
            <a:solidFill>
              <a:srgbClr val="145F58"/>
            </a:solidFill>
            <a:prstDash val="solid"/>
          </a:ln>
        </p:spPr>
      </p:sp>
      <p:sp>
        <p:nvSpPr>
          <p:cNvPr id="7" name="Text 5"/>
          <p:cNvSpPr/>
          <p:nvPr/>
        </p:nvSpPr>
        <p:spPr>
          <a:xfrm>
            <a:off x="420624" y="84444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Gleichschaltung</a:t>
            </a:r>
            <a:endParaRPr lang="en-US" sz="1800" dirty="0"/>
          </a:p>
        </p:txBody>
      </p:sp>
      <p:sp>
        <p:nvSpPr>
          <p:cNvPr id="9" name="bounded_body"/>
          <p:cNvSpPr/>
          <p:nvPr/>
        </p:nvSpPr>
        <p:spPr>
          <a:xfrm>
            <a:off x="3566160" y="704088"/>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Nazi policy of equal direction: every independent organization under party control</a:t>
            </a:r>
            <a:endParaRPr lang="en-US" sz="1800" dirty="0"/>
          </a:p>
        </p:txBody>
      </p:sp>
      <p:sp>
        <p:nvSpPr>
          <p:cNvPr id="10" name="Shape 8"/>
          <p:cNvSpPr/>
          <p:nvPr/>
        </p:nvSpPr>
        <p:spPr>
          <a:xfrm>
            <a:off x="274320" y="1423721"/>
            <a:ext cx="8595360" cy="664769"/>
          </a:xfrm>
          <a:prstGeom prst="rect">
            <a:avLst/>
          </a:prstGeom>
          <a:solidFill>
            <a:srgbClr val="FFFFFF"/>
          </a:solidFill>
          <a:ln w="12700">
            <a:solidFill>
              <a:srgbClr val="F2F2F2"/>
            </a:solidFill>
            <a:prstDash val="solid"/>
          </a:ln>
        </p:spPr>
      </p:sp>
      <p:sp>
        <p:nvSpPr>
          <p:cNvPr id="11" name="Shape 9"/>
          <p:cNvSpPr/>
          <p:nvPr/>
        </p:nvSpPr>
        <p:spPr>
          <a:xfrm>
            <a:off x="420624" y="1564081"/>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564081"/>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423721"/>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Business groups</a:t>
            </a:r>
            <a:endParaRPr lang="en-US" sz="1800" dirty="0"/>
          </a:p>
        </p:txBody>
      </p:sp>
      <p:sp>
        <p:nvSpPr>
          <p:cNvPr id="14" name="bounded_body"/>
          <p:cNvSpPr/>
          <p:nvPr/>
        </p:nvSpPr>
        <p:spPr>
          <a:xfrm>
            <a:off x="3566160" y="1423721"/>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Nazi official joined the national industry federation board in April 1933</a:t>
            </a:r>
            <a:endParaRPr lang="en-US" sz="1800" dirty="0"/>
          </a:p>
        </p:txBody>
      </p:sp>
      <p:sp>
        <p:nvSpPr>
          <p:cNvPr id="15" name="Shape 13"/>
          <p:cNvSpPr/>
          <p:nvPr/>
        </p:nvSpPr>
        <p:spPr>
          <a:xfrm>
            <a:off x="274320" y="2143354"/>
            <a:ext cx="8595360" cy="664769"/>
          </a:xfrm>
          <a:prstGeom prst="rect">
            <a:avLst/>
          </a:prstGeom>
          <a:solidFill>
            <a:srgbClr val="FFFFFF"/>
          </a:solidFill>
          <a:ln w="12700">
            <a:solidFill>
              <a:srgbClr val="F2F2F2"/>
            </a:solidFill>
            <a:prstDash val="solid"/>
          </a:ln>
        </p:spPr>
      </p:sp>
      <p:sp>
        <p:nvSpPr>
          <p:cNvPr id="16" name="Shape 14"/>
          <p:cNvSpPr/>
          <p:nvPr/>
        </p:nvSpPr>
        <p:spPr>
          <a:xfrm>
            <a:off x="420624" y="2283714"/>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283714"/>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143354"/>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Farm societies</a:t>
            </a:r>
            <a:endParaRPr lang="en-US" sz="1800" dirty="0"/>
          </a:p>
        </p:txBody>
      </p:sp>
      <p:sp>
        <p:nvSpPr>
          <p:cNvPr id="19" name="bounded_body"/>
          <p:cNvSpPr/>
          <p:nvPr/>
        </p:nvSpPr>
        <p:spPr>
          <a:xfrm>
            <a:off x="3566160" y="2143354"/>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Hitler personally took over the newly united societies of German agriculture</a:t>
            </a:r>
            <a:endParaRPr lang="en-US" sz="1800" dirty="0"/>
          </a:p>
        </p:txBody>
      </p:sp>
      <p:sp>
        <p:nvSpPr>
          <p:cNvPr id="20" name="Shape 18"/>
          <p:cNvSpPr/>
          <p:nvPr/>
        </p:nvSpPr>
        <p:spPr>
          <a:xfrm>
            <a:off x="274320" y="2862986"/>
            <a:ext cx="8595360" cy="664769"/>
          </a:xfrm>
          <a:prstGeom prst="rect">
            <a:avLst/>
          </a:prstGeom>
          <a:solidFill>
            <a:srgbClr val="FFFFFF"/>
          </a:solidFill>
          <a:ln w="12700">
            <a:solidFill>
              <a:srgbClr val="F2F2F2"/>
            </a:solidFill>
            <a:prstDash val="solid"/>
          </a:ln>
        </p:spPr>
      </p:sp>
      <p:sp>
        <p:nvSpPr>
          <p:cNvPr id="21" name="Shape 19"/>
          <p:cNvSpPr/>
          <p:nvPr/>
        </p:nvSpPr>
        <p:spPr>
          <a:xfrm>
            <a:off x="420624" y="3003347"/>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003347"/>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2862986"/>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Chambers of Commerce</a:t>
            </a:r>
            <a:endParaRPr lang="en-US" sz="1800" dirty="0"/>
          </a:p>
        </p:txBody>
      </p:sp>
      <p:sp>
        <p:nvSpPr>
          <p:cNvPr id="24" name="bounded_body"/>
          <p:cNvSpPr/>
          <p:nvPr/>
        </p:nvSpPr>
        <p:spPr>
          <a:xfrm>
            <a:off x="3566160" y="2862986"/>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Chambers of commerce in Berlin, Cologne, and Koenigsberg reorganized</a:t>
            </a:r>
            <a:endParaRPr lang="en-US" sz="1800" dirty="0"/>
          </a:p>
        </p:txBody>
      </p:sp>
      <p:sp>
        <p:nvSpPr>
          <p:cNvPr id="25" name="Shape 23"/>
          <p:cNvSpPr/>
          <p:nvPr/>
        </p:nvSpPr>
        <p:spPr>
          <a:xfrm>
            <a:off x="274320" y="3582619"/>
            <a:ext cx="8595360" cy="664769"/>
          </a:xfrm>
          <a:prstGeom prst="rect">
            <a:avLst/>
          </a:prstGeom>
          <a:solidFill>
            <a:srgbClr val="FFFFFF"/>
          </a:solidFill>
          <a:ln w="12700">
            <a:solidFill>
              <a:srgbClr val="F2F2F2"/>
            </a:solidFill>
            <a:prstDash val="solid"/>
          </a:ln>
        </p:spPr>
      </p:sp>
      <p:sp>
        <p:nvSpPr>
          <p:cNvPr id="26" name="Shape 24"/>
          <p:cNvSpPr/>
          <p:nvPr/>
        </p:nvSpPr>
        <p:spPr>
          <a:xfrm>
            <a:off x="420624" y="3722980"/>
            <a:ext cx="384048" cy="384048"/>
          </a:xfrm>
          <a:prstGeom prst="ellipse">
            <a:avLst/>
          </a:prstGeom>
          <a:solidFill>
            <a:srgbClr val="145F58"/>
          </a:solidFill>
          <a:ln w="12700">
            <a:solidFill>
              <a:srgbClr val="145F58"/>
            </a:solidFill>
            <a:prstDash val="solid"/>
          </a:ln>
        </p:spPr>
      </p:sp>
      <p:sp>
        <p:nvSpPr>
          <p:cNvPr id="27" name="Text 25"/>
          <p:cNvSpPr/>
          <p:nvPr/>
        </p:nvSpPr>
        <p:spPr>
          <a:xfrm>
            <a:off x="420624" y="372298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8" name="bounded_body"/>
          <p:cNvSpPr/>
          <p:nvPr/>
        </p:nvSpPr>
        <p:spPr>
          <a:xfrm>
            <a:off x="914400" y="3582619"/>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Jews forced out</a:t>
            </a:r>
            <a:endParaRPr lang="en-US" sz="1800" dirty="0"/>
          </a:p>
        </p:txBody>
      </p:sp>
      <p:sp>
        <p:nvSpPr>
          <p:cNvPr id="29" name="bounded_body"/>
          <p:cNvSpPr/>
          <p:nvPr/>
        </p:nvSpPr>
        <p:spPr>
          <a:xfrm>
            <a:off x="3566160" y="3582619"/>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Nazi policy also drove Jews out of German business and professional life</a:t>
            </a:r>
            <a:endParaRPr lang="en-US" sz="1800" dirty="0"/>
          </a:p>
        </p:txBody>
      </p:sp>
      <p:sp>
        <p:nvSpPr>
          <p:cNvPr id="30" name="Shape 28"/>
          <p:cNvSpPr/>
          <p:nvPr/>
        </p:nvSpPr>
        <p:spPr>
          <a:xfrm>
            <a:off x="274320" y="4302252"/>
            <a:ext cx="8595360" cy="512064"/>
          </a:xfrm>
          <a:prstGeom prst="rect">
            <a:avLst/>
          </a:prstGeom>
          <a:solidFill>
            <a:srgbClr val="FFF8F6"/>
          </a:solidFill>
          <a:ln w="12700">
            <a:solidFill>
              <a:srgbClr val="E8735A"/>
            </a:solidFill>
            <a:prstDash val="solid"/>
          </a:ln>
        </p:spPr>
      </p:sp>
      <p:sp>
        <p:nvSpPr>
          <p:cNvPr id="31" name="Shape 29"/>
          <p:cNvSpPr/>
          <p:nvPr/>
        </p:nvSpPr>
        <p:spPr>
          <a:xfrm>
            <a:off x="274320" y="4302252"/>
            <a:ext cx="64008" cy="512064"/>
          </a:xfrm>
          <a:prstGeom prst="rect">
            <a:avLst/>
          </a:prstGeom>
          <a:solidFill>
            <a:srgbClr val="E8735A"/>
          </a:solidFill>
          <a:ln w="12700">
            <a:solidFill>
              <a:srgbClr val="E8735A"/>
            </a:solidFill>
            <a:prstDash val="solid"/>
          </a:ln>
        </p:spPr>
      </p:sp>
      <p:sp>
        <p:nvSpPr>
          <p:cNvPr id="32" name="bounded_callout"/>
          <p:cNvSpPr/>
          <p:nvPr/>
        </p:nvSpPr>
        <p:spPr>
          <a:xfrm>
            <a:off x="457200" y="4347972"/>
            <a:ext cx="8394192" cy="420624"/>
          </a:xfrm>
          <a:prstGeom prst="rect">
            <a:avLst/>
          </a:prstGeom>
          <a:noFill/>
          <a:ln/>
        </p:spPr>
        <p:txBody>
          <a:bodyPr wrap="square" rtlCol="0" anchor="ctr"/>
          <a:lstStyle/>
          <a:p>
            <a:pPr indent="0" marL="0">
              <a:buNone/>
            </a:pPr>
            <a:r>
              <a:rPr lang="en-US" sz="1450" dirty="0">
                <a:solidFill>
                  <a:srgbClr val="1B2A4A"/>
                </a:solidFill>
                <a:latin typeface="Arial" pitchFamily="34" charset="0"/>
                <a:ea typeface="Arial" pitchFamily="34" charset="-122"/>
                <a:cs typeface="Arial" pitchFamily="34" charset="-120"/>
              </a:rPr>
              <a:t>Warning: The clubs and associations stayed open. Only the people running them changed.</a:t>
            </a:r>
            <a:endParaRPr lang="en-US" sz="14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00" b="1" dirty="0">
                <a:solidFill>
                  <a:srgbClr val="FFFFFF"/>
                </a:solidFill>
                <a:latin typeface="Trebuchet MS" pitchFamily="34" charset="0"/>
                <a:ea typeface="Trebuchet MS" pitchFamily="34" charset="-122"/>
                <a:cs typeface="Trebuchet MS" pitchFamily="34" charset="-120"/>
              </a:rPr>
              <a:t>The Soviet Union: Stalin's Revolution From Above</a:t>
            </a:r>
            <a:endParaRPr lang="en-US" sz="27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Lenin died in 1924 and left no clear successor.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Stalin outmaneuvered his rivals and controlled the party by 1929.</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His Five-Year Plans set production targets to industrialize fast.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Farms were seized and combined; millions died in the famine that followed.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Great Purge of 1936-1938 destroyed his rivals inside the party.</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Note: Stalin's terror was aimed first at his own party, not only at outsiders.</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Machinery of Fear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Secret Police</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A police force that works outside the normal courts to find, arrest, and silence opponents of the regime</a:t>
            </a:r>
            <a:endParaRPr lang="en-US" sz="17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Purge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removal of suspected opponents from a party, army, or government, often by arrest or execution</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Five-Year Plan</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Stalin's program setting production targets to industrialize the Soviet Union quickly under state control</a:t>
            </a:r>
            <a:endParaRPr lang="en-US" sz="155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50" dirty="0">
                <a:solidFill>
                  <a:srgbClr val="1B2A4A"/>
                </a:solidFill>
                <a:latin typeface="Arial" pitchFamily="34" charset="0"/>
                <a:ea typeface="Arial" pitchFamily="34" charset="-122"/>
                <a:cs typeface="Arial" pitchFamily="34" charset="-120"/>
              </a:rPr>
              <a:t>Key Point: Each regime built a police force that answered to the party, not to a court.</a:t>
            </a:r>
            <a:endParaRPr lang="en-US" sz="14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Tools of Total Control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Control the Message</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Propaganda pushed one official story into every home.</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Censorship removed every story the regime disliked.</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Radio and film reached millions at once.</a:t>
            </a:r>
            <a:endParaRPr lang="en-US" sz="180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Control the Groups</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Rival political parties were banned outright.</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Unions, clubs, and business groups were taken over.</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Youth organizations trained the next generation.</a:t>
            </a:r>
            <a:endParaRPr lang="en-US" sz="180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Control by Fear</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700" dirty="0">
                <a:solidFill>
                  <a:srgbClr val="333333"/>
                </a:solidFill>
                <a:latin typeface="Arial" pitchFamily="34" charset="0"/>
                <a:ea typeface="Arial" pitchFamily="34" charset="-122"/>
                <a:cs typeface="Arial" pitchFamily="34" charset="-120"/>
              </a:rPr>
              <a:t>Secret police watched, arrested, and silenced people.</a:t>
            </a:r>
            <a:endParaRPr lang="en-US" sz="1700" dirty="0"/>
          </a:p>
          <a:p>
            <a:pPr marL="342900" indent="-342900">
              <a:spcAft>
                <a:spcPts val="500"/>
              </a:spcAft>
              <a:buSzPct val="100000"/>
              <a:buChar char="•"/>
            </a:pPr>
            <a:r>
              <a:rPr lang="en-US" sz="1700" dirty="0">
                <a:solidFill>
                  <a:srgbClr val="333333"/>
                </a:solidFill>
                <a:latin typeface="Arial" pitchFamily="34" charset="0"/>
                <a:ea typeface="Arial" pitchFamily="34" charset="-122"/>
                <a:cs typeface="Arial" pitchFamily="34" charset="-120"/>
              </a:rPr>
              <a:t>Purges removed suspected opponents inside the party.</a:t>
            </a:r>
            <a:endParaRPr lang="en-US" sz="1700" dirty="0"/>
          </a:p>
          <a:p>
            <a:pPr marL="342900" indent="-342900">
              <a:spcAft>
                <a:spcPts val="500"/>
              </a:spcAft>
              <a:buSzPct val="100000"/>
              <a:buChar char="•"/>
            </a:pPr>
            <a:r>
              <a:rPr lang="en-US" sz="1700" dirty="0">
                <a:solidFill>
                  <a:srgbClr val="333333"/>
                </a:solidFill>
                <a:latin typeface="Arial" pitchFamily="34" charset="0"/>
                <a:ea typeface="Arial" pitchFamily="34" charset="-122"/>
                <a:cs typeface="Arial" pitchFamily="34" charset="-120"/>
              </a:rPr>
              <a:t>Neighbors were encouraged to report on neighbors.</a:t>
            </a:r>
            <a:endParaRPr lang="en-US" sz="170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totalitarian state takes every organization a citizen might join, not just the government.</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Three Dictators Compared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2148840"/>
                <a:gridCol w="2148840"/>
                <a:gridCol w="2148840"/>
                <a:gridCol w="214884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Question</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Italy</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Germany</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Soviet Union</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Leader</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Benito Mussolini</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Adolf Hitler</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Joseph Stalin</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In control by</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1922-1926</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1933-1934</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1929</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Movement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Fascism</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Nazism</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Communism</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Route to power</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Threat of a march</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Appointed, then law</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Party infighting</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Main weapon</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Propaganda</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Propaganda and terror</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Terror and purges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500" dirty="0">
                <a:solidFill>
                  <a:srgbClr val="1B2A4A"/>
                </a:solidFill>
                <a:latin typeface="Arial" pitchFamily="34" charset="0"/>
                <a:ea typeface="Arial" pitchFamily="34" charset="-122"/>
                <a:cs typeface="Arial" pitchFamily="34" charset="-120"/>
              </a:rPr>
              <a:t>Big Idea: Three different ideologies produced three very similar methods of control.</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a Democracy Becomes a Dictatorship</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64769"/>
          </a:xfrm>
          <a:prstGeom prst="rect">
            <a:avLst/>
          </a:prstGeom>
          <a:solidFill>
            <a:srgbClr val="FFFFFF"/>
          </a:solidFill>
          <a:ln w="12700">
            <a:solidFill>
              <a:srgbClr val="F2F2F2"/>
            </a:solidFill>
            <a:prstDash val="solid"/>
          </a:ln>
        </p:spPr>
      </p:sp>
      <p:sp>
        <p:nvSpPr>
          <p:cNvPr id="6" name="Shape 4"/>
          <p:cNvSpPr/>
          <p:nvPr/>
        </p:nvSpPr>
        <p:spPr>
          <a:xfrm>
            <a:off x="420624" y="844448"/>
            <a:ext cx="384048" cy="384048"/>
          </a:xfrm>
          <a:prstGeom prst="ellipse">
            <a:avLst/>
          </a:prstGeom>
          <a:solidFill>
            <a:srgbClr val="145F58"/>
          </a:solidFill>
          <a:ln w="12700">
            <a:solidFill>
              <a:srgbClr val="145F58"/>
            </a:solidFill>
            <a:prstDash val="solid"/>
          </a:ln>
        </p:spPr>
      </p:sp>
      <p:sp>
        <p:nvSpPr>
          <p:cNvPr id="7" name="Text 5"/>
          <p:cNvSpPr/>
          <p:nvPr/>
        </p:nvSpPr>
        <p:spPr>
          <a:xfrm>
            <a:off x="420624" y="84444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1. Crisis</a:t>
            </a:r>
            <a:endParaRPr lang="en-US" sz="1800" dirty="0"/>
          </a:p>
        </p:txBody>
      </p:sp>
      <p:sp>
        <p:nvSpPr>
          <p:cNvPr id="9" name="bounded_body"/>
          <p:cNvSpPr/>
          <p:nvPr/>
        </p:nvSpPr>
        <p:spPr>
          <a:xfrm>
            <a:off x="3566160" y="704088"/>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 economic or political emergency convinces people the current system has failed</a:t>
            </a:r>
            <a:endParaRPr lang="en-US" sz="1800" dirty="0"/>
          </a:p>
        </p:txBody>
      </p:sp>
      <p:sp>
        <p:nvSpPr>
          <p:cNvPr id="10" name="Shape 8"/>
          <p:cNvSpPr/>
          <p:nvPr/>
        </p:nvSpPr>
        <p:spPr>
          <a:xfrm>
            <a:off x="274320" y="1423721"/>
            <a:ext cx="8595360" cy="664769"/>
          </a:xfrm>
          <a:prstGeom prst="rect">
            <a:avLst/>
          </a:prstGeom>
          <a:solidFill>
            <a:srgbClr val="FFFFFF"/>
          </a:solidFill>
          <a:ln w="12700">
            <a:solidFill>
              <a:srgbClr val="F2F2F2"/>
            </a:solidFill>
            <a:prstDash val="solid"/>
          </a:ln>
        </p:spPr>
      </p:sp>
      <p:sp>
        <p:nvSpPr>
          <p:cNvPr id="11" name="Shape 9"/>
          <p:cNvSpPr/>
          <p:nvPr/>
        </p:nvSpPr>
        <p:spPr>
          <a:xfrm>
            <a:off x="420624" y="1564081"/>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564081"/>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423721"/>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2. Legal entry</a:t>
            </a:r>
            <a:endParaRPr lang="en-US" sz="1800" dirty="0"/>
          </a:p>
        </p:txBody>
      </p:sp>
      <p:sp>
        <p:nvSpPr>
          <p:cNvPr id="14" name="bounded_body"/>
          <p:cNvSpPr/>
          <p:nvPr/>
        </p:nvSpPr>
        <p:spPr>
          <a:xfrm>
            <a:off x="3566160" y="1423721"/>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leader is appointed or elected into office rather than installed by force</a:t>
            </a:r>
            <a:endParaRPr lang="en-US" sz="1800" dirty="0"/>
          </a:p>
        </p:txBody>
      </p:sp>
      <p:sp>
        <p:nvSpPr>
          <p:cNvPr id="15" name="Shape 13"/>
          <p:cNvSpPr/>
          <p:nvPr/>
        </p:nvSpPr>
        <p:spPr>
          <a:xfrm>
            <a:off x="274320" y="2143354"/>
            <a:ext cx="8595360" cy="664769"/>
          </a:xfrm>
          <a:prstGeom prst="rect">
            <a:avLst/>
          </a:prstGeom>
          <a:solidFill>
            <a:srgbClr val="FFFFFF"/>
          </a:solidFill>
          <a:ln w="12700">
            <a:solidFill>
              <a:srgbClr val="F2F2F2"/>
            </a:solidFill>
            <a:prstDash val="solid"/>
          </a:ln>
        </p:spPr>
      </p:sp>
      <p:sp>
        <p:nvSpPr>
          <p:cNvPr id="16" name="Shape 14"/>
          <p:cNvSpPr/>
          <p:nvPr/>
        </p:nvSpPr>
        <p:spPr>
          <a:xfrm>
            <a:off x="420624" y="2283714"/>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283714"/>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143354"/>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3. Emergency powers</a:t>
            </a:r>
            <a:endParaRPr lang="en-US" sz="1800" dirty="0"/>
          </a:p>
        </p:txBody>
      </p:sp>
      <p:sp>
        <p:nvSpPr>
          <p:cNvPr id="19" name="bounded_body"/>
          <p:cNvSpPr/>
          <p:nvPr/>
        </p:nvSpPr>
        <p:spPr>
          <a:xfrm>
            <a:off x="3566160" y="2143354"/>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crisis is used to suspend rights and rule without the legislature</a:t>
            </a:r>
            <a:endParaRPr lang="en-US" sz="1800" dirty="0"/>
          </a:p>
        </p:txBody>
      </p:sp>
      <p:sp>
        <p:nvSpPr>
          <p:cNvPr id="20" name="Shape 18"/>
          <p:cNvSpPr/>
          <p:nvPr/>
        </p:nvSpPr>
        <p:spPr>
          <a:xfrm>
            <a:off x="274320" y="2862986"/>
            <a:ext cx="8595360" cy="664769"/>
          </a:xfrm>
          <a:prstGeom prst="rect">
            <a:avLst/>
          </a:prstGeom>
          <a:solidFill>
            <a:srgbClr val="FFFFFF"/>
          </a:solidFill>
          <a:ln w="12700">
            <a:solidFill>
              <a:srgbClr val="F2F2F2"/>
            </a:solidFill>
            <a:prstDash val="solid"/>
          </a:ln>
        </p:spPr>
      </p:sp>
      <p:sp>
        <p:nvSpPr>
          <p:cNvPr id="21" name="Shape 19"/>
          <p:cNvSpPr/>
          <p:nvPr/>
        </p:nvSpPr>
        <p:spPr>
          <a:xfrm>
            <a:off x="420624" y="3003347"/>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003347"/>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2862986"/>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4. No rivals</a:t>
            </a:r>
            <a:endParaRPr lang="en-US" sz="1800" dirty="0"/>
          </a:p>
        </p:txBody>
      </p:sp>
      <p:sp>
        <p:nvSpPr>
          <p:cNvPr id="24" name="bounded_body"/>
          <p:cNvSpPr/>
          <p:nvPr/>
        </p:nvSpPr>
        <p:spPr>
          <a:xfrm>
            <a:off x="3566160" y="2862986"/>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Other parties, unions, and independent organizations are banned or taken over</a:t>
            </a:r>
            <a:endParaRPr lang="en-US" sz="1800" dirty="0"/>
          </a:p>
        </p:txBody>
      </p:sp>
      <p:sp>
        <p:nvSpPr>
          <p:cNvPr id="25" name="Shape 23"/>
          <p:cNvSpPr/>
          <p:nvPr/>
        </p:nvSpPr>
        <p:spPr>
          <a:xfrm>
            <a:off x="274320" y="3582619"/>
            <a:ext cx="8595360" cy="664769"/>
          </a:xfrm>
          <a:prstGeom prst="rect">
            <a:avLst/>
          </a:prstGeom>
          <a:solidFill>
            <a:srgbClr val="FFFFFF"/>
          </a:solidFill>
          <a:ln w="12700">
            <a:solidFill>
              <a:srgbClr val="F2F2F2"/>
            </a:solidFill>
            <a:prstDash val="solid"/>
          </a:ln>
        </p:spPr>
      </p:sp>
      <p:sp>
        <p:nvSpPr>
          <p:cNvPr id="26" name="Shape 24"/>
          <p:cNvSpPr/>
          <p:nvPr/>
        </p:nvSpPr>
        <p:spPr>
          <a:xfrm>
            <a:off x="420624" y="3722980"/>
            <a:ext cx="384048" cy="384048"/>
          </a:xfrm>
          <a:prstGeom prst="ellipse">
            <a:avLst/>
          </a:prstGeom>
          <a:solidFill>
            <a:srgbClr val="145F58"/>
          </a:solidFill>
          <a:ln w="12700">
            <a:solidFill>
              <a:srgbClr val="145F58"/>
            </a:solidFill>
            <a:prstDash val="solid"/>
          </a:ln>
        </p:spPr>
      </p:sp>
      <p:sp>
        <p:nvSpPr>
          <p:cNvPr id="27" name="Text 25"/>
          <p:cNvSpPr/>
          <p:nvPr/>
        </p:nvSpPr>
        <p:spPr>
          <a:xfrm>
            <a:off x="420624" y="372298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8" name="bounded_body"/>
          <p:cNvSpPr/>
          <p:nvPr/>
        </p:nvSpPr>
        <p:spPr>
          <a:xfrm>
            <a:off x="914400" y="3582619"/>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5. Permanent fear</a:t>
            </a:r>
            <a:endParaRPr lang="en-US" sz="1800" dirty="0"/>
          </a:p>
        </p:txBody>
      </p:sp>
      <p:sp>
        <p:nvSpPr>
          <p:cNvPr id="29" name="bounded_body"/>
          <p:cNvSpPr/>
          <p:nvPr/>
        </p:nvSpPr>
        <p:spPr>
          <a:xfrm>
            <a:off x="3566160" y="3582619"/>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Propaganda, censorship, and secret police make open opposition dangerous</a:t>
            </a:r>
            <a:endParaRPr lang="en-US" sz="1800" dirty="0"/>
          </a:p>
        </p:txBody>
      </p:sp>
      <p:sp>
        <p:nvSpPr>
          <p:cNvPr id="30" name="Shape 28"/>
          <p:cNvSpPr/>
          <p:nvPr/>
        </p:nvSpPr>
        <p:spPr>
          <a:xfrm>
            <a:off x="274320" y="4302252"/>
            <a:ext cx="8595360" cy="512064"/>
          </a:xfrm>
          <a:prstGeom prst="rect">
            <a:avLst/>
          </a:prstGeom>
          <a:solidFill>
            <a:srgbClr val="FFF8F6"/>
          </a:solidFill>
          <a:ln w="12700">
            <a:solidFill>
              <a:srgbClr val="E8735A"/>
            </a:solidFill>
            <a:prstDash val="solid"/>
          </a:ln>
        </p:spPr>
      </p:sp>
      <p:sp>
        <p:nvSpPr>
          <p:cNvPr id="31" name="Shape 29"/>
          <p:cNvSpPr/>
          <p:nvPr/>
        </p:nvSpPr>
        <p:spPr>
          <a:xfrm>
            <a:off x="274320" y="4302252"/>
            <a:ext cx="64008" cy="512064"/>
          </a:xfrm>
          <a:prstGeom prst="rect">
            <a:avLst/>
          </a:prstGeom>
          <a:solidFill>
            <a:srgbClr val="E8735A"/>
          </a:solidFill>
          <a:ln w="12700">
            <a:solidFill>
              <a:srgbClr val="E8735A"/>
            </a:solidFill>
            <a:prstDash val="solid"/>
          </a:ln>
        </p:spPr>
      </p:sp>
      <p:sp>
        <p:nvSpPr>
          <p:cNvPr id="32"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All three dictators followed roughly this order, in three different countries.</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an American Diplomat Saw, April 1933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868680"/>
            <a:ext cx="8229600" cy="2049170"/>
          </a:xfrm>
          <a:prstGeom prst="rect">
            <a:avLst/>
          </a:prstGeom>
          <a:solidFill>
            <a:srgbClr val="145F58"/>
          </a:solidFill>
          <a:ln w="12700">
            <a:solidFill>
              <a:srgbClr val="145F58"/>
            </a:solidFill>
            <a:prstDash val="solid"/>
          </a:ln>
        </p:spPr>
      </p:sp>
      <p:sp>
        <p:nvSpPr>
          <p:cNvPr id="6" name="Shape 4"/>
          <p:cNvSpPr/>
          <p:nvPr/>
        </p:nvSpPr>
        <p:spPr>
          <a:xfrm>
            <a:off x="457200" y="868680"/>
            <a:ext cx="73152" cy="2049170"/>
          </a:xfrm>
          <a:prstGeom prst="rect">
            <a:avLst/>
          </a:prstGeom>
          <a:solidFill>
            <a:srgbClr val="E8735A"/>
          </a:solidFill>
          <a:ln w="12700">
            <a:solidFill>
              <a:srgbClr val="E8735A"/>
            </a:solidFill>
            <a:prstDash val="solid"/>
          </a:ln>
        </p:spPr>
      </p:sp>
      <p:sp>
        <p:nvSpPr>
          <p:cNvPr id="7" name="emphasis_text"/>
          <p:cNvSpPr/>
          <p:nvPr/>
        </p:nvSpPr>
        <p:spPr>
          <a:xfrm>
            <a:off x="731520" y="1005840"/>
            <a:ext cx="7680960" cy="1774850"/>
          </a:xfrm>
          <a:prstGeom prst="rect">
            <a:avLst/>
          </a:prstGeom>
          <a:noFill/>
          <a:ln/>
        </p:spPr>
        <p:txBody>
          <a:bodyPr wrap="square" rtlCol="0" anchor="ctr"/>
          <a:lstStyle/>
          <a:p>
            <a:pPr algn="ctr" indent="0" marL="0">
              <a:buNone/>
            </a:pPr>
            <a:r>
              <a:rPr lang="en-US" sz="1800" b="1" i="1" dirty="0">
                <a:solidFill>
                  <a:srgbClr val="FFFFFF"/>
                </a:solidFill>
                <a:latin typeface="Arial" pitchFamily="34" charset="0"/>
                <a:ea typeface="Arial" pitchFamily="34" charset="-122"/>
                <a:cs typeface="Arial" pitchFamily="34" charset="-120"/>
              </a:rPr>
              <a:t>...as a part of the general movement for obtaining control of every phase of German activity.</a:t>
            </a:r>
            <a:endParaRPr lang="en-US" sz="1800" dirty="0"/>
          </a:p>
        </p:txBody>
      </p:sp>
      <p:sp>
        <p:nvSpPr>
          <p:cNvPr id="8" name="Text 6"/>
          <p:cNvSpPr/>
          <p:nvPr/>
        </p:nvSpPr>
        <p:spPr>
          <a:xfrm>
            <a:off x="457200" y="3055010"/>
            <a:ext cx="8229600" cy="274320"/>
          </a:xfrm>
          <a:prstGeom prst="rect">
            <a:avLst/>
          </a:prstGeom>
          <a:noFill/>
          <a:ln/>
        </p:spPr>
        <p:txBody>
          <a:bodyPr wrap="square" rtlCol="0" anchor="ctr"/>
          <a:lstStyle/>
          <a:p>
            <a:pPr algn="r" indent="0" marL="0">
              <a:buNone/>
            </a:pPr>
            <a:r>
              <a:rPr lang="en-US" sz="1200" i="1" dirty="0">
                <a:solidFill>
                  <a:srgbClr val="595959"/>
                </a:solidFill>
                <a:latin typeface="Arial" pitchFamily="34" charset="0"/>
                <a:ea typeface="Arial" pitchFamily="34" charset="-122"/>
                <a:cs typeface="Arial" pitchFamily="34" charset="-120"/>
              </a:rPr>
              <a:t>— George A. Gordon, U.S. Chargé d'Affaires in Berlin, dispatch to the Secretary of State, April 6, 1933</a:t>
            </a:r>
            <a:endParaRPr lang="en-US" sz="1200" dirty="0"/>
          </a:p>
        </p:txBody>
      </p:sp>
      <p:sp>
        <p:nvSpPr>
          <p:cNvPr id="9" name="emphasis_text"/>
          <p:cNvSpPr/>
          <p:nvPr/>
        </p:nvSpPr>
        <p:spPr>
          <a:xfrm>
            <a:off x="457200" y="3375050"/>
            <a:ext cx="8229600" cy="817474"/>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Gordon was reporting the Nazi takeover of Germany's industry federation, farm societies, and chambers of commerce.</a:t>
            </a:r>
            <a:endParaRPr lang="en-US" sz="1800" dirty="0"/>
          </a:p>
        </p:txBody>
      </p:sp>
      <p:sp>
        <p:nvSpPr>
          <p:cNvPr id="10" name="Shape 8"/>
          <p:cNvSpPr/>
          <p:nvPr/>
        </p:nvSpPr>
        <p:spPr>
          <a:xfrm>
            <a:off x="274320" y="4384548"/>
            <a:ext cx="8595360" cy="512064"/>
          </a:xfrm>
          <a:prstGeom prst="rect">
            <a:avLst/>
          </a:prstGeom>
          <a:solidFill>
            <a:srgbClr val="FFF8F6"/>
          </a:solidFill>
          <a:ln w="12700">
            <a:solidFill>
              <a:srgbClr val="E8735A"/>
            </a:solidFill>
            <a:prstDash val="solid"/>
          </a:ln>
        </p:spPr>
      </p:sp>
      <p:sp>
        <p:nvSpPr>
          <p:cNvPr id="11" name="Shape 9"/>
          <p:cNvSpPr/>
          <p:nvPr/>
        </p:nvSpPr>
        <p:spPr>
          <a:xfrm>
            <a:off x="274320" y="4384548"/>
            <a:ext cx="64008" cy="512064"/>
          </a:xfrm>
          <a:prstGeom prst="rect">
            <a:avLst/>
          </a:prstGeom>
          <a:solidFill>
            <a:srgbClr val="E8735A"/>
          </a:solidFill>
          <a:ln w="12700">
            <a:solidFill>
              <a:srgbClr val="E8735A"/>
            </a:solidFill>
            <a:prstDash val="solid"/>
          </a:ln>
        </p:spPr>
      </p:sp>
      <p:sp>
        <p:nvSpPr>
          <p:cNvPr id="12"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Totalitarianism is not control of the government alone. It is control of every phase of activity.</a:t>
            </a:r>
            <a:endParaRPr lang="en-US"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Totalitarian states seek control of every organization, not just the state.</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Crisis after World War I left new democracies weak and easy to attack.</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Mussolini, Hitler, and Stalin each took power during a national emergency.</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All three used propaganda, censorship, secret police, and one-party rule.</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U.S. diplomat watched Gleichschaltung reach German business in weeks.</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81812"/>
          </a:xfrm>
          <a:prstGeom prst="rect">
            <a:avLst/>
          </a:prstGeom>
          <a:solidFill>
            <a:srgbClr val="FFFFFF"/>
          </a:solidFill>
          <a:ln w="12700">
            <a:solidFill>
              <a:srgbClr val="F2F2F2"/>
            </a:solidFill>
            <a:prstDash val="solid"/>
          </a:ln>
        </p:spPr>
      </p:sp>
      <p:sp>
        <p:nvSpPr>
          <p:cNvPr id="6" name="Shape 4"/>
          <p:cNvSpPr/>
          <p:nvPr/>
        </p:nvSpPr>
        <p:spPr>
          <a:xfrm>
            <a:off x="438912" y="912114"/>
            <a:ext cx="365760" cy="365760"/>
          </a:xfrm>
          <a:prstGeom prst="ellipse">
            <a:avLst/>
          </a:prstGeom>
          <a:solidFill>
            <a:srgbClr val="145F58"/>
          </a:solidFill>
          <a:ln w="12700">
            <a:solidFill>
              <a:srgbClr val="145F58"/>
            </a:solidFill>
            <a:prstDash val="solid"/>
          </a:ln>
        </p:spPr>
      </p:sp>
      <p:sp>
        <p:nvSpPr>
          <p:cNvPr id="7" name="Text 5"/>
          <p:cNvSpPr/>
          <p:nvPr/>
        </p:nvSpPr>
        <p:spPr>
          <a:xfrm>
            <a:off x="438912" y="91211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Define totalitarianism and explain what makes it different.</a:t>
            </a:r>
            <a:endParaRPr lang="en-US" sz="1800" dirty="0"/>
          </a:p>
        </p:txBody>
      </p:sp>
      <p:sp>
        <p:nvSpPr>
          <p:cNvPr id="9" name="Shape 7"/>
          <p:cNvSpPr/>
          <p:nvPr/>
        </p:nvSpPr>
        <p:spPr>
          <a:xfrm>
            <a:off x="274320" y="1549908"/>
            <a:ext cx="8595360" cy="781812"/>
          </a:xfrm>
          <a:prstGeom prst="rect">
            <a:avLst/>
          </a:prstGeom>
          <a:solidFill>
            <a:srgbClr val="FFFFFF"/>
          </a:solidFill>
          <a:ln w="12700">
            <a:solidFill>
              <a:srgbClr val="F2F2F2"/>
            </a:solidFill>
            <a:prstDash val="solid"/>
          </a:ln>
        </p:spPr>
      </p:sp>
      <p:sp>
        <p:nvSpPr>
          <p:cNvPr id="10" name="Shape 8"/>
          <p:cNvSpPr/>
          <p:nvPr/>
        </p:nvSpPr>
        <p:spPr>
          <a:xfrm>
            <a:off x="438912" y="175793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175793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54990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Identify the crises that made three European countries unstable.</a:t>
            </a:r>
            <a:endParaRPr lang="en-US" sz="1800" dirty="0"/>
          </a:p>
        </p:txBody>
      </p:sp>
      <p:sp>
        <p:nvSpPr>
          <p:cNvPr id="13" name="Shape 11"/>
          <p:cNvSpPr/>
          <p:nvPr/>
        </p:nvSpPr>
        <p:spPr>
          <a:xfrm>
            <a:off x="274320" y="2395728"/>
            <a:ext cx="8595360" cy="781812"/>
          </a:xfrm>
          <a:prstGeom prst="rect">
            <a:avLst/>
          </a:prstGeom>
          <a:solidFill>
            <a:srgbClr val="FFFFFF"/>
          </a:solidFill>
          <a:ln w="12700">
            <a:solidFill>
              <a:srgbClr val="F2F2F2"/>
            </a:solidFill>
            <a:prstDash val="solid"/>
          </a:ln>
        </p:spPr>
      </p:sp>
      <p:sp>
        <p:nvSpPr>
          <p:cNvPr id="14" name="Shape 12"/>
          <p:cNvSpPr/>
          <p:nvPr/>
        </p:nvSpPr>
        <p:spPr>
          <a:xfrm>
            <a:off x="438912" y="26037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39572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Mussolini, Hitler, and Stalin each took total control.</a:t>
            </a:r>
            <a:endParaRPr lang="en-US" sz="1800" dirty="0"/>
          </a:p>
        </p:txBody>
      </p:sp>
      <p:sp>
        <p:nvSpPr>
          <p:cNvPr id="17" name="Shape 15"/>
          <p:cNvSpPr/>
          <p:nvPr/>
        </p:nvSpPr>
        <p:spPr>
          <a:xfrm>
            <a:off x="274320" y="3241548"/>
            <a:ext cx="8595360" cy="781812"/>
          </a:xfrm>
          <a:prstGeom prst="rect">
            <a:avLst/>
          </a:prstGeom>
          <a:solidFill>
            <a:srgbClr val="FFFFFF"/>
          </a:solidFill>
          <a:ln w="12700">
            <a:solidFill>
              <a:srgbClr val="F2F2F2"/>
            </a:solidFill>
            <a:prstDash val="solid"/>
          </a:ln>
        </p:spPr>
      </p:sp>
      <p:sp>
        <p:nvSpPr>
          <p:cNvPr id="18" name="Shape 16"/>
          <p:cNvSpPr/>
          <p:nvPr/>
        </p:nvSpPr>
        <p:spPr>
          <a:xfrm>
            <a:off x="438912" y="3449574"/>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344957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24154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Compare the methods the three regimes used to hold power.</a:t>
            </a:r>
            <a:endParaRPr lang="en-US" sz="1800" dirty="0"/>
          </a:p>
        </p:txBody>
      </p:sp>
      <p:sp>
        <p:nvSpPr>
          <p:cNvPr id="21" name="Shape 19"/>
          <p:cNvSpPr/>
          <p:nvPr/>
        </p:nvSpPr>
        <p:spPr>
          <a:xfrm>
            <a:off x="274320" y="4087368"/>
            <a:ext cx="8595360" cy="781812"/>
          </a:xfrm>
          <a:prstGeom prst="rect">
            <a:avLst/>
          </a:prstGeom>
          <a:solidFill>
            <a:srgbClr val="FFFFFF"/>
          </a:solidFill>
          <a:ln w="12700">
            <a:solidFill>
              <a:srgbClr val="F2F2F2"/>
            </a:solidFill>
            <a:prstDash val="solid"/>
          </a:ln>
        </p:spPr>
      </p:sp>
      <p:sp>
        <p:nvSpPr>
          <p:cNvPr id="22" name="Shape 20"/>
          <p:cNvSpPr/>
          <p:nvPr/>
        </p:nvSpPr>
        <p:spPr>
          <a:xfrm>
            <a:off x="438912" y="4295394"/>
            <a:ext cx="365760" cy="365760"/>
          </a:xfrm>
          <a:prstGeom prst="ellipse">
            <a:avLst/>
          </a:prstGeom>
          <a:solidFill>
            <a:srgbClr val="145F58"/>
          </a:solidFill>
          <a:ln w="12700">
            <a:solidFill>
              <a:srgbClr val="145F58"/>
            </a:solidFill>
            <a:prstDash val="solid"/>
          </a:ln>
        </p:spPr>
      </p:sp>
      <p:sp>
        <p:nvSpPr>
          <p:cNvPr id="23" name="Text 21"/>
          <p:cNvSpPr/>
          <p:nvPr/>
        </p:nvSpPr>
        <p:spPr>
          <a:xfrm>
            <a:off x="438912" y="429539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4" name="mllp_textfit_body"/>
          <p:cNvSpPr/>
          <p:nvPr/>
        </p:nvSpPr>
        <p:spPr>
          <a:xfrm>
            <a:off x="941832" y="408736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Use a 1933 U.S. diplomatic dispatch as evidence about Germany.</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Europe After the Great War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World War I broke apart four European empires and left millions dead.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New democracies replaced old monarchies across central Europe.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Most of those new governments were weak and only a few years old.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Inflation, unemployment, and street violence followed the war.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Many people began to want order more than they wanted a vote.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Democracy is easiest to attack when people believe it has already failed them.</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Three Words for a New Kind of Government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Totalitarianism</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system in which the state seeks total control over public and private life, allowing no rival parties, unions, or organizations</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One-Party State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country where only one political party is legal and every other party is banned</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Fascism</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political movement that puts the nation and its leader above the individual and rejects both democracy and communism</a:t>
            </a:r>
            <a:endParaRPr lang="en-US" sz="155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Critics coined the word totalitarian in Italy in 1923, and Mussolini then adopted it proudly.</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Depression Breaks the Peace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1929 crash cut off the American loans propping up Europe.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Banks failed, savings vanished, and factories closed across Europe.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German unemployment hit about 30% in 1932, the worst in Europe.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Frightened voters abandoned the moderate parties that were in power.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Extreme parties grew fastest in the hardest years of the slump.</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50" dirty="0">
                <a:solidFill>
                  <a:srgbClr val="1B2A4A"/>
                </a:solidFill>
                <a:latin typeface="Arial" pitchFamily="34" charset="0"/>
                <a:ea typeface="Arial" pitchFamily="34" charset="-122"/>
                <a:cs typeface="Arial" pitchFamily="34" charset="-120"/>
              </a:rPr>
              <a:t>Note: The Nazi share of the German vote rose from 2.6% in 1928 to 37.3% in July 1932.</a:t>
            </a:r>
            <a:endParaRPr lang="en-US" sz="14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Bank Closes Its Doors, New York, 1932</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lack-and-white 1932 photograph: a large crowd of men and women in suits, overcoats, and hats fills the sidewalk and spills into the street outside the American Union Bank in New York City, whose painted signs read Safe Deposit Vaults and 4% Paid on Thrift Accounts. Period cars and a delivery truck line the street.">    </p:cNvPr>
          <p:cNvPicPr>
            <a:picLocks noChangeAspect="1"/>
          </p:cNvPicPr>
          <p:nvPr/>
        </p:nvPicPr>
        <p:blipFill>
          <a:blip r:embed="rId1"/>
          <a:stretch>
            <a:fillRect/>
          </a:stretch>
        </p:blipFill>
        <p:spPr>
          <a:xfrm>
            <a:off x="1471613" y="795528"/>
            <a:ext cx="6200775"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the crowd's size.</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Three Countries, Three Crises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2865120"/>
                <a:gridCol w="2865120"/>
                <a:gridCol w="286512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Country</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The crisis</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Who took total control</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Italy</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Strikes and riots the state could not stop</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Benito Mussolini, 1922</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Germany</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1923 hyperinflation, then 30% jobless by 1932</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Adolf Hitler, 1933</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Soviet Union</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Civil war, famine, and Lenin's death in 1924</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Joseph Stalin, 1929</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50" dirty="0">
                <a:solidFill>
                  <a:srgbClr val="1B2A4A"/>
                </a:solidFill>
                <a:latin typeface="Arial" pitchFamily="34" charset="0"/>
                <a:ea typeface="Arial" pitchFamily="34" charset="-122"/>
                <a:cs typeface="Arial" pitchFamily="34" charset="-120"/>
              </a:rPr>
              <a:t>Remember: In all three countries the dictator arrived after a crisis, not before one.</a:t>
            </a:r>
            <a:endParaRPr lang="en-US" sz="14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Italy: The First Fascist State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Italy won World War I but gained little land and heavy debts.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Strikes and street fights convinced many Italians the state had failed.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Mussolini's Blackshirts marched on Rome in October 1922.</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king made Mussolini prime minister rather than fight him.</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By 1926 Mussolini had banned every other political party in Italy.</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Point: Mussolini was handed power legally, then dismantled the system that gave it to him.</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a Regime Controls What People Think</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Propaganda</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Information shaped and spread by a government to promote its own message and shut out other views</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Censorship</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Government control over what newspapers, books, films, and radio are allowed to say</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Cult of Personality</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use of propaganda to present a leader as heroic, all-knowing, and beyond criticism</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Mussolini's government sent daily written orders telling editors what every newspaper could print.</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RiseofTotalitarianism</dc:title>
  <dc:subject>PptxGenJS Presentation</dc:subject>
  <dc:creator>More Lessons Less Planning</dc:creator>
  <cp:lastModifiedBy>More Lessons Less Planning</cp:lastModifiedBy>
  <cp:revision>1</cp:revision>
  <dcterms:created xsi:type="dcterms:W3CDTF">2026-08-01T21:42:09Z</dcterms:created>
  <dcterms:modified xsi:type="dcterms:W3CDTF">2026-08-01T21:42:09Z</dcterms:modified>
</cp:coreProperties>
</file>