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punchline: perfect competition is the theoretical benchmark every other market structure in Unit 3 is measured against. It is rarely seen in pure form. Wheat is the cleanest real-world example. By the end of class, students should be able to list the four conditions and explain why monopoly, oligopoly, and monopolistic competition each fail one or more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Target 1 is the diagnostic - given any market, can students name which condition is failing? Target 2 is the technical core - the difference between the market chart and the firm chart is the source of half the confusion about perfect competition. Target 3 is the headline prediction - long-run zero economic profit.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unit. Perfect competition is the comparison standard. Wheat is the closest real-world fit and the running example for this toolkit.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all four conditions briskly. Each gets its own deeper-dive slide next. The mnemonic M-I-F-P keeps students from forgetting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'many sellers' condition is really about market-share concentration. The Herfindahl-Hirschman index in IO economics formalizes this. Don't go there with HS students - just emphasize that no single firm can move the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identical-product condition is what makes commodity markets the closest real-world match. Anything branded automatically fails this. Most retail markets fail because branding is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entry/exit is the condition that drives the long-run zero-economic-profit prediction. Without it, profits can persist indefinitely (as in monopoly). With it, profits attract new firms until they are competed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Perfect information is the condition that fails most often in real life. Even commodity markets have small failures (a farmer might know more about local wheat quality than a buyer). The used-car market is the classic asymmetric-information failure (Akerlof's Lemons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market chart on the next slide BEFORE flipping. Students need to know what they are looking at: this is the WHOLE market, not one farm.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equilibrium dot. Have students name the price ($7) and the quantity (50) directly off the chart. This is the MARKET-level result that the individual farm must accept.
Reference labels (point to these chart features when teaching): Equilibrium ($7, qty 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counterintuitive slide in the deck. Students expect every demand curve to slope down. The individual firm's demand curve in PC is the exception - perfectly flat at the market price. Cue the chart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point to the horizontal line. Trace it from left (0 bushels) to right (50,000 bushels). The price never changes. This is what a price-taker faces.
Reference labels (point to these chart features when teaching): $7/bushel (price-taker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wheat-price-history chart. The point of this chart is to show the volatility that a price-taker just has to accept. No single farm caused the 2016 low or the 2022 peak; no single farm could have stopped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point to the 2016 low and the 2022 peak. The visual gap between the lowest and highest years IS the price-taker reality. No individual farm caused or stopped these moves.
Reference labels (point to these chart features when teaching): 2016 low $3.89; 2022 peak $8.83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headline prediction of perfect competition. Most students panic because they hear 'zero profit'. Reassure them: it is zero ECONOMIC profit, which still pays a normal market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five market-structure terms. Students should be able to define perfect competition, commodity, market structure, homogeneous product, and free entry/exit from this slide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five cost / profit / price terms. Drill the distinction between economic profit (opportunity-cost-aware) and accounting profit (cash in vs cash out). This is where students get tripped up most often.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through the five takeaways quickly. Each maps to one part of the activity: four conditions (Part 1), reference vocabulary (Part 2), chart reading (Part 3), real-market diagnosis (Part 4), seasonal-planting memo (Part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Perfect Competition: The Theoretical Ideal</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four conditions, why no real market meets them, and why wheat comes closest.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List the four conditions of perfect competition and rate a real market on each</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the MARKET chart from the FIRM's horizontal demand curve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free entry and exit drives long-run economic profit to ZERO</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Study Perfect Competition?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Theoretical Benchmark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Rarely seen in pure form in the real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Used to MEASURE every other market structure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Sets the standard for consumer-friendly outcomes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starting point for Unit 3</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Real-World Closest Match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WHEAT - tens of thousands of farms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Other commodity grains (corn, soybeans, 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Foreign currency exchange (major pairs)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Heavily traded stocks of large companies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Perfect competition is a benchmark - we use it to see what monopoly, oligopoly, and monopolistic competition are MISSING.</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 Conditions of Perfect Competition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 Many sellers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Enough independent producers that no single firm's output changes the market price (e.g., tens of thousands of wheat farms)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 Identical product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unit is interchangeable with every other unit; buyers do not care which seller they buy from</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3. Free entry and exit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New firms can join the market without significant legal, financial, or technological barriers; failing firms can leave at low cost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4. Perfect information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All buyers and sellers know all prices, product qualities, and production costs; no one has an information advantage</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M-I-F-P (Many sellers, Identical product, Free entry, Perfect information). All FOUR must hold for perfect competition.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 1: Many Sellers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ENOUGH sellers that no single firm's output moves the market price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firm is TINY relative to the market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Wheat: ~100,000+ U.S. farms producing the same commodity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Failure example: smartphone market has only 5 major sellers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Failure example: U.S. soft drinks has 2 dominant firms (Coke, Pepsi)</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Try this: If ONE firm cut output by 50%, would the market price change? In perfect competition, NO. In monopoly, YES.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 2: Identical (Homogeneous) Product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Homogeneous Product Examples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WHEAT - graded commodity grain, one bushel = another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 one standardized ounce of 24K = another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CURRENCY - one euro = another euro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STANDARDIZED stock shares - one Apple share = another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Buyers do NOT care which seller they buy from</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Differentiated Product (FAILS)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iPHONE vs PIXEL - buyers care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STARBUCKS vs LOCAL CAFE - buyers care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TESLA vs FORD - buyers care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Any branded retail - by design, differentiated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Try this: Can you SUBSTITUTE one seller's product for another with NO difference to the buyer? Wheat = yes. iPhone = no.</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 3: Free Entry and Exit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Free Entry/Exit Examples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WHEAT FARMING - rent land, buy seed, plant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FOOD TRUCKS - $20-50k startup, 1-2 month launch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FREELANCE WRITING - laptop + internet, week one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Blocked Entry (FAILS)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PATENTED PHARMACEUTICAL - 20-year patent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AIRLINES - massive capital + slot allocation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ELECTRIC UTILITY - government franchise monopoly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Big Tech - network-effect entry barrier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Free entry erodes profits from ABOVE. Free exit relieves losses from BELOW. Together they drive long-run profit to ZERO.</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Condition 4: Perfect Information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prices KNOWN to all buyers and sellers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product qualities KNOWN - no hidden defects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production costs KNOWN - no information advantage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Wheat - USDA NASS publishes prices weekly; futures markets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Failure: used cars (hidden defects, information asymmetry)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Perfect information means NO ONE can exploit an information advantage to charge a higher price or buy below market.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Market Chart Sets the Price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Market Chart Shows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Supply = ALL wheat farms together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Demand = ALL wheat buyers together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cross at the equilibrium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 the next chart: $7/bushel, quantity 50</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That Means for One Farm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market sets the price - no single farm does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Your farm accepts whatever price the market gives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a farm asks for $7.01, buyers go elsewhere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If a farm asks for $6.99, it leaves money on the table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MARKET chart sets the price. The INDIVIDUAL FARM accepts whatever price the market gives.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Wheat Market Equilibrium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and-demand line graph for the U.S. wheat market. The teal SUPPLY curve slopes upward from $2/bushel at quantity 0 to $12/bushel at quantity 100. The navy DEMAND curve slopes downward from $12/bushel at quantity 0 to $2/bushel at quantity 100. The two curves cross at the EQUILIBRIUM point of quantity 50 and price $7/bushel, marked with a navy dot and labeled.">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Wheat market equilibrium: quantity 50 at price $7/bushel.</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The Individual Farm Faces a HORIZONTAL Demand Curve</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Horizontal?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single wheat farm is TOO SMALL to move the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Whatever it sells, the price stays at $7/bushel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firm's demand curve is HORIZONTAL at $7</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Technical Name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shape is called PERFECTLY ELASTIC demand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the SIGNATURE of a price-taker firm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ONLY perfect competition has this shape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Monopoly, oligopoly, MC all face downward slopes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Horizontal demand at the market price = the firm is a PRICE-TAKER. Only perfect competition has this shape.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The Individual Wheat Farm: Horizontal Demand at $7</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graph showing a perfectly horizontal demand curve at $7/bushel for an individual wheat farm. The X axis is the quantity of bushels sold by THIS ONE FARM, ranging from 0 to 50,000 bushels. The Y axis is the price per bushel from $0 to $12. A single horizontal teal line sits at price = $7 across the entire range. The line shows that whether the farm sells 0, 10,000, 25,000, or 50,000 bushels, the price it receives is locked at $7/bushel - the market equilibrium price. The horizontal line is the SIGNATURE of a price-taker firm in a perfectly competitive market.">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Horizontal demand at $7/bushel - price-taker signature.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Wheat Prices Since 2010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Real U.S. wheat prices 2010-2024 (USDA NASS data)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2016 LOW: $3.89/bushel - oversupply year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2022 PEAK: $8.83/bushel - Ukraine war disrupted supply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2.27x swing from low to peak in 6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individual farmer caused or stopped any of these moves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A price-taker farmer cannot smooth this chart. Only the WHOLE market can.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Wheat Prices 2010-2024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annual average U.S. wheat prices from 2010 to 2024 in dollars per bushel, USDA NASS data. The price starts at $5.70 in 2010, rises to a local peak of $7.77 in 2012, falls to a multi-year low of $3.89 in 2016, recovers gradually, jumps to $7.63 in 2021 and a 15-year peak of $8.83 in 2022 after the war in Ukraine disrupted global wheat supply, then falls back to $7.18 in 2023 and $5.55 in 2024. The wide year-over-year swings - from $3.89 in 2016 to $8.83 in 2022, more than a 2x range - show that individual wheat farmers cannot stabilize their own price. They are price-takers who accept whatever the world wheat market set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2016 low $3.89 to 2022 peak $8.83 - 2.27x swing.</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Long-Run Zero Economic Profit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Zero?</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Profits attract ENTRY - new firms join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firms = more supply = LOWER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Lower price erodes the profit margin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Losses cause EXIT - firms leave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Fewer firms = less supply = HIGHER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Higher price relieves the loss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Zero ECONOMIC, Not Zero ACCOUNTING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Owners still earn a NORMAL market return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Economic profit subtracts opportunity cost too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ACCOUNTING profit can still be positive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just equals what the owner would earn elsewhere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Long-run zero ECONOMIC profit does NOT mean owners earn zero. They earn NORMAL profit - the opportunity-cost return.</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Market Structure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Perfect competition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theoretical market structure meeting all four conditions: many sellers, identical product, free entry and exit, perfect information.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Commodity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standardized, undifferentiated good (wheat, corn, copper, oil, gold) - the cleanest real-world fit for perfect competition.</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Market structure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classification by degree of product differentiation, height of entry barriers, number of sellers, and amount of price-setting power firms have.</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Perfect competition is the BENCHMARK in Unit 3 - the rest of the unit shows what happens when conditions fail.</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Cost and Profit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Price-taker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seller with no power to set the price - must accept whatever the market gives; signature is a horizontal demand curve at the market price.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Economic profit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Total revenue minus ALL costs including opportunity cost of the owner's capital and labor; distinct from accounting profit.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Long-run zero profit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prediction that in a perfectly competitive market, free entry erodes profits and free exit relieves losses; equilibrium has zero economic profit.</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These five terms also appear in Activity Part 2 and on the Quiz - finish the Reference Guide vocabulary here.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Perfect competition = M-I-F-P (Many, Identical, Free entry, Perfect info)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a THEORETICAL BENCHMARK - wheat is the closest real-world fit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MARKET chart sets the price; INDIVIDUAL FIRM faces a HORIZONTAL demand curve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Individual firm is a PRICE-TAKER - cannot set price, only choose quantity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Long-run prediction: free entry/exit drives ECONOMIC profit to ZERO</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Takeaway: Perfect competition is the consumer-friendly benchmark. The rest of Unit 3 shows what happens when ONE of the four conditions fails.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Perfect Competition: The Theoretical Ideal</dc:title>
  <dc:subject>PptxGenJS Presentation</dc:subject>
  <dc:creator>More Lessons Less Planning</dc:creator>
  <cp:lastModifiedBy>More Lessons Less Planning</cp:lastModifiedBy>
  <cp:revision>1</cp:revision>
  <dcterms:created xsi:type="dcterms:W3CDTF">2026-06-11T12:17:03Z</dcterms:created>
  <dcterms:modified xsi:type="dcterms:W3CDTF">2026-06-11T12:17:03Z</dcterms:modified>
</cp:coreProperties>
</file>