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Lst>
  <p:notesMasterIdLst>
    <p:notesMasterId r:id="rId22"/>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notesMaster" Target="notesMasters/notesMaster1.xml"/><Relationship Id="rId23" Type="http://schemas.openxmlformats.org/officeDocument/2006/relationships/presProps" Target="presProps.xml"/><Relationship Id="rId24" Type="http://schemas.openxmlformats.org/officeDocument/2006/relationships/viewProps" Target="viewProps.xml"/><Relationship Id="rId25" Type="http://schemas.openxmlformats.org/officeDocument/2006/relationships/theme" Target="theme/theme1.xml"/><Relationship Id="rId26"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Ask students what they already know about Pearl Harbor. Most will name the date and the ships; the lesson adds the reasons behind the attack and what it did to American politics.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Point out that targets four and five are about American politics. Half this lesson happens in Washington, not in Hawaii.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oil embargo is the hinge of the whole lesson. Japan read it as a deadline, not as a warning.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three words explain why one attack in Hawaii pulled the United States into a war in Europe as well.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Yamamoto is the honest voice here. He designed the attack and still told his government that Japan could run wild for six months and no longer.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third card is the one students argue about. The aircraft were bunched together to guard against sabotage on the ground, which made them perfect targets from the air.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next slide is the photograph of the Arizona burning. Do not rush past it; give the class thirty silent seconds with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Give the class thirty seconds of silence with the photograph before anyone speaks. Say plainly that 1,177 men died on this ship and that most of them are still aboard her.
Reference labels (point to these chart features when teaching): Forward magazine hit; Harbor still burning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Students use this exact table again in Activity Part 3. Do not solve the arithmetic for them here; just make sure they can read the rows.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last row is the one that decides the Pacific war. Japan sank battleships and missed the ships that mattered.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Admiral Nimitz later said that losing the fuel would have set the Pacific war back two years. The tanks sat in the open and were never hit.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draft renewal vote is the number to sit on. In August 1941 the country nearly disbanded its own army; four months later it was unanimous for war.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Students read five passages from this address in Activity Part 4. Flag that now so the Activity feels like a continuation, not a new task.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Point out that the room is full. It is called a joint session because the Senate and the House are meeting together in the House chamber; the Cabinet and the Supreme Court attended as well.
Reference labels (point to these chart features when teaching): Joint session of Congress; Reading from the address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Rankin is worth ninety seconds. She was the first woman elected to Congress and the only member to vote against both world wars.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Isolationism did not lose an argument on December 7. It stopped being an argument at all.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slide is the bridge to the rest of Unit 13. Every later lesson depends on the production figures that start here.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the line aloud twice, once flat and once as a broadcast. The rhythm of the sentence is doing as much work as the facts in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Churchill wrote that on the night of December 7 he went to bed and slept the sleep of the saved. That is the sentence to leave students with.</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Ask students which takeaway they would defend in Activity Part 5. Their verdict paragraph is easier once they have picked a side out loud.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slideLayout" Target="../slideLayouts/slideLayout1.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png"/><Relationship Id="rId2" Type="http://schemas.openxmlformats.org/officeDocument/2006/relationships/slideLayout" Target="../slideLayouts/slideLayout1.xml"/><Relationship Id="rId3"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B2A4A"/>
        </a:solidFill>
      </p:bgPr>
    </p:bg>
    <p:spTree>
      <p:nvGrpSpPr>
        <p:cNvPr id="1" name=""/>
        <p:cNvGrpSpPr/>
        <p:nvPr/>
      </p:nvGrpSpPr>
      <p:grpSpPr>
        <a:xfrm>
          <a:off x="0" y="0"/>
          <a:ext cx="0" cy="0"/>
          <a:chOff x="0" y="0"/>
          <a:chExt cx="0" cy="0"/>
        </a:xfrm>
      </p:grpSpPr>
      <p:sp>
        <p:nvSpPr>
          <p:cNvPr id="2" name="Text 0"/>
          <p:cNvSpPr/>
          <p:nvPr/>
        </p:nvSpPr>
        <p:spPr>
          <a:xfrm>
            <a:off x="457200" y="1371600"/>
            <a:ext cx="8229600" cy="1463040"/>
          </a:xfrm>
          <a:prstGeom prst="rect">
            <a:avLst/>
          </a:prstGeom>
          <a:noFill/>
          <a:ln/>
        </p:spPr>
        <p:txBody>
          <a:bodyPr wrap="square" rtlCol="0" anchor="ctr"/>
          <a:lstStyle/>
          <a:p>
            <a:pPr algn="ctr" indent="0" marL="0">
              <a:buNone/>
            </a:pPr>
            <a:r>
              <a:rPr lang="en-US" sz="3800" b="1" dirty="0">
                <a:solidFill>
                  <a:srgbClr val="FFFFFF"/>
                </a:solidFill>
                <a:latin typeface="Trebuchet MS" pitchFamily="34" charset="0"/>
                <a:ea typeface="Trebuchet MS" pitchFamily="34" charset="-122"/>
                <a:cs typeface="Trebuchet MS" pitchFamily="34" charset="-120"/>
              </a:rPr>
              <a:t>Pearl Harbor</a:t>
            </a:r>
            <a:endParaRPr lang="en-US" sz="3800" dirty="0"/>
          </a:p>
        </p:txBody>
      </p:sp>
      <p:sp>
        <p:nvSpPr>
          <p:cNvPr id="3" name="Text 1"/>
          <p:cNvSpPr/>
          <p:nvPr/>
        </p:nvSpPr>
        <p:spPr>
          <a:xfrm>
            <a:off x="457200" y="2926080"/>
            <a:ext cx="8229600" cy="457200"/>
          </a:xfrm>
          <a:prstGeom prst="rect">
            <a:avLst/>
          </a:prstGeom>
          <a:noFill/>
          <a:ln/>
        </p:spPr>
        <p:txBody>
          <a:bodyPr wrap="square" rtlCol="0" anchor="ctr"/>
          <a:lstStyle/>
          <a:p>
            <a:pPr algn="ctr" indent="0" marL="0">
              <a:buNone/>
            </a:pPr>
            <a:r>
              <a:rPr lang="en-US" sz="1800" i="1" dirty="0">
                <a:solidFill>
                  <a:srgbClr val="FFFFFF"/>
                </a:solidFill>
                <a:latin typeface="Arial" pitchFamily="34" charset="0"/>
                <a:ea typeface="Arial" pitchFamily="34" charset="-122"/>
                <a:cs typeface="Arial" pitchFamily="34" charset="-120"/>
              </a:rPr>
              <a:t>The Morning America Entered World War II</a:t>
            </a:r>
            <a:endParaRPr lang="en-US" sz="1800" dirty="0"/>
          </a:p>
        </p:txBody>
      </p:sp>
      <p:sp>
        <p:nvSpPr>
          <p:cNvPr id="4" name="Shape 2"/>
          <p:cNvSpPr/>
          <p:nvPr/>
        </p:nvSpPr>
        <p:spPr>
          <a:xfrm>
            <a:off x="0" y="4942332"/>
            <a:ext cx="9144000" cy="109728"/>
          </a:xfrm>
          <a:prstGeom prst="rect">
            <a:avLst/>
          </a:prstGeom>
          <a:solidFill>
            <a:srgbClr val="2A9D8F"/>
          </a:solidFill>
          <a:ln w="12700">
            <a:solidFill>
              <a:srgbClr val="2A9D8F"/>
            </a:solidFill>
            <a:prstDash val="solid"/>
          </a:ln>
        </p:spPr>
      </p:sp>
      <p:sp>
        <p:nvSpPr>
          <p:cNvPr id="5" name="Shape 3"/>
          <p:cNvSpPr/>
          <p:nvPr/>
        </p:nvSpPr>
        <p:spPr>
          <a:xfrm>
            <a:off x="0" y="5052060"/>
            <a:ext cx="9144000" cy="91440"/>
          </a:xfrm>
          <a:prstGeom prst="rect">
            <a:avLst/>
          </a:prstGeom>
          <a:solidFill>
            <a:srgbClr val="E8735A"/>
          </a:solidFill>
          <a:ln w="12700">
            <a:solidFill>
              <a:srgbClr val="E8735A"/>
            </a:solidFill>
            <a:prstDash val="solid"/>
          </a:ln>
        </p:spPr>
      </p:sp>
      <p:sp>
        <p:nvSpPr>
          <p:cNvPr id="6" name="Text 4"/>
          <p:cNvSpPr/>
          <p:nvPr/>
        </p:nvSpPr>
        <p:spPr>
          <a:xfrm>
            <a:off x="0" y="4741164"/>
            <a:ext cx="9144000" cy="219456"/>
          </a:xfrm>
          <a:prstGeom prst="rect">
            <a:avLst/>
          </a:prstGeom>
          <a:noFill/>
          <a:ln/>
        </p:spPr>
        <p:txBody>
          <a:bodyPr wrap="square" rtlCol="0" anchor="ctr"/>
          <a:lstStyle/>
          <a:p>
            <a:pPr algn="ctr" indent="0" marL="0">
              <a:buNone/>
            </a:pPr>
            <a:r>
              <a:rPr lang="en-US" sz="900" dirty="0">
                <a:solidFill>
                  <a:srgbClr val="FFFFFF"/>
                </a:solidFill>
                <a:latin typeface="Arial" pitchFamily="34" charset="0"/>
                <a:ea typeface="Arial" pitchFamily="34" charset="-122"/>
                <a:cs typeface="Arial" pitchFamily="34" charset="-120"/>
              </a:rPr>
              <a:t>© More Lessons Less Planning  |  morelessonslessplanning.com</a:t>
            </a:r>
            <a:endParaRPr lang="en-US" sz="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5F5F5"/>
        </a:solidFill>
      </p:bgPr>
    </p:bg>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Learning Targets</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781812"/>
          </a:xfrm>
          <a:prstGeom prst="rect">
            <a:avLst/>
          </a:prstGeom>
          <a:solidFill>
            <a:srgbClr val="FFFFFF"/>
          </a:solidFill>
          <a:ln w="12700">
            <a:solidFill>
              <a:srgbClr val="F2F2F2"/>
            </a:solidFill>
            <a:prstDash val="solid"/>
          </a:ln>
        </p:spPr>
      </p:sp>
      <p:sp>
        <p:nvSpPr>
          <p:cNvPr id="6" name="Shape 4"/>
          <p:cNvSpPr/>
          <p:nvPr/>
        </p:nvSpPr>
        <p:spPr>
          <a:xfrm>
            <a:off x="438912" y="912114"/>
            <a:ext cx="365760" cy="365760"/>
          </a:xfrm>
          <a:prstGeom prst="ellipse">
            <a:avLst/>
          </a:prstGeom>
          <a:solidFill>
            <a:srgbClr val="145F58"/>
          </a:solidFill>
          <a:ln w="12700">
            <a:solidFill>
              <a:srgbClr val="145F58"/>
            </a:solidFill>
            <a:prstDash val="solid"/>
          </a:ln>
        </p:spPr>
      </p:sp>
      <p:sp>
        <p:nvSpPr>
          <p:cNvPr id="7" name="Text 5"/>
          <p:cNvSpPr/>
          <p:nvPr/>
        </p:nvSpPr>
        <p:spPr>
          <a:xfrm>
            <a:off x="438912" y="912114"/>
            <a:ext cx="365760" cy="365760"/>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8" name="mllp_textfit_body"/>
          <p:cNvSpPr/>
          <p:nvPr/>
        </p:nvSpPr>
        <p:spPr>
          <a:xfrm>
            <a:off x="941832" y="704088"/>
            <a:ext cx="7882128" cy="78181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Explain why Japan attacked the American naval base at Pearl Harbor.</a:t>
            </a:r>
            <a:endParaRPr lang="en-US" sz="1800" dirty="0"/>
          </a:p>
        </p:txBody>
      </p:sp>
      <p:sp>
        <p:nvSpPr>
          <p:cNvPr id="9" name="Shape 7"/>
          <p:cNvSpPr/>
          <p:nvPr/>
        </p:nvSpPr>
        <p:spPr>
          <a:xfrm>
            <a:off x="274320" y="1549908"/>
            <a:ext cx="8595360" cy="781812"/>
          </a:xfrm>
          <a:prstGeom prst="rect">
            <a:avLst/>
          </a:prstGeom>
          <a:solidFill>
            <a:srgbClr val="FFFFFF"/>
          </a:solidFill>
          <a:ln w="12700">
            <a:solidFill>
              <a:srgbClr val="F2F2F2"/>
            </a:solidFill>
            <a:prstDash val="solid"/>
          </a:ln>
        </p:spPr>
      </p:sp>
      <p:sp>
        <p:nvSpPr>
          <p:cNvPr id="10" name="Shape 8"/>
          <p:cNvSpPr/>
          <p:nvPr/>
        </p:nvSpPr>
        <p:spPr>
          <a:xfrm>
            <a:off x="438912" y="1757934"/>
            <a:ext cx="365760" cy="365760"/>
          </a:xfrm>
          <a:prstGeom prst="ellipse">
            <a:avLst/>
          </a:prstGeom>
          <a:solidFill>
            <a:srgbClr val="145F58"/>
          </a:solidFill>
          <a:ln w="12700">
            <a:solidFill>
              <a:srgbClr val="145F58"/>
            </a:solidFill>
            <a:prstDash val="solid"/>
          </a:ln>
        </p:spPr>
      </p:sp>
      <p:sp>
        <p:nvSpPr>
          <p:cNvPr id="11" name="Text 9"/>
          <p:cNvSpPr/>
          <p:nvPr/>
        </p:nvSpPr>
        <p:spPr>
          <a:xfrm>
            <a:off x="438912" y="1757934"/>
            <a:ext cx="365760" cy="365760"/>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2" name="mllp_textfit_body"/>
          <p:cNvSpPr/>
          <p:nvPr/>
        </p:nvSpPr>
        <p:spPr>
          <a:xfrm>
            <a:off x="941832" y="1549908"/>
            <a:ext cx="7882128" cy="78181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Describe what happened at Pearl Harbor on December 7, 1941.</a:t>
            </a:r>
            <a:endParaRPr lang="en-US" sz="1800" dirty="0"/>
          </a:p>
        </p:txBody>
      </p:sp>
      <p:sp>
        <p:nvSpPr>
          <p:cNvPr id="13" name="Shape 11"/>
          <p:cNvSpPr/>
          <p:nvPr/>
        </p:nvSpPr>
        <p:spPr>
          <a:xfrm>
            <a:off x="274320" y="2395728"/>
            <a:ext cx="8595360" cy="781812"/>
          </a:xfrm>
          <a:prstGeom prst="rect">
            <a:avLst/>
          </a:prstGeom>
          <a:solidFill>
            <a:srgbClr val="FFFFFF"/>
          </a:solidFill>
          <a:ln w="12700">
            <a:solidFill>
              <a:srgbClr val="F2F2F2"/>
            </a:solidFill>
            <a:prstDash val="solid"/>
          </a:ln>
        </p:spPr>
      </p:sp>
      <p:sp>
        <p:nvSpPr>
          <p:cNvPr id="14" name="Shape 12"/>
          <p:cNvSpPr/>
          <p:nvPr/>
        </p:nvSpPr>
        <p:spPr>
          <a:xfrm>
            <a:off x="438912" y="2603754"/>
            <a:ext cx="365760" cy="365760"/>
          </a:xfrm>
          <a:prstGeom prst="ellipse">
            <a:avLst/>
          </a:prstGeom>
          <a:solidFill>
            <a:srgbClr val="145F58"/>
          </a:solidFill>
          <a:ln w="12700">
            <a:solidFill>
              <a:srgbClr val="145F58"/>
            </a:solidFill>
            <a:prstDash val="solid"/>
          </a:ln>
        </p:spPr>
      </p:sp>
      <p:sp>
        <p:nvSpPr>
          <p:cNvPr id="15" name="Text 13"/>
          <p:cNvSpPr/>
          <p:nvPr/>
        </p:nvSpPr>
        <p:spPr>
          <a:xfrm>
            <a:off x="438912" y="2603754"/>
            <a:ext cx="365760" cy="365760"/>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6" name="mllp_textfit_body"/>
          <p:cNvSpPr/>
          <p:nvPr/>
        </p:nvSpPr>
        <p:spPr>
          <a:xfrm>
            <a:off x="941832" y="2395728"/>
            <a:ext cx="7882128" cy="78181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Summarize the human and material cost of the attack.</a:t>
            </a:r>
            <a:endParaRPr lang="en-US" sz="1800" dirty="0"/>
          </a:p>
        </p:txBody>
      </p:sp>
      <p:sp>
        <p:nvSpPr>
          <p:cNvPr id="17" name="Shape 15"/>
          <p:cNvSpPr/>
          <p:nvPr/>
        </p:nvSpPr>
        <p:spPr>
          <a:xfrm>
            <a:off x="274320" y="3241548"/>
            <a:ext cx="8595360" cy="781812"/>
          </a:xfrm>
          <a:prstGeom prst="rect">
            <a:avLst/>
          </a:prstGeom>
          <a:solidFill>
            <a:srgbClr val="FFFFFF"/>
          </a:solidFill>
          <a:ln w="12700">
            <a:solidFill>
              <a:srgbClr val="F2F2F2"/>
            </a:solidFill>
            <a:prstDash val="solid"/>
          </a:ln>
        </p:spPr>
      </p:sp>
      <p:sp>
        <p:nvSpPr>
          <p:cNvPr id="18" name="Shape 16"/>
          <p:cNvSpPr/>
          <p:nvPr/>
        </p:nvSpPr>
        <p:spPr>
          <a:xfrm>
            <a:off x="438912" y="3449574"/>
            <a:ext cx="365760" cy="365760"/>
          </a:xfrm>
          <a:prstGeom prst="ellipse">
            <a:avLst/>
          </a:prstGeom>
          <a:solidFill>
            <a:srgbClr val="145F58"/>
          </a:solidFill>
          <a:ln w="12700">
            <a:solidFill>
              <a:srgbClr val="145F58"/>
            </a:solidFill>
            <a:prstDash val="solid"/>
          </a:ln>
        </p:spPr>
      </p:sp>
      <p:sp>
        <p:nvSpPr>
          <p:cNvPr id="19" name="Text 17"/>
          <p:cNvSpPr/>
          <p:nvPr/>
        </p:nvSpPr>
        <p:spPr>
          <a:xfrm>
            <a:off x="438912" y="3449574"/>
            <a:ext cx="365760" cy="365760"/>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20" name="mllp_textfit_body"/>
          <p:cNvSpPr/>
          <p:nvPr/>
        </p:nvSpPr>
        <p:spPr>
          <a:xfrm>
            <a:off x="941832" y="3241548"/>
            <a:ext cx="7882128" cy="78181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Explain how the attack ended the American debate over isolationism.</a:t>
            </a:r>
            <a:endParaRPr lang="en-US" sz="1800" dirty="0"/>
          </a:p>
        </p:txBody>
      </p:sp>
      <p:sp>
        <p:nvSpPr>
          <p:cNvPr id="21" name="Shape 19"/>
          <p:cNvSpPr/>
          <p:nvPr/>
        </p:nvSpPr>
        <p:spPr>
          <a:xfrm>
            <a:off x="274320" y="4087368"/>
            <a:ext cx="8595360" cy="781812"/>
          </a:xfrm>
          <a:prstGeom prst="rect">
            <a:avLst/>
          </a:prstGeom>
          <a:solidFill>
            <a:srgbClr val="FFFFFF"/>
          </a:solidFill>
          <a:ln w="12700">
            <a:solidFill>
              <a:srgbClr val="F2F2F2"/>
            </a:solidFill>
            <a:prstDash val="solid"/>
          </a:ln>
        </p:spPr>
      </p:sp>
      <p:sp>
        <p:nvSpPr>
          <p:cNvPr id="22" name="Shape 20"/>
          <p:cNvSpPr/>
          <p:nvPr/>
        </p:nvSpPr>
        <p:spPr>
          <a:xfrm>
            <a:off x="438912" y="4295394"/>
            <a:ext cx="365760" cy="365760"/>
          </a:xfrm>
          <a:prstGeom prst="ellipse">
            <a:avLst/>
          </a:prstGeom>
          <a:solidFill>
            <a:srgbClr val="145F58"/>
          </a:solidFill>
          <a:ln w="12700">
            <a:solidFill>
              <a:srgbClr val="145F58"/>
            </a:solidFill>
            <a:prstDash val="solid"/>
          </a:ln>
        </p:spPr>
      </p:sp>
      <p:sp>
        <p:nvSpPr>
          <p:cNvPr id="23" name="Text 21"/>
          <p:cNvSpPr/>
          <p:nvPr/>
        </p:nvSpPr>
        <p:spPr>
          <a:xfrm>
            <a:off x="438912" y="4295394"/>
            <a:ext cx="365760" cy="365760"/>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24" name="mllp_textfit_body"/>
          <p:cNvSpPr/>
          <p:nvPr/>
        </p:nvSpPr>
        <p:spPr>
          <a:xfrm>
            <a:off x="941832" y="4087368"/>
            <a:ext cx="7882128" cy="78181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Use Roosevelt's December 8, 1941 address as evidence about U.S. entry.</a:t>
            </a:r>
            <a:endParaRPr lang="en-US" sz="18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Two Empires in the Pacific</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bounded_body"/>
          <p:cNvSpPr/>
          <p:nvPr/>
        </p:nvSpPr>
        <p:spPr>
          <a:xfrm>
            <a:off x="365760" y="731520"/>
            <a:ext cx="8503920" cy="3506724"/>
          </a:xfrm>
          <a:prstGeom prst="rect">
            <a:avLst/>
          </a:prstGeom>
          <a:noFill/>
          <a:ln/>
        </p:spPr>
        <p:txBody>
          <a:bodyPr wrap="square" rtlCol="0" anchor="t"/>
          <a:lstStyle/>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Japan needed oil, rubber, and metal it did not have at home.</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From 1937 Japan fought a long, costly war in China.</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In July 1941 Japan occupied southern French Indochina.</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The United States answered by cutting off oil sales to Japan.</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Japan imported about 80 percent of its oil from America.</a:t>
            </a:r>
            <a:endParaRPr lang="en-US" sz="1800" dirty="0"/>
          </a:p>
        </p:txBody>
      </p:sp>
      <p:sp>
        <p:nvSpPr>
          <p:cNvPr id="6" name="Shape 4"/>
          <p:cNvSpPr/>
          <p:nvPr/>
        </p:nvSpPr>
        <p:spPr>
          <a:xfrm>
            <a:off x="274320" y="4302252"/>
            <a:ext cx="8595360" cy="512064"/>
          </a:xfrm>
          <a:prstGeom prst="rect">
            <a:avLst/>
          </a:prstGeom>
          <a:solidFill>
            <a:srgbClr val="FFF8F6"/>
          </a:solidFill>
          <a:ln w="12700">
            <a:solidFill>
              <a:srgbClr val="E8735A"/>
            </a:solidFill>
            <a:prstDash val="solid"/>
          </a:ln>
        </p:spPr>
      </p:sp>
      <p:sp>
        <p:nvSpPr>
          <p:cNvPr id="7" name="Shape 5"/>
          <p:cNvSpPr/>
          <p:nvPr/>
        </p:nvSpPr>
        <p:spPr>
          <a:xfrm>
            <a:off x="274320" y="4302252"/>
            <a:ext cx="64008" cy="512064"/>
          </a:xfrm>
          <a:prstGeom prst="rect">
            <a:avLst/>
          </a:prstGeom>
          <a:solidFill>
            <a:srgbClr val="E8735A"/>
          </a:solidFill>
          <a:ln w="12700">
            <a:solidFill>
              <a:srgbClr val="E8735A"/>
            </a:solidFill>
            <a:prstDash val="solid"/>
          </a:ln>
        </p:spPr>
      </p:sp>
      <p:sp>
        <p:nvSpPr>
          <p:cNvPr id="8" name="bounded_callout"/>
          <p:cNvSpPr/>
          <p:nvPr/>
        </p:nvSpPr>
        <p:spPr>
          <a:xfrm>
            <a:off x="457200" y="4347972"/>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Japan had to choose between leaving China and finding oil somewhere else.</a:t>
            </a:r>
            <a:endParaRPr lang="en-US" sz="14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The Road to War in Three Words</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713232"/>
          </a:xfrm>
          <a:prstGeom prst="rect">
            <a:avLst/>
          </a:prstGeom>
          <a:solidFill>
            <a:srgbClr val="F5F5F5"/>
          </a:solidFill>
          <a:ln w="12700">
            <a:solidFill>
              <a:srgbClr val="F2F2F2"/>
            </a:solidFill>
            <a:prstDash val="solid"/>
          </a:ln>
        </p:spPr>
      </p:sp>
      <p:sp>
        <p:nvSpPr>
          <p:cNvPr id="6" name="Shape 4"/>
          <p:cNvSpPr/>
          <p:nvPr/>
        </p:nvSpPr>
        <p:spPr>
          <a:xfrm>
            <a:off x="274320" y="704088"/>
            <a:ext cx="73152" cy="713232"/>
          </a:xfrm>
          <a:prstGeom prst="rect">
            <a:avLst/>
          </a:prstGeom>
          <a:solidFill>
            <a:srgbClr val="2A9D8F"/>
          </a:solidFill>
          <a:ln w="12700">
            <a:solidFill>
              <a:srgbClr val="2A9D8F"/>
            </a:solidFill>
            <a:prstDash val="solid"/>
          </a:ln>
        </p:spPr>
      </p:sp>
      <p:sp>
        <p:nvSpPr>
          <p:cNvPr id="7" name="bounded_body"/>
          <p:cNvSpPr/>
          <p:nvPr/>
        </p:nvSpPr>
        <p:spPr>
          <a:xfrm>
            <a:off x="457200" y="70408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Oil Embargo</a:t>
            </a:r>
            <a:endParaRPr lang="en-US" sz="1800" dirty="0"/>
          </a:p>
        </p:txBody>
      </p:sp>
      <p:sp>
        <p:nvSpPr>
          <p:cNvPr id="8" name="bounded_body"/>
          <p:cNvSpPr/>
          <p:nvPr/>
        </p:nvSpPr>
        <p:spPr>
          <a:xfrm>
            <a:off x="2926080" y="704088"/>
            <a:ext cx="5897880" cy="71323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The 1941 American cutoff of oil sales to Japan, which bought most of its oil from America</a:t>
            </a:r>
            <a:endParaRPr lang="en-US" sz="1800" dirty="0"/>
          </a:p>
        </p:txBody>
      </p:sp>
      <p:sp>
        <p:nvSpPr>
          <p:cNvPr id="9" name="Shape 7"/>
          <p:cNvSpPr/>
          <p:nvPr/>
        </p:nvSpPr>
        <p:spPr>
          <a:xfrm>
            <a:off x="274320" y="1481328"/>
            <a:ext cx="8595360" cy="713232"/>
          </a:xfrm>
          <a:prstGeom prst="rect">
            <a:avLst/>
          </a:prstGeom>
          <a:solidFill>
            <a:srgbClr val="F5F5F5"/>
          </a:solidFill>
          <a:ln w="12700">
            <a:solidFill>
              <a:srgbClr val="F2F2F2"/>
            </a:solidFill>
            <a:prstDash val="solid"/>
          </a:ln>
        </p:spPr>
      </p:sp>
      <p:sp>
        <p:nvSpPr>
          <p:cNvPr id="10" name="Shape 8"/>
          <p:cNvSpPr/>
          <p:nvPr/>
        </p:nvSpPr>
        <p:spPr>
          <a:xfrm>
            <a:off x="274320" y="1481328"/>
            <a:ext cx="73152" cy="713232"/>
          </a:xfrm>
          <a:prstGeom prst="rect">
            <a:avLst/>
          </a:prstGeom>
          <a:solidFill>
            <a:srgbClr val="2A9D8F"/>
          </a:solidFill>
          <a:ln w="12700">
            <a:solidFill>
              <a:srgbClr val="2A9D8F"/>
            </a:solidFill>
            <a:prstDash val="solid"/>
          </a:ln>
        </p:spPr>
      </p:sp>
      <p:sp>
        <p:nvSpPr>
          <p:cNvPr id="11" name="bounded_body"/>
          <p:cNvSpPr/>
          <p:nvPr/>
        </p:nvSpPr>
        <p:spPr>
          <a:xfrm>
            <a:off x="457200" y="148132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Tripartite Pact</a:t>
            </a:r>
            <a:endParaRPr lang="en-US" sz="1800" dirty="0"/>
          </a:p>
        </p:txBody>
      </p:sp>
      <p:sp>
        <p:nvSpPr>
          <p:cNvPr id="12" name="bounded_body"/>
          <p:cNvSpPr/>
          <p:nvPr/>
        </p:nvSpPr>
        <p:spPr>
          <a:xfrm>
            <a:off x="2926080" y="1481328"/>
            <a:ext cx="5897880" cy="71323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The September 1940 treaty binding Germany, Italy, and Japan into the Axis alliance</a:t>
            </a:r>
            <a:endParaRPr lang="en-US" sz="1800" dirty="0"/>
          </a:p>
        </p:txBody>
      </p:sp>
      <p:sp>
        <p:nvSpPr>
          <p:cNvPr id="13" name="Shape 11"/>
          <p:cNvSpPr/>
          <p:nvPr/>
        </p:nvSpPr>
        <p:spPr>
          <a:xfrm>
            <a:off x="274320" y="2258568"/>
            <a:ext cx="8595360" cy="713232"/>
          </a:xfrm>
          <a:prstGeom prst="rect">
            <a:avLst/>
          </a:prstGeom>
          <a:solidFill>
            <a:srgbClr val="F5F5F5"/>
          </a:solidFill>
          <a:ln w="12700">
            <a:solidFill>
              <a:srgbClr val="F2F2F2"/>
            </a:solidFill>
            <a:prstDash val="solid"/>
          </a:ln>
        </p:spPr>
      </p:sp>
      <p:sp>
        <p:nvSpPr>
          <p:cNvPr id="14" name="Shape 12"/>
          <p:cNvSpPr/>
          <p:nvPr/>
        </p:nvSpPr>
        <p:spPr>
          <a:xfrm>
            <a:off x="274320" y="2258568"/>
            <a:ext cx="73152" cy="713232"/>
          </a:xfrm>
          <a:prstGeom prst="rect">
            <a:avLst/>
          </a:prstGeom>
          <a:solidFill>
            <a:srgbClr val="2A9D8F"/>
          </a:solidFill>
          <a:ln w="12700">
            <a:solidFill>
              <a:srgbClr val="2A9D8F"/>
            </a:solidFill>
            <a:prstDash val="solid"/>
          </a:ln>
        </p:spPr>
      </p:sp>
      <p:sp>
        <p:nvSpPr>
          <p:cNvPr id="15" name="bounded_body"/>
          <p:cNvSpPr/>
          <p:nvPr/>
        </p:nvSpPr>
        <p:spPr>
          <a:xfrm>
            <a:off x="457200" y="225856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Axis Powers</a:t>
            </a:r>
            <a:endParaRPr lang="en-US" sz="1800" dirty="0"/>
          </a:p>
        </p:txBody>
      </p:sp>
      <p:sp>
        <p:nvSpPr>
          <p:cNvPr id="16" name="bounded_body"/>
          <p:cNvSpPr/>
          <p:nvPr/>
        </p:nvSpPr>
        <p:spPr>
          <a:xfrm>
            <a:off x="2926080" y="2258568"/>
            <a:ext cx="5897880" cy="71323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Germany, Italy, Japan, and the nations allied with them against the Allies</a:t>
            </a:r>
            <a:endParaRPr lang="en-US" sz="1800" dirty="0"/>
          </a:p>
        </p:txBody>
      </p:sp>
      <p:sp>
        <p:nvSpPr>
          <p:cNvPr id="17" name="Shape 15"/>
          <p:cNvSpPr/>
          <p:nvPr/>
        </p:nvSpPr>
        <p:spPr>
          <a:xfrm>
            <a:off x="274320" y="3026664"/>
            <a:ext cx="8595360" cy="512064"/>
          </a:xfrm>
          <a:prstGeom prst="rect">
            <a:avLst/>
          </a:prstGeom>
          <a:solidFill>
            <a:srgbClr val="FFEBEE"/>
          </a:solidFill>
          <a:ln w="12700">
            <a:solidFill>
              <a:srgbClr val="C0392B"/>
            </a:solidFill>
            <a:prstDash val="solid"/>
          </a:ln>
        </p:spPr>
      </p:sp>
      <p:sp>
        <p:nvSpPr>
          <p:cNvPr id="18" name="Shape 16"/>
          <p:cNvSpPr/>
          <p:nvPr/>
        </p:nvSpPr>
        <p:spPr>
          <a:xfrm>
            <a:off x="274320" y="3026664"/>
            <a:ext cx="64008" cy="512064"/>
          </a:xfrm>
          <a:prstGeom prst="rect">
            <a:avLst/>
          </a:prstGeom>
          <a:solidFill>
            <a:srgbClr val="C0392B"/>
          </a:solidFill>
          <a:ln w="12700">
            <a:solidFill>
              <a:srgbClr val="C0392B"/>
            </a:solidFill>
            <a:prstDash val="solid"/>
          </a:ln>
        </p:spPr>
      </p:sp>
      <p:sp>
        <p:nvSpPr>
          <p:cNvPr id="19" name="bounded_callout"/>
          <p:cNvSpPr/>
          <p:nvPr/>
        </p:nvSpPr>
        <p:spPr>
          <a:xfrm>
            <a:off x="457200" y="3072384"/>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Note: Japan signed the Tripartite Pact in September 1940, more than a year before Pearl Harbor.</a:t>
            </a:r>
            <a:endParaRPr lang="en-US" sz="14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Japan's Gamble</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31520"/>
            <a:ext cx="4206240" cy="384048"/>
          </a:xfrm>
          <a:prstGeom prst="rect">
            <a:avLst/>
          </a:prstGeom>
          <a:solidFill>
            <a:srgbClr val="145F58"/>
          </a:solidFill>
          <a:ln w="12700">
            <a:solidFill>
              <a:srgbClr val="145F58"/>
            </a:solidFill>
            <a:prstDash val="solid"/>
          </a:ln>
        </p:spPr>
      </p:sp>
      <p:sp>
        <p:nvSpPr>
          <p:cNvPr id="6" name="Text 4"/>
          <p:cNvSpPr/>
          <p:nvPr/>
        </p:nvSpPr>
        <p:spPr>
          <a:xfrm>
            <a:off x="274320" y="731520"/>
            <a:ext cx="4206240" cy="384048"/>
          </a:xfrm>
          <a:prstGeom prst="rect">
            <a:avLst/>
          </a:prstGeom>
          <a:noFill/>
          <a:ln/>
        </p:spPr>
        <p:txBody>
          <a:bodyPr wrap="square" lIns="0" tIns="0" rIns="0" bIns="0" rtlCol="0" anchor="ctr"/>
          <a:lstStyle/>
          <a:p>
            <a:pPr algn="ctr" indent="0" marL="0">
              <a:buNone/>
            </a:pPr>
            <a:r>
              <a:rPr lang="en-US" sz="1600" b="1" dirty="0">
                <a:solidFill>
                  <a:srgbClr val="FFFFFF"/>
                </a:solidFill>
                <a:latin typeface="Trebuchet MS" pitchFamily="34" charset="0"/>
                <a:ea typeface="Trebuchet MS" pitchFamily="34" charset="-122"/>
                <a:cs typeface="Trebuchet MS" pitchFamily="34" charset="-120"/>
              </a:rPr>
              <a:t>What Japan Wanted</a:t>
            </a:r>
            <a:endParaRPr lang="en-US" sz="1600" dirty="0"/>
          </a:p>
        </p:txBody>
      </p:sp>
      <p:sp>
        <p:nvSpPr>
          <p:cNvPr id="7" name="Shape 5"/>
          <p:cNvSpPr/>
          <p:nvPr/>
        </p:nvSpPr>
        <p:spPr>
          <a:xfrm>
            <a:off x="274320" y="1115568"/>
            <a:ext cx="4206240" cy="3076956"/>
          </a:xfrm>
          <a:prstGeom prst="rect">
            <a:avLst/>
          </a:prstGeom>
          <a:solidFill>
            <a:srgbClr val="F0FAF8"/>
          </a:solidFill>
          <a:ln w="12700">
            <a:solidFill>
              <a:srgbClr val="DDDDDD"/>
            </a:solidFill>
            <a:prstDash val="solid"/>
          </a:ln>
        </p:spPr>
      </p:sp>
      <p:sp>
        <p:nvSpPr>
          <p:cNvPr id="8" name="bounded_body"/>
          <p:cNvSpPr/>
          <p:nvPr/>
        </p:nvSpPr>
        <p:spPr>
          <a:xfrm>
            <a:off x="38404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Oil and rubber from Southeast Asia</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A free hand in the war in China</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Time to build a defensive ring</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An American fleet too damaged to interfere</a:t>
            </a:r>
            <a:endParaRPr lang="en-US" sz="1800" dirty="0"/>
          </a:p>
        </p:txBody>
      </p:sp>
      <p:sp>
        <p:nvSpPr>
          <p:cNvPr id="9" name="Shape 7"/>
          <p:cNvSpPr/>
          <p:nvPr/>
        </p:nvSpPr>
        <p:spPr>
          <a:xfrm>
            <a:off x="4572000" y="822960"/>
            <a:ext cx="0" cy="3278124"/>
          </a:xfrm>
          <a:prstGeom prst="line">
            <a:avLst/>
          </a:prstGeom>
          <a:noFill/>
          <a:ln w="12700">
            <a:solidFill>
              <a:srgbClr val="F2F2F2"/>
            </a:solidFill>
            <a:prstDash val="solid"/>
          </a:ln>
        </p:spPr>
      </p:sp>
      <p:sp>
        <p:nvSpPr>
          <p:cNvPr id="10" name="Shape 8"/>
          <p:cNvSpPr/>
          <p:nvPr/>
        </p:nvSpPr>
        <p:spPr>
          <a:xfrm>
            <a:off x="4663440" y="731520"/>
            <a:ext cx="4206240" cy="384048"/>
          </a:xfrm>
          <a:prstGeom prst="rect">
            <a:avLst/>
          </a:prstGeom>
          <a:solidFill>
            <a:srgbClr val="E8735A"/>
          </a:solidFill>
          <a:ln w="12700">
            <a:solidFill>
              <a:srgbClr val="E8735A"/>
            </a:solidFill>
            <a:prstDash val="solid"/>
          </a:ln>
        </p:spPr>
      </p:sp>
      <p:sp>
        <p:nvSpPr>
          <p:cNvPr id="11" name="Text 9"/>
          <p:cNvSpPr/>
          <p:nvPr/>
        </p:nvSpPr>
        <p:spPr>
          <a:xfrm>
            <a:off x="4663440" y="731520"/>
            <a:ext cx="4206240" cy="384048"/>
          </a:xfrm>
          <a:prstGeom prst="rect">
            <a:avLst/>
          </a:prstGeom>
          <a:noFill/>
          <a:ln/>
        </p:spPr>
        <p:txBody>
          <a:bodyPr wrap="square" lIns="0" tIns="0" rIns="0" bIns="0" rtlCol="0" anchor="ctr"/>
          <a:lstStyle/>
          <a:p>
            <a:pPr algn="ctr" indent="0" marL="0">
              <a:buNone/>
            </a:pPr>
            <a:r>
              <a:rPr lang="en-US" sz="1600" b="1" dirty="0">
                <a:solidFill>
                  <a:srgbClr val="1B2A4A"/>
                </a:solidFill>
                <a:latin typeface="Trebuchet MS" pitchFamily="34" charset="0"/>
                <a:ea typeface="Trebuchet MS" pitchFamily="34" charset="-122"/>
                <a:cs typeface="Trebuchet MS" pitchFamily="34" charset="-120"/>
              </a:rPr>
              <a:t>What Japan Risked</a:t>
            </a:r>
            <a:endParaRPr lang="en-US" sz="1600" dirty="0"/>
          </a:p>
        </p:txBody>
      </p:sp>
      <p:sp>
        <p:nvSpPr>
          <p:cNvPr id="12" name="Shape 10"/>
          <p:cNvSpPr/>
          <p:nvPr/>
        </p:nvSpPr>
        <p:spPr>
          <a:xfrm>
            <a:off x="4663440" y="1115568"/>
            <a:ext cx="4206240" cy="3076956"/>
          </a:xfrm>
          <a:prstGeom prst="rect">
            <a:avLst/>
          </a:prstGeom>
          <a:solidFill>
            <a:srgbClr val="FFF8F6"/>
          </a:solidFill>
          <a:ln w="12700">
            <a:solidFill>
              <a:srgbClr val="DDDDDD"/>
            </a:solidFill>
            <a:prstDash val="solid"/>
          </a:ln>
        </p:spPr>
      </p:sp>
      <p:sp>
        <p:nvSpPr>
          <p:cNvPr id="13" name="bounded_body"/>
          <p:cNvSpPr/>
          <p:nvPr/>
        </p:nvSpPr>
        <p:spPr>
          <a:xfrm>
            <a:off x="477316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War with a far larger industrial power</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An America united by a surprise attack</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Missing the American aircraft carriers</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A long war it could not hope to win</a:t>
            </a:r>
            <a:endParaRPr lang="en-US" sz="1800" dirty="0"/>
          </a:p>
        </p:txBody>
      </p:sp>
      <p:sp>
        <p:nvSpPr>
          <p:cNvPr id="14" name="Shape 12"/>
          <p:cNvSpPr/>
          <p:nvPr/>
        </p:nvSpPr>
        <p:spPr>
          <a:xfrm>
            <a:off x="274320" y="4384548"/>
            <a:ext cx="8595360" cy="512064"/>
          </a:xfrm>
          <a:prstGeom prst="rect">
            <a:avLst/>
          </a:prstGeom>
          <a:solidFill>
            <a:srgbClr val="FFF8F6"/>
          </a:solidFill>
          <a:ln w="12700">
            <a:solidFill>
              <a:srgbClr val="E8735A"/>
            </a:solidFill>
            <a:prstDash val="solid"/>
          </a:ln>
        </p:spPr>
      </p:sp>
      <p:sp>
        <p:nvSpPr>
          <p:cNvPr id="15" name="Shape 13"/>
          <p:cNvSpPr/>
          <p:nvPr/>
        </p:nvSpPr>
        <p:spPr>
          <a:xfrm>
            <a:off x="274320" y="4384548"/>
            <a:ext cx="64008" cy="512064"/>
          </a:xfrm>
          <a:prstGeom prst="rect">
            <a:avLst/>
          </a:prstGeom>
          <a:solidFill>
            <a:srgbClr val="E8735A"/>
          </a:solidFill>
          <a:ln w="12700">
            <a:solidFill>
              <a:srgbClr val="E8735A"/>
            </a:solidFill>
            <a:prstDash val="solid"/>
          </a:ln>
        </p:spPr>
      </p:sp>
      <p:sp>
        <p:nvSpPr>
          <p:cNvPr id="16" name="bounded_callout"/>
          <p:cNvSpPr/>
          <p:nvPr/>
        </p:nvSpPr>
        <p:spPr>
          <a:xfrm>
            <a:off x="457200" y="4430268"/>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Did You Know: Admiral Yamamoto planned the attack and doubted Japan could win a long war.</a:t>
            </a:r>
            <a:endParaRPr lang="en-US" sz="14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The Target: Pearl Harbor</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31520"/>
            <a:ext cx="2773680" cy="3515868"/>
          </a:xfrm>
          <a:prstGeom prst="rect">
            <a:avLst/>
          </a:prstGeom>
          <a:solidFill>
            <a:srgbClr val="F0FAF8"/>
          </a:solidFill>
          <a:ln w="12700">
            <a:solidFill>
              <a:srgbClr val="DDDDDD"/>
            </a:solidFill>
            <a:prstDash val="solid"/>
          </a:ln>
        </p:spPr>
      </p:sp>
      <p:sp>
        <p:nvSpPr>
          <p:cNvPr id="6" name="Shape 4"/>
          <p:cNvSpPr/>
          <p:nvPr/>
        </p:nvSpPr>
        <p:spPr>
          <a:xfrm>
            <a:off x="274320" y="731520"/>
            <a:ext cx="2773680" cy="438912"/>
          </a:xfrm>
          <a:prstGeom prst="rect">
            <a:avLst/>
          </a:prstGeom>
          <a:solidFill>
            <a:srgbClr val="2A9D8F"/>
          </a:solidFill>
          <a:ln w="12700">
            <a:solidFill>
              <a:srgbClr val="2A9D8F"/>
            </a:solidFill>
            <a:prstDash val="solid"/>
          </a:ln>
        </p:spPr>
      </p:sp>
      <p:sp>
        <p:nvSpPr>
          <p:cNvPr id="7" name="Text 5"/>
          <p:cNvSpPr/>
          <p:nvPr/>
        </p:nvSpPr>
        <p:spPr>
          <a:xfrm>
            <a:off x="274320" y="731520"/>
            <a:ext cx="2773680" cy="438912"/>
          </a:xfrm>
          <a:prstGeom prst="rect">
            <a:avLst/>
          </a:prstGeom>
          <a:noFill/>
          <a:ln/>
        </p:spPr>
        <p:txBody>
          <a:bodyPr wrap="square" lIns="0" tIns="0" rIns="0" bIns="0" rtlCol="0" anchor="ctr"/>
          <a:lstStyle/>
          <a:p>
            <a:pPr algn="ctr" indent="0" marL="0">
              <a:buNone/>
            </a:pPr>
            <a:r>
              <a:rPr lang="en-US" sz="1500" b="1" dirty="0">
                <a:solidFill>
                  <a:srgbClr val="1B2A4A"/>
                </a:solidFill>
                <a:latin typeface="Trebuchet MS" pitchFamily="34" charset="0"/>
                <a:ea typeface="Trebuchet MS" pitchFamily="34" charset="-122"/>
                <a:cs typeface="Trebuchet MS" pitchFamily="34" charset="-120"/>
              </a:rPr>
              <a:t>The Base</a:t>
            </a:r>
            <a:endParaRPr lang="en-US" sz="1500" dirty="0"/>
          </a:p>
        </p:txBody>
      </p:sp>
      <p:sp>
        <p:nvSpPr>
          <p:cNvPr id="8" name="bounded_body"/>
          <p:cNvSpPr/>
          <p:nvPr/>
        </p:nvSpPr>
        <p:spPr>
          <a:xfrm>
            <a:off x="365760" y="1261872"/>
            <a:ext cx="2590800" cy="2939796"/>
          </a:xfrm>
          <a:prstGeom prst="rect">
            <a:avLst/>
          </a:prstGeom>
          <a:noFill/>
          <a:ln/>
        </p:spPr>
        <p:txBody>
          <a:bodyPr wrap="square" rtlCol="0" anchor="t"/>
          <a:lstStyle/>
          <a:p>
            <a:pPr marL="342900" indent="-342900">
              <a:spcAft>
                <a:spcPts val="500"/>
              </a:spcAft>
              <a:buSzPct val="100000"/>
              <a:buChar char="•"/>
            </a:pPr>
            <a:r>
              <a:rPr lang="en-US" sz="1800" dirty="0">
                <a:solidFill>
                  <a:srgbClr val="333333"/>
                </a:solidFill>
                <a:latin typeface="Arial" pitchFamily="34" charset="0"/>
                <a:ea typeface="Arial" pitchFamily="34" charset="-122"/>
                <a:cs typeface="Arial" pitchFamily="34" charset="-120"/>
              </a:rPr>
              <a:t>Home of the American Pacific Fleet.</a:t>
            </a:r>
            <a:endParaRPr lang="en-US" sz="1800" dirty="0"/>
          </a:p>
          <a:p>
            <a:pPr marL="342900" indent="-342900">
              <a:spcAft>
                <a:spcPts val="500"/>
              </a:spcAft>
              <a:buSzPct val="100000"/>
              <a:buChar char="•"/>
            </a:pPr>
            <a:r>
              <a:rPr lang="en-US" sz="1800" dirty="0">
                <a:solidFill>
                  <a:srgbClr val="333333"/>
                </a:solidFill>
                <a:latin typeface="Arial" pitchFamily="34" charset="0"/>
                <a:ea typeface="Arial" pitchFamily="34" charset="-122"/>
                <a:cs typeface="Arial" pitchFamily="34" charset="-120"/>
              </a:rPr>
              <a:t>On the island of Oahu, Hawaii.</a:t>
            </a:r>
            <a:endParaRPr lang="en-US" sz="1800" dirty="0"/>
          </a:p>
          <a:p>
            <a:pPr marL="342900" indent="-342900">
              <a:spcAft>
                <a:spcPts val="500"/>
              </a:spcAft>
              <a:buSzPct val="100000"/>
              <a:buChar char="•"/>
            </a:pPr>
            <a:r>
              <a:rPr lang="en-US" sz="1800" dirty="0">
                <a:solidFill>
                  <a:srgbClr val="333333"/>
                </a:solidFill>
                <a:latin typeface="Arial" pitchFamily="34" charset="0"/>
                <a:ea typeface="Arial" pitchFamily="34" charset="-122"/>
                <a:cs typeface="Arial" pitchFamily="34" charset="-120"/>
              </a:rPr>
              <a:t>Nearly 4,000 miles from Japan.</a:t>
            </a:r>
            <a:endParaRPr lang="en-US" sz="1800" dirty="0"/>
          </a:p>
        </p:txBody>
      </p:sp>
      <p:sp>
        <p:nvSpPr>
          <p:cNvPr id="9" name="Shape 7"/>
          <p:cNvSpPr/>
          <p:nvPr/>
        </p:nvSpPr>
        <p:spPr>
          <a:xfrm>
            <a:off x="3185160" y="731520"/>
            <a:ext cx="2773680" cy="3515868"/>
          </a:xfrm>
          <a:prstGeom prst="rect">
            <a:avLst/>
          </a:prstGeom>
          <a:solidFill>
            <a:srgbClr val="E8EDF4"/>
          </a:solidFill>
          <a:ln w="12700">
            <a:solidFill>
              <a:srgbClr val="DDDDDD"/>
            </a:solidFill>
            <a:prstDash val="solid"/>
          </a:ln>
        </p:spPr>
      </p:sp>
      <p:sp>
        <p:nvSpPr>
          <p:cNvPr id="10" name="Shape 8"/>
          <p:cNvSpPr/>
          <p:nvPr/>
        </p:nvSpPr>
        <p:spPr>
          <a:xfrm>
            <a:off x="3185160" y="731520"/>
            <a:ext cx="2773680" cy="438912"/>
          </a:xfrm>
          <a:prstGeom prst="rect">
            <a:avLst/>
          </a:prstGeom>
          <a:solidFill>
            <a:srgbClr val="1B2A4A"/>
          </a:solidFill>
          <a:ln w="12700">
            <a:solidFill>
              <a:srgbClr val="1B2A4A"/>
            </a:solidFill>
            <a:prstDash val="solid"/>
          </a:ln>
        </p:spPr>
      </p:sp>
      <p:sp>
        <p:nvSpPr>
          <p:cNvPr id="11" name="Text 9"/>
          <p:cNvSpPr/>
          <p:nvPr/>
        </p:nvSpPr>
        <p:spPr>
          <a:xfrm>
            <a:off x="3185160" y="731520"/>
            <a:ext cx="2773680" cy="438912"/>
          </a:xfrm>
          <a:prstGeom prst="rect">
            <a:avLst/>
          </a:prstGeom>
          <a:noFill/>
          <a:ln/>
        </p:spPr>
        <p:txBody>
          <a:bodyPr wrap="square" lIns="0" tIns="0" rIns="0" bIns="0" rtlCol="0" anchor="ctr"/>
          <a:lstStyle/>
          <a:p>
            <a:pPr algn="ctr" indent="0" marL="0">
              <a:buNone/>
            </a:pPr>
            <a:r>
              <a:rPr lang="en-US" sz="1500" b="1" dirty="0">
                <a:solidFill>
                  <a:srgbClr val="FFFFFF"/>
                </a:solidFill>
                <a:latin typeface="Trebuchet MS" pitchFamily="34" charset="0"/>
                <a:ea typeface="Trebuchet MS" pitchFamily="34" charset="-122"/>
                <a:cs typeface="Trebuchet MS" pitchFamily="34" charset="-120"/>
              </a:rPr>
              <a:t>Battleship Row</a:t>
            </a:r>
            <a:endParaRPr lang="en-US" sz="1500" dirty="0"/>
          </a:p>
        </p:txBody>
      </p:sp>
      <p:sp>
        <p:nvSpPr>
          <p:cNvPr id="12" name="bounded_body"/>
          <p:cNvSpPr/>
          <p:nvPr/>
        </p:nvSpPr>
        <p:spPr>
          <a:xfrm>
            <a:off x="3276600" y="1261872"/>
            <a:ext cx="2590800" cy="2939796"/>
          </a:xfrm>
          <a:prstGeom prst="rect">
            <a:avLst/>
          </a:prstGeom>
          <a:noFill/>
          <a:ln/>
        </p:spPr>
        <p:txBody>
          <a:bodyPr wrap="square" rtlCol="0" anchor="t"/>
          <a:lstStyle/>
          <a:p>
            <a:pPr marL="342900" indent="-342900">
              <a:spcAft>
                <a:spcPts val="500"/>
              </a:spcAft>
              <a:buSzPct val="100000"/>
              <a:buChar char="•"/>
            </a:pPr>
            <a:r>
              <a:rPr lang="en-US" sz="1800" dirty="0">
                <a:solidFill>
                  <a:srgbClr val="333333"/>
                </a:solidFill>
                <a:latin typeface="Arial" pitchFamily="34" charset="0"/>
                <a:ea typeface="Arial" pitchFamily="34" charset="-122"/>
                <a:cs typeface="Arial" pitchFamily="34" charset="-120"/>
              </a:rPr>
              <a:t>Seven battleships moored side by side.</a:t>
            </a:r>
            <a:endParaRPr lang="en-US" sz="1800" dirty="0"/>
          </a:p>
          <a:p>
            <a:pPr marL="342900" indent="-342900">
              <a:spcAft>
                <a:spcPts val="500"/>
              </a:spcAft>
              <a:buSzPct val="100000"/>
              <a:buChar char="•"/>
            </a:pPr>
            <a:r>
              <a:rPr lang="en-US" sz="1800" dirty="0">
                <a:solidFill>
                  <a:srgbClr val="333333"/>
                </a:solidFill>
                <a:latin typeface="Arial" pitchFamily="34" charset="0"/>
                <a:ea typeface="Arial" pitchFamily="34" charset="-122"/>
                <a:cs typeface="Arial" pitchFamily="34" charset="-120"/>
              </a:rPr>
              <a:t>An eighth sat in dry dock nearby.</a:t>
            </a:r>
            <a:endParaRPr lang="en-US" sz="1800" dirty="0"/>
          </a:p>
          <a:p>
            <a:pPr marL="342900" indent="-342900">
              <a:spcAft>
                <a:spcPts val="500"/>
              </a:spcAft>
              <a:buSzPct val="100000"/>
              <a:buChar char="•"/>
            </a:pPr>
            <a:r>
              <a:rPr lang="en-US" sz="1800" dirty="0">
                <a:solidFill>
                  <a:srgbClr val="333333"/>
                </a:solidFill>
                <a:latin typeface="Arial" pitchFamily="34" charset="0"/>
                <a:ea typeface="Arial" pitchFamily="34" charset="-122"/>
                <a:cs typeface="Arial" pitchFamily="34" charset="-120"/>
              </a:rPr>
              <a:t>Planes parked in rows against sabotage.</a:t>
            </a:r>
            <a:endParaRPr lang="en-US" sz="1800" dirty="0"/>
          </a:p>
        </p:txBody>
      </p:sp>
      <p:sp>
        <p:nvSpPr>
          <p:cNvPr id="13" name="Shape 11"/>
          <p:cNvSpPr/>
          <p:nvPr/>
        </p:nvSpPr>
        <p:spPr>
          <a:xfrm>
            <a:off x="6096000" y="731520"/>
            <a:ext cx="2773680" cy="3515868"/>
          </a:xfrm>
          <a:prstGeom prst="rect">
            <a:avLst/>
          </a:prstGeom>
          <a:solidFill>
            <a:srgbClr val="FFF8F6"/>
          </a:solidFill>
          <a:ln w="12700">
            <a:solidFill>
              <a:srgbClr val="DDDDDD"/>
            </a:solidFill>
            <a:prstDash val="solid"/>
          </a:ln>
        </p:spPr>
      </p:sp>
      <p:sp>
        <p:nvSpPr>
          <p:cNvPr id="14" name="Shape 12"/>
          <p:cNvSpPr/>
          <p:nvPr/>
        </p:nvSpPr>
        <p:spPr>
          <a:xfrm>
            <a:off x="6096000" y="731520"/>
            <a:ext cx="2773680" cy="438912"/>
          </a:xfrm>
          <a:prstGeom prst="rect">
            <a:avLst/>
          </a:prstGeom>
          <a:solidFill>
            <a:srgbClr val="E8735A"/>
          </a:solidFill>
          <a:ln w="12700">
            <a:solidFill>
              <a:srgbClr val="E8735A"/>
            </a:solidFill>
            <a:prstDash val="solid"/>
          </a:ln>
        </p:spPr>
      </p:sp>
      <p:sp>
        <p:nvSpPr>
          <p:cNvPr id="15" name="Text 13"/>
          <p:cNvSpPr/>
          <p:nvPr/>
        </p:nvSpPr>
        <p:spPr>
          <a:xfrm>
            <a:off x="6096000" y="731520"/>
            <a:ext cx="2773680" cy="438912"/>
          </a:xfrm>
          <a:prstGeom prst="rect">
            <a:avLst/>
          </a:prstGeom>
          <a:noFill/>
          <a:ln/>
        </p:spPr>
        <p:txBody>
          <a:bodyPr wrap="square" lIns="0" tIns="0" rIns="0" bIns="0" rtlCol="0" anchor="ctr"/>
          <a:lstStyle/>
          <a:p>
            <a:pPr algn="ctr" indent="0" marL="0">
              <a:buNone/>
            </a:pPr>
            <a:r>
              <a:rPr lang="en-US" sz="1500" b="1" dirty="0">
                <a:solidFill>
                  <a:srgbClr val="1B2A4A"/>
                </a:solidFill>
                <a:latin typeface="Trebuchet MS" pitchFamily="34" charset="0"/>
                <a:ea typeface="Trebuchet MS" pitchFamily="34" charset="-122"/>
                <a:cs typeface="Trebuchet MS" pitchFamily="34" charset="-120"/>
              </a:rPr>
              <a:t>Why Surprise</a:t>
            </a:r>
            <a:endParaRPr lang="en-US" sz="1500" dirty="0"/>
          </a:p>
        </p:txBody>
      </p:sp>
      <p:sp>
        <p:nvSpPr>
          <p:cNvPr id="16" name="bounded_body"/>
          <p:cNvSpPr/>
          <p:nvPr/>
        </p:nvSpPr>
        <p:spPr>
          <a:xfrm>
            <a:off x="6187440" y="1261872"/>
            <a:ext cx="2590800" cy="2939796"/>
          </a:xfrm>
          <a:prstGeom prst="rect">
            <a:avLst/>
          </a:prstGeom>
          <a:noFill/>
          <a:ln/>
        </p:spPr>
        <p:txBody>
          <a:bodyPr wrap="square" rtlCol="0" anchor="t"/>
          <a:lstStyle/>
          <a:p>
            <a:pPr marL="342900" indent="-342900">
              <a:spcAft>
                <a:spcPts val="500"/>
              </a:spcAft>
              <a:buSzPct val="100000"/>
              <a:buChar char="•"/>
            </a:pPr>
            <a:r>
              <a:rPr lang="en-US" sz="1800" dirty="0">
                <a:solidFill>
                  <a:srgbClr val="333333"/>
                </a:solidFill>
                <a:latin typeface="Arial" pitchFamily="34" charset="0"/>
                <a:ea typeface="Arial" pitchFamily="34" charset="-122"/>
                <a:cs typeface="Arial" pitchFamily="34" charset="-120"/>
              </a:rPr>
              <a:t>Six carriers sailed nearly 4,000 miles.</a:t>
            </a:r>
            <a:endParaRPr lang="en-US" sz="1800" dirty="0"/>
          </a:p>
          <a:p>
            <a:pPr marL="342900" indent="-342900">
              <a:spcAft>
                <a:spcPts val="500"/>
              </a:spcAft>
              <a:buSzPct val="100000"/>
              <a:buChar char="•"/>
            </a:pPr>
            <a:r>
              <a:rPr lang="en-US" sz="1800" dirty="0">
                <a:solidFill>
                  <a:srgbClr val="333333"/>
                </a:solidFill>
                <a:latin typeface="Arial" pitchFamily="34" charset="0"/>
                <a:ea typeface="Arial" pitchFamily="34" charset="-122"/>
                <a:cs typeface="Arial" pitchFamily="34" charset="-120"/>
              </a:rPr>
              <a:t>They kept total radio silence.</a:t>
            </a:r>
            <a:endParaRPr lang="en-US" sz="1800" dirty="0"/>
          </a:p>
          <a:p>
            <a:pPr marL="342900" indent="-342900">
              <a:spcAft>
                <a:spcPts val="500"/>
              </a:spcAft>
              <a:buSzPct val="100000"/>
              <a:buChar char="•"/>
            </a:pPr>
            <a:r>
              <a:rPr lang="en-US" sz="1800" dirty="0">
                <a:solidFill>
                  <a:srgbClr val="333333"/>
                </a:solidFill>
                <a:latin typeface="Arial" pitchFamily="34" charset="0"/>
                <a:ea typeface="Arial" pitchFamily="34" charset="-122"/>
                <a:cs typeface="Arial" pitchFamily="34" charset="-120"/>
              </a:rPr>
              <a:t>No declaration of war came first.</a:t>
            </a:r>
            <a:endParaRPr lang="en-US" sz="1800" dirty="0"/>
          </a:p>
        </p:txBody>
      </p:sp>
      <p:sp>
        <p:nvSpPr>
          <p:cNvPr id="17" name="Shape 15"/>
          <p:cNvSpPr/>
          <p:nvPr/>
        </p:nvSpPr>
        <p:spPr>
          <a:xfrm>
            <a:off x="274320" y="4302252"/>
            <a:ext cx="8595360" cy="512064"/>
          </a:xfrm>
          <a:prstGeom prst="rect">
            <a:avLst/>
          </a:prstGeom>
          <a:solidFill>
            <a:srgbClr val="FFF8F6"/>
          </a:solidFill>
          <a:ln w="12700">
            <a:solidFill>
              <a:srgbClr val="E8735A"/>
            </a:solidFill>
            <a:prstDash val="solid"/>
          </a:ln>
        </p:spPr>
      </p:sp>
      <p:sp>
        <p:nvSpPr>
          <p:cNvPr id="18" name="Shape 16"/>
          <p:cNvSpPr/>
          <p:nvPr/>
        </p:nvSpPr>
        <p:spPr>
          <a:xfrm>
            <a:off x="274320" y="4302252"/>
            <a:ext cx="64008" cy="512064"/>
          </a:xfrm>
          <a:prstGeom prst="rect">
            <a:avLst/>
          </a:prstGeom>
          <a:solidFill>
            <a:srgbClr val="E8735A"/>
          </a:solidFill>
          <a:ln w="12700">
            <a:solidFill>
              <a:srgbClr val="E8735A"/>
            </a:solidFill>
            <a:prstDash val="solid"/>
          </a:ln>
        </p:spPr>
      </p:sp>
      <p:sp>
        <p:nvSpPr>
          <p:cNvPr id="19" name="bounded_callout"/>
          <p:cNvSpPr/>
          <p:nvPr/>
        </p:nvSpPr>
        <p:spPr>
          <a:xfrm>
            <a:off x="457200" y="4347972"/>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Fact: The Japanese strike force sailed on November 26, 1941, eleven days before the attack.</a:t>
            </a:r>
            <a:endParaRPr lang="en-US" sz="14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5F5F5"/>
        </a:solidFill>
      </p:bgPr>
    </p:bg>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110 Minutes: The Attack Unfolds</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804672"/>
          </a:xfrm>
          <a:prstGeom prst="rect">
            <a:avLst/>
          </a:prstGeom>
          <a:solidFill>
            <a:srgbClr val="FFFFFF"/>
          </a:solidFill>
          <a:ln w="12700">
            <a:solidFill>
              <a:srgbClr val="F2F2F2"/>
            </a:solidFill>
            <a:prstDash val="solid"/>
          </a:ln>
        </p:spPr>
      </p:sp>
      <p:sp>
        <p:nvSpPr>
          <p:cNvPr id="6" name="Shape 4"/>
          <p:cNvSpPr/>
          <p:nvPr/>
        </p:nvSpPr>
        <p:spPr>
          <a:xfrm>
            <a:off x="420624" y="914400"/>
            <a:ext cx="384048" cy="384048"/>
          </a:xfrm>
          <a:prstGeom prst="ellipse">
            <a:avLst/>
          </a:prstGeom>
          <a:solidFill>
            <a:srgbClr val="145F58"/>
          </a:solidFill>
          <a:ln w="12700">
            <a:solidFill>
              <a:srgbClr val="145F58"/>
            </a:solidFill>
            <a:prstDash val="solid"/>
          </a:ln>
        </p:spPr>
      </p:sp>
      <p:sp>
        <p:nvSpPr>
          <p:cNvPr id="7" name="Text 5"/>
          <p:cNvSpPr/>
          <p:nvPr/>
        </p:nvSpPr>
        <p:spPr>
          <a:xfrm>
            <a:off x="420624" y="914400"/>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8" name="bounded_body"/>
          <p:cNvSpPr/>
          <p:nvPr/>
        </p:nvSpPr>
        <p:spPr>
          <a:xfrm>
            <a:off x="914400" y="704088"/>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7:55 a.m.</a:t>
            </a:r>
            <a:endParaRPr lang="en-US" sz="1800" dirty="0"/>
          </a:p>
        </p:txBody>
      </p:sp>
      <p:sp>
        <p:nvSpPr>
          <p:cNvPr id="9" name="bounded_body"/>
          <p:cNvSpPr/>
          <p:nvPr/>
        </p:nvSpPr>
        <p:spPr>
          <a:xfrm>
            <a:off x="3566160" y="704088"/>
            <a:ext cx="5257800" cy="80467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The first wave of 183 aircraft struck the airfields and Battleship Row</a:t>
            </a:r>
            <a:endParaRPr lang="en-US" sz="1800" dirty="0"/>
          </a:p>
        </p:txBody>
      </p:sp>
      <p:sp>
        <p:nvSpPr>
          <p:cNvPr id="10" name="Shape 8"/>
          <p:cNvSpPr/>
          <p:nvPr/>
        </p:nvSpPr>
        <p:spPr>
          <a:xfrm>
            <a:off x="274320" y="1563624"/>
            <a:ext cx="8595360" cy="804672"/>
          </a:xfrm>
          <a:prstGeom prst="rect">
            <a:avLst/>
          </a:prstGeom>
          <a:solidFill>
            <a:srgbClr val="FFFFFF"/>
          </a:solidFill>
          <a:ln w="12700">
            <a:solidFill>
              <a:srgbClr val="F2F2F2"/>
            </a:solidFill>
            <a:prstDash val="solid"/>
          </a:ln>
        </p:spPr>
      </p:sp>
      <p:sp>
        <p:nvSpPr>
          <p:cNvPr id="11" name="Shape 9"/>
          <p:cNvSpPr/>
          <p:nvPr/>
        </p:nvSpPr>
        <p:spPr>
          <a:xfrm>
            <a:off x="420624" y="1773936"/>
            <a:ext cx="384048" cy="384048"/>
          </a:xfrm>
          <a:prstGeom prst="ellipse">
            <a:avLst/>
          </a:prstGeom>
          <a:solidFill>
            <a:srgbClr val="145F58"/>
          </a:solidFill>
          <a:ln w="12700">
            <a:solidFill>
              <a:srgbClr val="145F58"/>
            </a:solidFill>
            <a:prstDash val="solid"/>
          </a:ln>
        </p:spPr>
      </p:sp>
      <p:sp>
        <p:nvSpPr>
          <p:cNvPr id="12" name="Text 10"/>
          <p:cNvSpPr/>
          <p:nvPr/>
        </p:nvSpPr>
        <p:spPr>
          <a:xfrm>
            <a:off x="420624" y="1773936"/>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3" name="bounded_body"/>
          <p:cNvSpPr/>
          <p:nvPr/>
        </p:nvSpPr>
        <p:spPr>
          <a:xfrm>
            <a:off x="914400" y="1563624"/>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8:10 a.m.</a:t>
            </a:r>
            <a:endParaRPr lang="en-US" sz="1800" dirty="0"/>
          </a:p>
        </p:txBody>
      </p:sp>
      <p:sp>
        <p:nvSpPr>
          <p:cNvPr id="14" name="bounded_body"/>
          <p:cNvSpPr/>
          <p:nvPr/>
        </p:nvSpPr>
        <p:spPr>
          <a:xfrm>
            <a:off x="3566160" y="1563624"/>
            <a:ext cx="5257800" cy="80467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A bomb set off the forward magazine of the USS Arizona and the ship was lost</a:t>
            </a:r>
            <a:endParaRPr lang="en-US" sz="1800" dirty="0"/>
          </a:p>
        </p:txBody>
      </p:sp>
      <p:sp>
        <p:nvSpPr>
          <p:cNvPr id="15" name="Shape 13"/>
          <p:cNvSpPr/>
          <p:nvPr/>
        </p:nvSpPr>
        <p:spPr>
          <a:xfrm>
            <a:off x="274320" y="2423160"/>
            <a:ext cx="8595360" cy="804672"/>
          </a:xfrm>
          <a:prstGeom prst="rect">
            <a:avLst/>
          </a:prstGeom>
          <a:solidFill>
            <a:srgbClr val="FFFFFF"/>
          </a:solidFill>
          <a:ln w="12700">
            <a:solidFill>
              <a:srgbClr val="F2F2F2"/>
            </a:solidFill>
            <a:prstDash val="solid"/>
          </a:ln>
        </p:spPr>
      </p:sp>
      <p:sp>
        <p:nvSpPr>
          <p:cNvPr id="16" name="Shape 14"/>
          <p:cNvSpPr/>
          <p:nvPr/>
        </p:nvSpPr>
        <p:spPr>
          <a:xfrm>
            <a:off x="420624" y="2633472"/>
            <a:ext cx="384048" cy="384048"/>
          </a:xfrm>
          <a:prstGeom prst="ellipse">
            <a:avLst/>
          </a:prstGeom>
          <a:solidFill>
            <a:srgbClr val="145F58"/>
          </a:solidFill>
          <a:ln w="12700">
            <a:solidFill>
              <a:srgbClr val="145F58"/>
            </a:solidFill>
            <a:prstDash val="solid"/>
          </a:ln>
        </p:spPr>
      </p:sp>
      <p:sp>
        <p:nvSpPr>
          <p:cNvPr id="17" name="Text 15"/>
          <p:cNvSpPr/>
          <p:nvPr/>
        </p:nvSpPr>
        <p:spPr>
          <a:xfrm>
            <a:off x="420624" y="2633472"/>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8" name="bounded_body"/>
          <p:cNvSpPr/>
          <p:nvPr/>
        </p:nvSpPr>
        <p:spPr>
          <a:xfrm>
            <a:off x="914400" y="2423160"/>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8:54 a.m.</a:t>
            </a:r>
            <a:endParaRPr lang="en-US" sz="1800" dirty="0"/>
          </a:p>
        </p:txBody>
      </p:sp>
      <p:sp>
        <p:nvSpPr>
          <p:cNvPr id="19" name="bounded_body"/>
          <p:cNvSpPr/>
          <p:nvPr/>
        </p:nvSpPr>
        <p:spPr>
          <a:xfrm>
            <a:off x="3566160" y="2423160"/>
            <a:ext cx="5257800" cy="80467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The second wave of 170 aircraft attacked through heavy anti-aircraft fire</a:t>
            </a:r>
            <a:endParaRPr lang="en-US" sz="1800" dirty="0"/>
          </a:p>
        </p:txBody>
      </p:sp>
      <p:sp>
        <p:nvSpPr>
          <p:cNvPr id="20" name="Shape 18"/>
          <p:cNvSpPr/>
          <p:nvPr/>
        </p:nvSpPr>
        <p:spPr>
          <a:xfrm>
            <a:off x="274320" y="3282696"/>
            <a:ext cx="8595360" cy="804672"/>
          </a:xfrm>
          <a:prstGeom prst="rect">
            <a:avLst/>
          </a:prstGeom>
          <a:solidFill>
            <a:srgbClr val="FFFFFF"/>
          </a:solidFill>
          <a:ln w="12700">
            <a:solidFill>
              <a:srgbClr val="F2F2F2"/>
            </a:solidFill>
            <a:prstDash val="solid"/>
          </a:ln>
        </p:spPr>
      </p:sp>
      <p:sp>
        <p:nvSpPr>
          <p:cNvPr id="21" name="Shape 19"/>
          <p:cNvSpPr/>
          <p:nvPr/>
        </p:nvSpPr>
        <p:spPr>
          <a:xfrm>
            <a:off x="420624" y="3493008"/>
            <a:ext cx="384048" cy="384048"/>
          </a:xfrm>
          <a:prstGeom prst="ellipse">
            <a:avLst/>
          </a:prstGeom>
          <a:solidFill>
            <a:srgbClr val="145F58"/>
          </a:solidFill>
          <a:ln w="12700">
            <a:solidFill>
              <a:srgbClr val="145F58"/>
            </a:solidFill>
            <a:prstDash val="solid"/>
          </a:ln>
        </p:spPr>
      </p:sp>
      <p:sp>
        <p:nvSpPr>
          <p:cNvPr id="22" name="Text 20"/>
          <p:cNvSpPr/>
          <p:nvPr/>
        </p:nvSpPr>
        <p:spPr>
          <a:xfrm>
            <a:off x="420624" y="3493008"/>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23" name="bounded_body"/>
          <p:cNvSpPr/>
          <p:nvPr/>
        </p:nvSpPr>
        <p:spPr>
          <a:xfrm>
            <a:off x="914400" y="3282696"/>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9:45 a.m.</a:t>
            </a:r>
            <a:endParaRPr lang="en-US" sz="1800" dirty="0"/>
          </a:p>
        </p:txBody>
      </p:sp>
      <p:sp>
        <p:nvSpPr>
          <p:cNvPr id="24" name="bounded_body"/>
          <p:cNvSpPr/>
          <p:nvPr/>
        </p:nvSpPr>
        <p:spPr>
          <a:xfrm>
            <a:off x="3566160" y="3282696"/>
            <a:ext cx="5257800" cy="80467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The last aircraft turned for their carriers and no third wave was sent</a:t>
            </a:r>
            <a:endParaRPr lang="en-US" sz="1800" dirty="0"/>
          </a:p>
        </p:txBody>
      </p:sp>
      <p:sp>
        <p:nvSpPr>
          <p:cNvPr id="25" name="Shape 23"/>
          <p:cNvSpPr/>
          <p:nvPr/>
        </p:nvSpPr>
        <p:spPr>
          <a:xfrm>
            <a:off x="274320" y="4142232"/>
            <a:ext cx="8595360" cy="512064"/>
          </a:xfrm>
          <a:prstGeom prst="rect">
            <a:avLst/>
          </a:prstGeom>
          <a:solidFill>
            <a:srgbClr val="FFF8F6"/>
          </a:solidFill>
          <a:ln w="12700">
            <a:solidFill>
              <a:srgbClr val="E8735A"/>
            </a:solidFill>
            <a:prstDash val="solid"/>
          </a:ln>
        </p:spPr>
      </p:sp>
      <p:sp>
        <p:nvSpPr>
          <p:cNvPr id="26" name="Shape 24"/>
          <p:cNvSpPr/>
          <p:nvPr/>
        </p:nvSpPr>
        <p:spPr>
          <a:xfrm>
            <a:off x="274320" y="4142232"/>
            <a:ext cx="64008" cy="512064"/>
          </a:xfrm>
          <a:prstGeom prst="rect">
            <a:avLst/>
          </a:prstGeom>
          <a:solidFill>
            <a:srgbClr val="E8735A"/>
          </a:solidFill>
          <a:ln w="12700">
            <a:solidFill>
              <a:srgbClr val="E8735A"/>
            </a:solidFill>
            <a:prstDash val="solid"/>
          </a:ln>
        </p:spPr>
      </p:sp>
      <p:sp>
        <p:nvSpPr>
          <p:cNvPr id="27" name="bounded_callout"/>
          <p:cNvSpPr/>
          <p:nvPr/>
        </p:nvSpPr>
        <p:spPr>
          <a:xfrm>
            <a:off x="457200" y="4187952"/>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Note: The whole attack lasted about 110 minutes, from 7:55 to 9:45 in the morning.</a:t>
            </a:r>
            <a:endParaRPr lang="en-US" sz="14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USS Arizona Burning, December 7, 1941</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457200" y="758952"/>
            <a:ext cx="8229600" cy="3616452"/>
          </a:xfrm>
          <a:prstGeom prst="rect">
            <a:avLst/>
          </a:prstGeom>
          <a:solidFill>
            <a:srgbClr val="FFFFFF"/>
          </a:solidFill>
          <a:ln w="12700">
            <a:solidFill>
              <a:srgbClr val="F2F2F2"/>
            </a:solidFill>
            <a:prstDash val="solid"/>
          </a:ln>
        </p:spPr>
      </p:sp>
      <p:pic>
        <p:nvPicPr>
          <p:cNvPr id="6" name="Image 0" descr="Black-and-white 1941 photograph: a United States battleship burns at her mooring in Pearl Harbor, her collapsed tripod mast silhouetted against a towering column of black smoke, with harbor water filling the foreground and fireboats spraying water at the far left.">    </p:cNvPr>
          <p:cNvPicPr>
            <a:picLocks noChangeAspect="1"/>
          </p:cNvPicPr>
          <p:nvPr/>
        </p:nvPicPr>
        <p:blipFill>
          <a:blip r:embed="rId1"/>
          <a:stretch>
            <a:fillRect/>
          </a:stretch>
        </p:blipFill>
        <p:spPr>
          <a:xfrm>
            <a:off x="1471613" y="795528"/>
            <a:ext cx="6200775" cy="3543300"/>
          </a:xfrm>
          <a:prstGeom prst="rect">
            <a:avLst/>
          </a:prstGeom>
        </p:spPr>
      </p:pic>
      <p:sp>
        <p:nvSpPr>
          <p:cNvPr id="7" name="mllp_textfit_caption"/>
          <p:cNvSpPr/>
          <p:nvPr/>
        </p:nvSpPr>
        <p:spPr>
          <a:xfrm>
            <a:off x="457200" y="4430268"/>
            <a:ext cx="8229600" cy="402336"/>
          </a:xfrm>
          <a:prstGeom prst="rect">
            <a:avLst/>
          </a:prstGeom>
          <a:noFill/>
          <a:ln/>
        </p:spPr>
        <p:txBody>
          <a:bodyPr wrap="square" rtlCol="0" anchor="t"/>
          <a:lstStyle/>
          <a:p>
            <a:pPr algn="ctr" indent="0" marL="0">
              <a:buNone/>
            </a:pPr>
            <a:r>
              <a:rPr lang="en-US" sz="1600" i="1" dirty="0">
                <a:solidFill>
                  <a:srgbClr val="595959"/>
                </a:solidFill>
                <a:latin typeface="Arial" pitchFamily="34" charset="0"/>
                <a:ea typeface="Arial" pitchFamily="34" charset="-122"/>
                <a:cs typeface="Arial" pitchFamily="34" charset="-120"/>
              </a:rPr>
              <a:t>Note: U.S. Navy photo.</a:t>
            </a:r>
            <a:endParaRPr lang="en-US" sz="16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The Cost of the Attack</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graphicFrame>
        <p:nvGraphicFramePr>
          <p:cNvPr id="10" name="Table 0"/>
          <p:cNvGraphicFramePr>
            <a:graphicFrameLocks noGrp="1"/>
          </p:cNvGraphicFramePr>
          <p:nvPr>
            <p:extLst>
              <p:ext uri="{D42A27DB-BD31-4B8C-83A1-F6EECF244321}">
                <p14:modId xmlns:p14="http://schemas.microsoft.com/office/powerpoint/2010/main" val="1579011935"/>
              </p:ext>
            </p:extLst>
          </p:nvPr>
        </p:nvGraphicFramePr>
        <p:xfrm>
          <a:off x="274320" y="731520"/>
          <a:ext cx="8595360" cy="3488436"/>
        </p:xfrm>
        <a:graphic>
          <a:graphicData uri="http://schemas.openxmlformats.org/drawingml/2006/table">
            <a:tbl>
              <a:tblPr/>
              <a:tblGrid>
                <a:gridCol w="2865120"/>
                <a:gridCol w="2865120"/>
                <a:gridCol w="2865120"/>
              </a:tblGrid>
              <a:tr h="475488">
                <a:tc>
                  <a:txBody>
                    <a:bodyPr/>
                    <a:lstStyle/>
                    <a:p>
                      <a:pPr algn="ctr" indent="0" marL="0">
                        <a:buNone/>
                      </a:pPr>
                      <a:r>
                        <a:rPr lang="en-US" sz="1400" b="1" dirty="0">
                          <a:solidFill>
                            <a:srgbClr val="FFFFFF"/>
                          </a:solidFill>
                          <a:latin typeface="Trebuchet MS" pitchFamily="34" charset="0"/>
                          <a:ea typeface="Trebuchet MS" pitchFamily="34" charset="-122"/>
                          <a:cs typeface="Trebuchet MS" pitchFamily="34" charset="-120"/>
                        </a:rPr>
                        <a:t>Measure</a:t>
                      </a:r>
                      <a:endParaRPr lang="en-US" sz="1400" dirty="0">
                        <a:latin typeface="Trebuchet MS" charset="0"/>
                        <a:ea typeface="Trebuchet MS" charset="0"/>
                        <a:cs typeface="Trebuchet MS"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1B2A4A"/>
                    </a:solidFill>
                  </a:tcPr>
                </a:tc>
                <a:tc>
                  <a:txBody>
                    <a:bodyPr/>
                    <a:lstStyle/>
                    <a:p>
                      <a:pPr algn="ctr" indent="0" marL="0">
                        <a:buNone/>
                      </a:pPr>
                      <a:r>
                        <a:rPr lang="en-US" sz="1400" b="1" dirty="0">
                          <a:solidFill>
                            <a:srgbClr val="FFFFFF"/>
                          </a:solidFill>
                          <a:latin typeface="Trebuchet MS" pitchFamily="34" charset="0"/>
                          <a:ea typeface="Trebuchet MS" pitchFamily="34" charset="-122"/>
                          <a:cs typeface="Trebuchet MS" pitchFamily="34" charset="-120"/>
                        </a:rPr>
                        <a:t>Figure</a:t>
                      </a:r>
                      <a:endParaRPr lang="en-US" sz="1400" dirty="0">
                        <a:latin typeface="Trebuchet MS" charset="0"/>
                        <a:ea typeface="Trebuchet MS" charset="0"/>
                        <a:cs typeface="Trebuchet MS"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1B2A4A"/>
                    </a:solidFill>
                  </a:tcPr>
                </a:tc>
                <a:tc>
                  <a:txBody>
                    <a:bodyPr/>
                    <a:lstStyle/>
                    <a:p>
                      <a:pPr algn="ctr" indent="0" marL="0">
                        <a:buNone/>
                      </a:pPr>
                      <a:r>
                        <a:rPr lang="en-US" sz="1400" b="1" dirty="0">
                          <a:solidFill>
                            <a:srgbClr val="FFFFFF"/>
                          </a:solidFill>
                          <a:latin typeface="Trebuchet MS" pitchFamily="34" charset="0"/>
                          <a:ea typeface="Trebuchet MS" pitchFamily="34" charset="-122"/>
                          <a:cs typeface="Trebuchet MS" pitchFamily="34" charset="-120"/>
                        </a:rPr>
                        <a:t>Notes</a:t>
                      </a:r>
                      <a:endParaRPr lang="en-US" sz="1400" dirty="0">
                        <a:latin typeface="Trebuchet MS" charset="0"/>
                        <a:ea typeface="Trebuchet MS" charset="0"/>
                        <a:cs typeface="Trebuchet MS"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1B2A4A"/>
                    </a:solidFill>
                  </a:tcPr>
                </a:tc>
              </a:tr>
              <a:tr h="475488">
                <a:tc>
                  <a:txBody>
                    <a:bodyPr/>
                    <a:lstStyle/>
                    <a:p>
                      <a:pPr algn="ctr" indent="0" marL="0">
                        <a:buNone/>
                      </a:pPr>
                      <a:r>
                        <a:rPr lang="en-US" sz="1350" dirty="0">
                          <a:solidFill>
                            <a:srgbClr val="333333"/>
                          </a:solidFill>
                          <a:latin typeface="Arial" pitchFamily="34" charset="0"/>
                          <a:ea typeface="Arial" pitchFamily="34" charset="-122"/>
                          <a:cs typeface="Arial" pitchFamily="34" charset="-120"/>
                        </a:rPr>
                        <a:t>Americans killed</a:t>
                      </a:r>
                      <a:endParaRPr lang="en-US" sz="1350" dirty="0">
                        <a:latin typeface="Arial" charset="0"/>
                        <a:ea typeface="Arial" charset="0"/>
                        <a:cs typeface="Arial"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FFFFF"/>
                    </a:solidFill>
                  </a:tcPr>
                </a:tc>
                <a:tc>
                  <a:txBody>
                    <a:bodyPr/>
                    <a:lstStyle/>
                    <a:p>
                      <a:pPr algn="ctr" indent="0" marL="0">
                        <a:buNone/>
                      </a:pPr>
                      <a:r>
                        <a:rPr lang="en-US" sz="1350" dirty="0">
                          <a:solidFill>
                            <a:srgbClr val="333333"/>
                          </a:solidFill>
                          <a:latin typeface="Arial" pitchFamily="34" charset="0"/>
                          <a:ea typeface="Arial" pitchFamily="34" charset="-122"/>
                          <a:cs typeface="Arial" pitchFamily="34" charset="-120"/>
                        </a:rPr>
                        <a:t>2,403</a:t>
                      </a:r>
                      <a:endParaRPr lang="en-US" sz="1350" dirty="0">
                        <a:latin typeface="Arial" charset="0"/>
                        <a:ea typeface="Arial" charset="0"/>
                        <a:cs typeface="Arial"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FFFFF"/>
                    </a:solidFill>
                  </a:tcPr>
                </a:tc>
                <a:tc>
                  <a:txBody>
                    <a:bodyPr/>
                    <a:lstStyle/>
                    <a:p>
                      <a:pPr algn="ctr" indent="0" marL="0">
                        <a:buNone/>
                      </a:pPr>
                      <a:r>
                        <a:rPr lang="en-US" sz="1350" dirty="0">
                          <a:solidFill>
                            <a:srgbClr val="333333"/>
                          </a:solidFill>
                          <a:latin typeface="Arial" pitchFamily="34" charset="0"/>
                          <a:ea typeface="Arial" pitchFamily="34" charset="-122"/>
                          <a:cs typeface="Arial" pitchFamily="34" charset="-120"/>
                        </a:rPr>
                        <a:t>Including 68 civilians</a:t>
                      </a:r>
                      <a:endParaRPr lang="en-US" sz="1350" dirty="0">
                        <a:latin typeface="Arial" charset="0"/>
                        <a:ea typeface="Arial" charset="0"/>
                        <a:cs typeface="Arial"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FFFFF"/>
                    </a:solidFill>
                  </a:tcPr>
                </a:tc>
              </a:tr>
              <a:tr h="475488">
                <a:tc>
                  <a:txBody>
                    <a:bodyPr/>
                    <a:lstStyle/>
                    <a:p>
                      <a:pPr algn="ctr" indent="0" marL="0">
                        <a:buNone/>
                      </a:pPr>
                      <a:r>
                        <a:rPr lang="en-US" sz="1350" dirty="0">
                          <a:solidFill>
                            <a:srgbClr val="333333"/>
                          </a:solidFill>
                          <a:latin typeface="Arial" pitchFamily="34" charset="0"/>
                          <a:ea typeface="Arial" pitchFamily="34" charset="-122"/>
                          <a:cs typeface="Arial" pitchFamily="34" charset="-120"/>
                        </a:rPr>
                        <a:t>Americans wounded</a:t>
                      </a:r>
                      <a:endParaRPr lang="en-US" sz="1350" dirty="0">
                        <a:latin typeface="Arial" charset="0"/>
                        <a:ea typeface="Arial" charset="0"/>
                        <a:cs typeface="Arial"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2F2F2"/>
                    </a:solidFill>
                  </a:tcPr>
                </a:tc>
                <a:tc>
                  <a:txBody>
                    <a:bodyPr/>
                    <a:lstStyle/>
                    <a:p>
                      <a:pPr algn="ctr" indent="0" marL="0">
                        <a:buNone/>
                      </a:pPr>
                      <a:r>
                        <a:rPr lang="en-US" sz="1350" dirty="0">
                          <a:solidFill>
                            <a:srgbClr val="333333"/>
                          </a:solidFill>
                          <a:latin typeface="Arial" pitchFamily="34" charset="0"/>
                          <a:ea typeface="Arial" pitchFamily="34" charset="-122"/>
                          <a:cs typeface="Arial" pitchFamily="34" charset="-120"/>
                        </a:rPr>
                        <a:t>1,178</a:t>
                      </a:r>
                      <a:endParaRPr lang="en-US" sz="1350" dirty="0">
                        <a:latin typeface="Arial" charset="0"/>
                        <a:ea typeface="Arial" charset="0"/>
                        <a:cs typeface="Arial"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2F2F2"/>
                    </a:solidFill>
                  </a:tcPr>
                </a:tc>
                <a:tc>
                  <a:txBody>
                    <a:bodyPr/>
                    <a:lstStyle/>
                    <a:p>
                      <a:pPr algn="ctr" indent="0" marL="0">
                        <a:buNone/>
                      </a:pPr>
                      <a:r>
                        <a:rPr lang="en-US" sz="1350" dirty="0">
                          <a:solidFill>
                            <a:srgbClr val="333333"/>
                          </a:solidFill>
                          <a:latin typeface="Arial" pitchFamily="34" charset="0"/>
                          <a:ea typeface="Arial" pitchFamily="34" charset="-122"/>
                          <a:cs typeface="Arial" pitchFamily="34" charset="-120"/>
                        </a:rPr>
                        <a:t>Service members and civilians</a:t>
                      </a:r>
                      <a:endParaRPr lang="en-US" sz="1350" dirty="0">
                        <a:latin typeface="Arial" charset="0"/>
                        <a:ea typeface="Arial" charset="0"/>
                        <a:cs typeface="Arial"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2F2F2"/>
                    </a:solidFill>
                  </a:tcPr>
                </a:tc>
              </a:tr>
              <a:tr h="475488">
                <a:tc>
                  <a:txBody>
                    <a:bodyPr/>
                    <a:lstStyle/>
                    <a:p>
                      <a:pPr algn="ctr" indent="0" marL="0">
                        <a:buNone/>
                      </a:pPr>
                      <a:r>
                        <a:rPr lang="en-US" sz="1350" dirty="0">
                          <a:solidFill>
                            <a:srgbClr val="333333"/>
                          </a:solidFill>
                          <a:latin typeface="Arial" pitchFamily="34" charset="0"/>
                          <a:ea typeface="Arial" pitchFamily="34" charset="-122"/>
                          <a:cs typeface="Arial" pitchFamily="34" charset="-120"/>
                        </a:rPr>
                        <a:t>Killed on the USS Arizona</a:t>
                      </a:r>
                      <a:endParaRPr lang="en-US" sz="1350" dirty="0">
                        <a:latin typeface="Arial" charset="0"/>
                        <a:ea typeface="Arial" charset="0"/>
                        <a:cs typeface="Arial"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FFFFF"/>
                    </a:solidFill>
                  </a:tcPr>
                </a:tc>
                <a:tc>
                  <a:txBody>
                    <a:bodyPr/>
                    <a:lstStyle/>
                    <a:p>
                      <a:pPr algn="ctr" indent="0" marL="0">
                        <a:buNone/>
                      </a:pPr>
                      <a:r>
                        <a:rPr lang="en-US" sz="1350" dirty="0">
                          <a:solidFill>
                            <a:srgbClr val="333333"/>
                          </a:solidFill>
                          <a:latin typeface="Arial" pitchFamily="34" charset="0"/>
                          <a:ea typeface="Arial" pitchFamily="34" charset="-122"/>
                          <a:cs typeface="Arial" pitchFamily="34" charset="-120"/>
                        </a:rPr>
                        <a:t>1,177</a:t>
                      </a:r>
                      <a:endParaRPr lang="en-US" sz="1350" dirty="0">
                        <a:latin typeface="Arial" charset="0"/>
                        <a:ea typeface="Arial" charset="0"/>
                        <a:cs typeface="Arial"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FFFFF"/>
                    </a:solidFill>
                  </a:tcPr>
                </a:tc>
                <a:tc>
                  <a:txBody>
                    <a:bodyPr/>
                    <a:lstStyle/>
                    <a:p>
                      <a:pPr algn="ctr" indent="0" marL="0">
                        <a:buNone/>
                      </a:pPr>
                      <a:r>
                        <a:rPr lang="en-US" sz="1350" dirty="0">
                          <a:solidFill>
                            <a:srgbClr val="333333"/>
                          </a:solidFill>
                          <a:latin typeface="Arial" pitchFamily="34" charset="0"/>
                          <a:ea typeface="Arial" pitchFamily="34" charset="-122"/>
                          <a:cs typeface="Arial" pitchFamily="34" charset="-120"/>
                        </a:rPr>
                        <a:t>Almost half of all American deaths</a:t>
                      </a:r>
                      <a:endParaRPr lang="en-US" sz="1350" dirty="0">
                        <a:latin typeface="Arial" charset="0"/>
                        <a:ea typeface="Arial" charset="0"/>
                        <a:cs typeface="Arial"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FFFFF"/>
                    </a:solidFill>
                  </a:tcPr>
                </a:tc>
              </a:tr>
              <a:tr h="475488">
                <a:tc>
                  <a:txBody>
                    <a:bodyPr/>
                    <a:lstStyle/>
                    <a:p>
                      <a:pPr algn="ctr" indent="0" marL="0">
                        <a:buNone/>
                      </a:pPr>
                      <a:r>
                        <a:rPr lang="en-US" sz="1350" dirty="0">
                          <a:solidFill>
                            <a:srgbClr val="333333"/>
                          </a:solidFill>
                          <a:latin typeface="Arial" pitchFamily="34" charset="0"/>
                          <a:ea typeface="Arial" pitchFamily="34" charset="-122"/>
                          <a:cs typeface="Arial" pitchFamily="34" charset="-120"/>
                        </a:rPr>
                        <a:t>American ships sunk or damaged</a:t>
                      </a:r>
                      <a:endParaRPr lang="en-US" sz="1350" dirty="0">
                        <a:latin typeface="Arial" charset="0"/>
                        <a:ea typeface="Arial" charset="0"/>
                        <a:cs typeface="Arial"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2F2F2"/>
                    </a:solidFill>
                  </a:tcPr>
                </a:tc>
                <a:tc>
                  <a:txBody>
                    <a:bodyPr/>
                    <a:lstStyle/>
                    <a:p>
                      <a:pPr algn="ctr" indent="0" marL="0">
                        <a:buNone/>
                      </a:pPr>
                      <a:r>
                        <a:rPr lang="en-US" sz="1350" dirty="0">
                          <a:solidFill>
                            <a:srgbClr val="333333"/>
                          </a:solidFill>
                          <a:latin typeface="Arial" pitchFamily="34" charset="0"/>
                          <a:ea typeface="Arial" pitchFamily="34" charset="-122"/>
                          <a:cs typeface="Arial" pitchFamily="34" charset="-120"/>
                        </a:rPr>
                        <a:t>21</a:t>
                      </a:r>
                      <a:endParaRPr lang="en-US" sz="1350" dirty="0">
                        <a:latin typeface="Arial" charset="0"/>
                        <a:ea typeface="Arial" charset="0"/>
                        <a:cs typeface="Arial"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2F2F2"/>
                    </a:solidFill>
                  </a:tcPr>
                </a:tc>
                <a:tc>
                  <a:txBody>
                    <a:bodyPr/>
                    <a:lstStyle/>
                    <a:p>
                      <a:pPr algn="ctr" indent="0" marL="0">
                        <a:buNone/>
                      </a:pPr>
                      <a:r>
                        <a:rPr lang="en-US" sz="1350" dirty="0">
                          <a:solidFill>
                            <a:srgbClr val="333333"/>
                          </a:solidFill>
                          <a:latin typeface="Arial" pitchFamily="34" charset="0"/>
                          <a:ea typeface="Arial" pitchFamily="34" charset="-122"/>
                          <a:cs typeface="Arial" pitchFamily="34" charset="-120"/>
                        </a:rPr>
                        <a:t>All eight battleships present were hit</a:t>
                      </a:r>
                      <a:endParaRPr lang="en-US" sz="1350" dirty="0">
                        <a:latin typeface="Arial" charset="0"/>
                        <a:ea typeface="Arial" charset="0"/>
                        <a:cs typeface="Arial"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2F2F2"/>
                    </a:solidFill>
                  </a:tcPr>
                </a:tc>
              </a:tr>
              <a:tr h="475488">
                <a:tc>
                  <a:txBody>
                    <a:bodyPr/>
                    <a:lstStyle/>
                    <a:p>
                      <a:pPr algn="ctr" indent="0" marL="0">
                        <a:buNone/>
                      </a:pPr>
                      <a:r>
                        <a:rPr lang="en-US" sz="1350" dirty="0">
                          <a:solidFill>
                            <a:srgbClr val="333333"/>
                          </a:solidFill>
                          <a:latin typeface="Arial" pitchFamily="34" charset="0"/>
                          <a:ea typeface="Arial" pitchFamily="34" charset="-122"/>
                          <a:cs typeface="Arial" pitchFamily="34" charset="-120"/>
                        </a:rPr>
                        <a:t>American aircraft destroyed</a:t>
                      </a:r>
                      <a:endParaRPr lang="en-US" sz="1350" dirty="0">
                        <a:latin typeface="Arial" charset="0"/>
                        <a:ea typeface="Arial" charset="0"/>
                        <a:cs typeface="Arial"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FFFFF"/>
                    </a:solidFill>
                  </a:tcPr>
                </a:tc>
                <a:tc>
                  <a:txBody>
                    <a:bodyPr/>
                    <a:lstStyle/>
                    <a:p>
                      <a:pPr algn="ctr" indent="0" marL="0">
                        <a:buNone/>
                      </a:pPr>
                      <a:r>
                        <a:rPr lang="en-US" sz="1350" dirty="0">
                          <a:solidFill>
                            <a:srgbClr val="333333"/>
                          </a:solidFill>
                          <a:latin typeface="Arial" pitchFamily="34" charset="0"/>
                          <a:ea typeface="Arial" pitchFamily="34" charset="-122"/>
                          <a:cs typeface="Arial" pitchFamily="34" charset="-120"/>
                        </a:rPr>
                        <a:t>188</a:t>
                      </a:r>
                      <a:endParaRPr lang="en-US" sz="1350" dirty="0">
                        <a:latin typeface="Arial" charset="0"/>
                        <a:ea typeface="Arial" charset="0"/>
                        <a:cs typeface="Arial"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FFFFF"/>
                    </a:solidFill>
                  </a:tcPr>
                </a:tc>
                <a:tc>
                  <a:txBody>
                    <a:bodyPr/>
                    <a:lstStyle/>
                    <a:p>
                      <a:pPr algn="ctr" indent="0" marL="0">
                        <a:buNone/>
                      </a:pPr>
                      <a:r>
                        <a:rPr lang="en-US" sz="1350" dirty="0">
                          <a:solidFill>
                            <a:srgbClr val="333333"/>
                          </a:solidFill>
                          <a:latin typeface="Arial" pitchFamily="34" charset="0"/>
                          <a:ea typeface="Arial" pitchFamily="34" charset="-122"/>
                          <a:cs typeface="Arial" pitchFamily="34" charset="-120"/>
                        </a:rPr>
                        <a:t>Most were caught on the ground</a:t>
                      </a:r>
                      <a:endParaRPr lang="en-US" sz="1350" dirty="0">
                        <a:latin typeface="Arial" charset="0"/>
                        <a:ea typeface="Arial" charset="0"/>
                        <a:cs typeface="Arial"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FFFFF"/>
                    </a:solidFill>
                  </a:tcPr>
                </a:tc>
              </a:tr>
              <a:tr h="475488">
                <a:tc>
                  <a:txBody>
                    <a:bodyPr/>
                    <a:lstStyle/>
                    <a:p>
                      <a:pPr algn="ctr" indent="0" marL="0">
                        <a:buNone/>
                      </a:pPr>
                      <a:r>
                        <a:rPr lang="en-US" sz="1350" dirty="0">
                          <a:solidFill>
                            <a:srgbClr val="333333"/>
                          </a:solidFill>
                          <a:latin typeface="Arial" pitchFamily="34" charset="0"/>
                          <a:ea typeface="Arial" pitchFamily="34" charset="-122"/>
                          <a:cs typeface="Arial" pitchFamily="34" charset="-120"/>
                        </a:rPr>
                        <a:t>Japanese aircraft lost</a:t>
                      </a:r>
                      <a:endParaRPr lang="en-US" sz="1350" dirty="0">
                        <a:latin typeface="Arial" charset="0"/>
                        <a:ea typeface="Arial" charset="0"/>
                        <a:cs typeface="Arial"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2F2F2"/>
                    </a:solidFill>
                  </a:tcPr>
                </a:tc>
                <a:tc>
                  <a:txBody>
                    <a:bodyPr/>
                    <a:lstStyle/>
                    <a:p>
                      <a:pPr algn="ctr" indent="0" marL="0">
                        <a:buNone/>
                      </a:pPr>
                      <a:r>
                        <a:rPr lang="en-US" sz="1350" dirty="0">
                          <a:solidFill>
                            <a:srgbClr val="333333"/>
                          </a:solidFill>
                          <a:latin typeface="Arial" pitchFamily="34" charset="0"/>
                          <a:ea typeface="Arial" pitchFamily="34" charset="-122"/>
                          <a:cs typeface="Arial" pitchFamily="34" charset="-120"/>
                        </a:rPr>
                        <a:t>29</a:t>
                      </a:r>
                      <a:endParaRPr lang="en-US" sz="1350" dirty="0">
                        <a:latin typeface="Arial" charset="0"/>
                        <a:ea typeface="Arial" charset="0"/>
                        <a:cs typeface="Arial"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2F2F2"/>
                    </a:solidFill>
                  </a:tcPr>
                </a:tc>
                <a:tc>
                  <a:txBody>
                    <a:bodyPr/>
                    <a:lstStyle/>
                    <a:p>
                      <a:pPr algn="ctr" indent="0" marL="0">
                        <a:buNone/>
                      </a:pPr>
                      <a:r>
                        <a:rPr lang="en-US" sz="1350" dirty="0">
                          <a:solidFill>
                            <a:srgbClr val="333333"/>
                          </a:solidFill>
                          <a:latin typeface="Arial" pitchFamily="34" charset="0"/>
                          <a:ea typeface="Arial" pitchFamily="34" charset="-122"/>
                          <a:cs typeface="Arial" pitchFamily="34" charset="-120"/>
                        </a:rPr>
                        <a:t>Out of the 353 that attacked</a:t>
                      </a:r>
                      <a:endParaRPr lang="en-US" sz="1350" dirty="0">
                        <a:latin typeface="Arial" charset="0"/>
                        <a:ea typeface="Arial" charset="0"/>
                        <a:cs typeface="Arial"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2F2F2"/>
                    </a:solidFill>
                  </a:tcPr>
                </a:tc>
              </a:tr>
            </a:tbl>
          </a:graphicData>
        </a:graphic>
      </p:graphicFrame>
      <p:sp>
        <p:nvSpPr>
          <p:cNvPr id="6" name="Shape 3"/>
          <p:cNvSpPr/>
          <p:nvPr/>
        </p:nvSpPr>
        <p:spPr>
          <a:xfrm>
            <a:off x="274320" y="4302252"/>
            <a:ext cx="8595360" cy="512064"/>
          </a:xfrm>
          <a:prstGeom prst="rect">
            <a:avLst/>
          </a:prstGeom>
          <a:solidFill>
            <a:srgbClr val="FFF8F6"/>
          </a:solidFill>
          <a:ln w="12700">
            <a:solidFill>
              <a:srgbClr val="E8735A"/>
            </a:solidFill>
            <a:prstDash val="solid"/>
          </a:ln>
        </p:spPr>
      </p:sp>
      <p:sp>
        <p:nvSpPr>
          <p:cNvPr id="7" name="Shape 4"/>
          <p:cNvSpPr/>
          <p:nvPr/>
        </p:nvSpPr>
        <p:spPr>
          <a:xfrm>
            <a:off x="274320" y="4302252"/>
            <a:ext cx="64008" cy="512064"/>
          </a:xfrm>
          <a:prstGeom prst="rect">
            <a:avLst/>
          </a:prstGeom>
          <a:solidFill>
            <a:srgbClr val="E8735A"/>
          </a:solidFill>
          <a:ln w="12700">
            <a:solidFill>
              <a:srgbClr val="E8735A"/>
            </a:solidFill>
            <a:prstDash val="solid"/>
          </a:ln>
        </p:spPr>
      </p:sp>
      <p:sp>
        <p:nvSpPr>
          <p:cNvPr id="8" name="bounded_callout"/>
          <p:cNvSpPr/>
          <p:nvPr/>
        </p:nvSpPr>
        <p:spPr>
          <a:xfrm>
            <a:off x="457200" y="4347972"/>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Almost half of all American deaths came from one ship, the USS Arizona.</a:t>
            </a:r>
            <a:endParaRPr lang="en-US" sz="14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The Attack in Four Words</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713232"/>
          </a:xfrm>
          <a:prstGeom prst="rect">
            <a:avLst/>
          </a:prstGeom>
          <a:solidFill>
            <a:srgbClr val="F5F5F5"/>
          </a:solidFill>
          <a:ln w="12700">
            <a:solidFill>
              <a:srgbClr val="F2F2F2"/>
            </a:solidFill>
            <a:prstDash val="solid"/>
          </a:ln>
        </p:spPr>
      </p:sp>
      <p:sp>
        <p:nvSpPr>
          <p:cNvPr id="6" name="Shape 4"/>
          <p:cNvSpPr/>
          <p:nvPr/>
        </p:nvSpPr>
        <p:spPr>
          <a:xfrm>
            <a:off x="274320" y="704088"/>
            <a:ext cx="73152" cy="713232"/>
          </a:xfrm>
          <a:prstGeom prst="rect">
            <a:avLst/>
          </a:prstGeom>
          <a:solidFill>
            <a:srgbClr val="2A9D8F"/>
          </a:solidFill>
          <a:ln w="12700">
            <a:solidFill>
              <a:srgbClr val="2A9D8F"/>
            </a:solidFill>
            <a:prstDash val="solid"/>
          </a:ln>
        </p:spPr>
      </p:sp>
      <p:sp>
        <p:nvSpPr>
          <p:cNvPr id="7" name="bounded_body"/>
          <p:cNvSpPr/>
          <p:nvPr/>
        </p:nvSpPr>
        <p:spPr>
          <a:xfrm>
            <a:off x="457200" y="70408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Pearl Harbor</a:t>
            </a:r>
            <a:endParaRPr lang="en-US" sz="1800" dirty="0"/>
          </a:p>
        </p:txBody>
      </p:sp>
      <p:sp>
        <p:nvSpPr>
          <p:cNvPr id="8" name="bounded_body"/>
          <p:cNvSpPr/>
          <p:nvPr/>
        </p:nvSpPr>
        <p:spPr>
          <a:xfrm>
            <a:off x="2926080" y="704088"/>
            <a:ext cx="5897880" cy="71323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The United States Navy base on Oahu, Hawaii, attacked by Japan on December 7, 1941</a:t>
            </a:r>
            <a:endParaRPr lang="en-US" sz="1800" dirty="0"/>
          </a:p>
        </p:txBody>
      </p:sp>
      <p:sp>
        <p:nvSpPr>
          <p:cNvPr id="9" name="Shape 7"/>
          <p:cNvSpPr/>
          <p:nvPr/>
        </p:nvSpPr>
        <p:spPr>
          <a:xfrm>
            <a:off x="274320" y="1481328"/>
            <a:ext cx="8595360" cy="713232"/>
          </a:xfrm>
          <a:prstGeom prst="rect">
            <a:avLst/>
          </a:prstGeom>
          <a:solidFill>
            <a:srgbClr val="F5F5F5"/>
          </a:solidFill>
          <a:ln w="12700">
            <a:solidFill>
              <a:srgbClr val="F2F2F2"/>
            </a:solidFill>
            <a:prstDash val="solid"/>
          </a:ln>
        </p:spPr>
      </p:sp>
      <p:sp>
        <p:nvSpPr>
          <p:cNvPr id="10" name="Shape 8"/>
          <p:cNvSpPr/>
          <p:nvPr/>
        </p:nvSpPr>
        <p:spPr>
          <a:xfrm>
            <a:off x="274320" y="1481328"/>
            <a:ext cx="73152" cy="713232"/>
          </a:xfrm>
          <a:prstGeom prst="rect">
            <a:avLst/>
          </a:prstGeom>
          <a:solidFill>
            <a:srgbClr val="2A9D8F"/>
          </a:solidFill>
          <a:ln w="12700">
            <a:solidFill>
              <a:srgbClr val="2A9D8F"/>
            </a:solidFill>
            <a:prstDash val="solid"/>
          </a:ln>
        </p:spPr>
      </p:sp>
      <p:sp>
        <p:nvSpPr>
          <p:cNvPr id="11" name="bounded_body"/>
          <p:cNvSpPr/>
          <p:nvPr/>
        </p:nvSpPr>
        <p:spPr>
          <a:xfrm>
            <a:off x="457200" y="148132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Battleship Row</a:t>
            </a:r>
            <a:endParaRPr lang="en-US" sz="1800" dirty="0"/>
          </a:p>
        </p:txBody>
      </p:sp>
      <p:sp>
        <p:nvSpPr>
          <p:cNvPr id="12" name="bounded_body"/>
          <p:cNvSpPr/>
          <p:nvPr/>
        </p:nvSpPr>
        <p:spPr>
          <a:xfrm>
            <a:off x="2926080" y="1481328"/>
            <a:ext cx="5897880" cy="71323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The line of moorings beside Ford Island where seven American battleships lay side by side</a:t>
            </a:r>
            <a:endParaRPr lang="en-US" sz="1800" dirty="0"/>
          </a:p>
        </p:txBody>
      </p:sp>
      <p:sp>
        <p:nvSpPr>
          <p:cNvPr id="13" name="Shape 11"/>
          <p:cNvSpPr/>
          <p:nvPr/>
        </p:nvSpPr>
        <p:spPr>
          <a:xfrm>
            <a:off x="274320" y="2258568"/>
            <a:ext cx="8595360" cy="713232"/>
          </a:xfrm>
          <a:prstGeom prst="rect">
            <a:avLst/>
          </a:prstGeom>
          <a:solidFill>
            <a:srgbClr val="F5F5F5"/>
          </a:solidFill>
          <a:ln w="12700">
            <a:solidFill>
              <a:srgbClr val="F2F2F2"/>
            </a:solidFill>
            <a:prstDash val="solid"/>
          </a:ln>
        </p:spPr>
      </p:sp>
      <p:sp>
        <p:nvSpPr>
          <p:cNvPr id="14" name="Shape 12"/>
          <p:cNvSpPr/>
          <p:nvPr/>
        </p:nvSpPr>
        <p:spPr>
          <a:xfrm>
            <a:off x="274320" y="2258568"/>
            <a:ext cx="73152" cy="713232"/>
          </a:xfrm>
          <a:prstGeom prst="rect">
            <a:avLst/>
          </a:prstGeom>
          <a:solidFill>
            <a:srgbClr val="2A9D8F"/>
          </a:solidFill>
          <a:ln w="12700">
            <a:solidFill>
              <a:srgbClr val="2A9D8F"/>
            </a:solidFill>
            <a:prstDash val="solid"/>
          </a:ln>
        </p:spPr>
      </p:sp>
      <p:sp>
        <p:nvSpPr>
          <p:cNvPr id="15" name="bounded_body"/>
          <p:cNvSpPr/>
          <p:nvPr/>
        </p:nvSpPr>
        <p:spPr>
          <a:xfrm>
            <a:off x="457200" y="225856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USS Arizona</a:t>
            </a:r>
            <a:endParaRPr lang="en-US" sz="1800" dirty="0"/>
          </a:p>
        </p:txBody>
      </p:sp>
      <p:sp>
        <p:nvSpPr>
          <p:cNvPr id="16" name="bounded_body"/>
          <p:cNvSpPr/>
          <p:nvPr/>
        </p:nvSpPr>
        <p:spPr>
          <a:xfrm>
            <a:off x="2926080" y="2258568"/>
            <a:ext cx="5897880" cy="71323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The battleship destroyed when a bomb set off her forward magazine, killing 1,177 of her crew</a:t>
            </a:r>
            <a:endParaRPr lang="en-US" sz="1800" dirty="0"/>
          </a:p>
        </p:txBody>
      </p:sp>
      <p:sp>
        <p:nvSpPr>
          <p:cNvPr id="17" name="Shape 15"/>
          <p:cNvSpPr/>
          <p:nvPr/>
        </p:nvSpPr>
        <p:spPr>
          <a:xfrm>
            <a:off x="274320" y="3035808"/>
            <a:ext cx="8595360" cy="713232"/>
          </a:xfrm>
          <a:prstGeom prst="rect">
            <a:avLst/>
          </a:prstGeom>
          <a:solidFill>
            <a:srgbClr val="F5F5F5"/>
          </a:solidFill>
          <a:ln w="12700">
            <a:solidFill>
              <a:srgbClr val="F2F2F2"/>
            </a:solidFill>
            <a:prstDash val="solid"/>
          </a:ln>
        </p:spPr>
      </p:sp>
      <p:sp>
        <p:nvSpPr>
          <p:cNvPr id="18" name="Shape 16"/>
          <p:cNvSpPr/>
          <p:nvPr/>
        </p:nvSpPr>
        <p:spPr>
          <a:xfrm>
            <a:off x="274320" y="3035808"/>
            <a:ext cx="73152" cy="713232"/>
          </a:xfrm>
          <a:prstGeom prst="rect">
            <a:avLst/>
          </a:prstGeom>
          <a:solidFill>
            <a:srgbClr val="2A9D8F"/>
          </a:solidFill>
          <a:ln w="12700">
            <a:solidFill>
              <a:srgbClr val="2A9D8F"/>
            </a:solidFill>
            <a:prstDash val="solid"/>
          </a:ln>
        </p:spPr>
      </p:sp>
      <p:sp>
        <p:nvSpPr>
          <p:cNvPr id="19" name="bounded_body"/>
          <p:cNvSpPr/>
          <p:nvPr/>
        </p:nvSpPr>
        <p:spPr>
          <a:xfrm>
            <a:off x="457200" y="303580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Aircraft Carrier</a:t>
            </a:r>
            <a:endParaRPr lang="en-US" sz="1800" dirty="0"/>
          </a:p>
        </p:txBody>
      </p:sp>
      <p:sp>
        <p:nvSpPr>
          <p:cNvPr id="20" name="bounded_body"/>
          <p:cNvSpPr/>
          <p:nvPr/>
        </p:nvSpPr>
        <p:spPr>
          <a:xfrm>
            <a:off x="2926080" y="3035808"/>
            <a:ext cx="5897880" cy="71323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A warship that launches and lands aircraft at sea; the three American carriers were away</a:t>
            </a:r>
            <a:endParaRPr lang="en-US" sz="1800" dirty="0"/>
          </a:p>
        </p:txBody>
      </p:sp>
      <p:sp>
        <p:nvSpPr>
          <p:cNvPr id="21" name="Shape 19"/>
          <p:cNvSpPr/>
          <p:nvPr/>
        </p:nvSpPr>
        <p:spPr>
          <a:xfrm>
            <a:off x="274320" y="3803904"/>
            <a:ext cx="8595360" cy="512064"/>
          </a:xfrm>
          <a:prstGeom prst="rect">
            <a:avLst/>
          </a:prstGeom>
          <a:solidFill>
            <a:srgbClr val="FFEBEE"/>
          </a:solidFill>
          <a:ln w="12700">
            <a:solidFill>
              <a:srgbClr val="C0392B"/>
            </a:solidFill>
            <a:prstDash val="solid"/>
          </a:ln>
        </p:spPr>
      </p:sp>
      <p:sp>
        <p:nvSpPr>
          <p:cNvPr id="22" name="Shape 20"/>
          <p:cNvSpPr/>
          <p:nvPr/>
        </p:nvSpPr>
        <p:spPr>
          <a:xfrm>
            <a:off x="274320" y="3803904"/>
            <a:ext cx="64008" cy="512064"/>
          </a:xfrm>
          <a:prstGeom prst="rect">
            <a:avLst/>
          </a:prstGeom>
          <a:solidFill>
            <a:srgbClr val="C0392B"/>
          </a:solidFill>
          <a:ln w="12700">
            <a:solidFill>
              <a:srgbClr val="C0392B"/>
            </a:solidFill>
            <a:prstDash val="solid"/>
          </a:ln>
        </p:spPr>
      </p:sp>
      <p:sp>
        <p:nvSpPr>
          <p:cNvPr id="23" name="bounded_callout"/>
          <p:cNvSpPr/>
          <p:nvPr/>
        </p:nvSpPr>
        <p:spPr>
          <a:xfrm>
            <a:off x="457200" y="3849624"/>
            <a:ext cx="8394192" cy="420624"/>
          </a:xfrm>
          <a:prstGeom prst="rect">
            <a:avLst/>
          </a:prstGeom>
          <a:noFill/>
          <a:ln/>
        </p:spPr>
        <p:txBody>
          <a:bodyPr wrap="square" rtlCol="0" anchor="ctr"/>
          <a:lstStyle/>
          <a:p>
            <a:pPr indent="0" marL="0">
              <a:buNone/>
            </a:pPr>
            <a:r>
              <a:rPr lang="en-US" sz="1600" dirty="0">
                <a:solidFill>
                  <a:srgbClr val="1B2A4A"/>
                </a:solidFill>
                <a:latin typeface="Arial" pitchFamily="34" charset="0"/>
                <a:ea typeface="Arial" pitchFamily="34" charset="-122"/>
                <a:cs typeface="Arial" pitchFamily="34" charset="-120"/>
              </a:rPr>
              <a:t>Remember: All three American carriers were away from Pearl Harbor and survived.</a:t>
            </a:r>
            <a:endParaRPr lang="en-US" sz="16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What the Japanese Missed</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bounded_body"/>
          <p:cNvSpPr/>
          <p:nvPr/>
        </p:nvSpPr>
        <p:spPr>
          <a:xfrm>
            <a:off x="365760" y="731520"/>
            <a:ext cx="8503920" cy="3506724"/>
          </a:xfrm>
          <a:prstGeom prst="rect">
            <a:avLst/>
          </a:prstGeom>
          <a:noFill/>
          <a:ln/>
        </p:spPr>
        <p:txBody>
          <a:bodyPr wrap="square" rtlCol="0" anchor="t"/>
          <a:lstStyle/>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All three American carriers were away from Pearl Harbor.</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The fuel tank farm held 4.5 million barrels and was untouched.</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The submarine base and its torpedoes were never attacked.</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The repair yards raised and rebuilt most of the damaged ships.</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No third wave was sent to finish the job.</a:t>
            </a:r>
            <a:endParaRPr lang="en-US" sz="1800" dirty="0"/>
          </a:p>
        </p:txBody>
      </p:sp>
      <p:sp>
        <p:nvSpPr>
          <p:cNvPr id="6" name="Shape 4"/>
          <p:cNvSpPr/>
          <p:nvPr/>
        </p:nvSpPr>
        <p:spPr>
          <a:xfrm>
            <a:off x="274320" y="4302252"/>
            <a:ext cx="8595360" cy="512064"/>
          </a:xfrm>
          <a:prstGeom prst="rect">
            <a:avLst/>
          </a:prstGeom>
          <a:solidFill>
            <a:srgbClr val="FFF8F6"/>
          </a:solidFill>
          <a:ln w="12700">
            <a:solidFill>
              <a:srgbClr val="E8735A"/>
            </a:solidFill>
            <a:prstDash val="solid"/>
          </a:ln>
        </p:spPr>
      </p:sp>
      <p:sp>
        <p:nvSpPr>
          <p:cNvPr id="7" name="Shape 5"/>
          <p:cNvSpPr/>
          <p:nvPr/>
        </p:nvSpPr>
        <p:spPr>
          <a:xfrm>
            <a:off x="274320" y="4302252"/>
            <a:ext cx="64008" cy="512064"/>
          </a:xfrm>
          <a:prstGeom prst="rect">
            <a:avLst/>
          </a:prstGeom>
          <a:solidFill>
            <a:srgbClr val="E8735A"/>
          </a:solidFill>
          <a:ln w="12700">
            <a:solidFill>
              <a:srgbClr val="E8735A"/>
            </a:solidFill>
            <a:prstDash val="solid"/>
          </a:ln>
        </p:spPr>
      </p:sp>
      <p:sp>
        <p:nvSpPr>
          <p:cNvPr id="8" name="bounded_callout"/>
          <p:cNvSpPr/>
          <p:nvPr/>
        </p:nvSpPr>
        <p:spPr>
          <a:xfrm>
            <a:off x="457200" y="4347972"/>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Did You Know: Of the 21 ships hit, all but three returned to service during the war.</a:t>
            </a:r>
            <a:endParaRPr lang="en-US" sz="14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America Before and After</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31520"/>
            <a:ext cx="4206240" cy="384048"/>
          </a:xfrm>
          <a:prstGeom prst="rect">
            <a:avLst/>
          </a:prstGeom>
          <a:solidFill>
            <a:srgbClr val="145F58"/>
          </a:solidFill>
          <a:ln w="12700">
            <a:solidFill>
              <a:srgbClr val="145F58"/>
            </a:solidFill>
            <a:prstDash val="solid"/>
          </a:ln>
        </p:spPr>
      </p:sp>
      <p:sp>
        <p:nvSpPr>
          <p:cNvPr id="6" name="Text 4"/>
          <p:cNvSpPr/>
          <p:nvPr/>
        </p:nvSpPr>
        <p:spPr>
          <a:xfrm>
            <a:off x="274320" y="731520"/>
            <a:ext cx="4206240" cy="384048"/>
          </a:xfrm>
          <a:prstGeom prst="rect">
            <a:avLst/>
          </a:prstGeom>
          <a:noFill/>
          <a:ln/>
        </p:spPr>
        <p:txBody>
          <a:bodyPr wrap="square" lIns="0" tIns="0" rIns="0" bIns="0" rtlCol="0" anchor="ctr"/>
          <a:lstStyle/>
          <a:p>
            <a:pPr algn="ctr" indent="0" marL="0">
              <a:buNone/>
            </a:pPr>
            <a:r>
              <a:rPr lang="en-US" sz="1600" b="1" dirty="0">
                <a:solidFill>
                  <a:srgbClr val="FFFFFF"/>
                </a:solidFill>
                <a:latin typeface="Trebuchet MS" pitchFamily="34" charset="0"/>
                <a:ea typeface="Trebuchet MS" pitchFamily="34" charset="-122"/>
                <a:cs typeface="Trebuchet MS" pitchFamily="34" charset="-120"/>
              </a:rPr>
              <a:t>Before December 7</a:t>
            </a:r>
            <a:endParaRPr lang="en-US" sz="1600" dirty="0"/>
          </a:p>
        </p:txBody>
      </p:sp>
      <p:sp>
        <p:nvSpPr>
          <p:cNvPr id="7" name="Shape 5"/>
          <p:cNvSpPr/>
          <p:nvPr/>
        </p:nvSpPr>
        <p:spPr>
          <a:xfrm>
            <a:off x="274320" y="1115568"/>
            <a:ext cx="4206240" cy="3076956"/>
          </a:xfrm>
          <a:prstGeom prst="rect">
            <a:avLst/>
          </a:prstGeom>
          <a:solidFill>
            <a:srgbClr val="F0FAF8"/>
          </a:solidFill>
          <a:ln w="12700">
            <a:solidFill>
              <a:srgbClr val="DDDDDD"/>
            </a:solidFill>
            <a:prstDash val="solid"/>
          </a:ln>
        </p:spPr>
      </p:sp>
      <p:sp>
        <p:nvSpPr>
          <p:cNvPr id="8" name="bounded_body"/>
          <p:cNvSpPr/>
          <p:nvPr/>
        </p:nvSpPr>
        <p:spPr>
          <a:xfrm>
            <a:off x="38404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Most Americans wanted to stay out of the war</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The America First Committee had 800,000 members</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The House renewed the draft by 203 to 202</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Aid to Britain, but no American army</a:t>
            </a:r>
            <a:endParaRPr lang="en-US" sz="1800" dirty="0"/>
          </a:p>
        </p:txBody>
      </p:sp>
      <p:sp>
        <p:nvSpPr>
          <p:cNvPr id="9" name="Shape 7"/>
          <p:cNvSpPr/>
          <p:nvPr/>
        </p:nvSpPr>
        <p:spPr>
          <a:xfrm>
            <a:off x="4572000" y="822960"/>
            <a:ext cx="0" cy="3278124"/>
          </a:xfrm>
          <a:prstGeom prst="line">
            <a:avLst/>
          </a:prstGeom>
          <a:noFill/>
          <a:ln w="12700">
            <a:solidFill>
              <a:srgbClr val="F2F2F2"/>
            </a:solidFill>
            <a:prstDash val="solid"/>
          </a:ln>
        </p:spPr>
      </p:sp>
      <p:sp>
        <p:nvSpPr>
          <p:cNvPr id="10" name="Shape 8"/>
          <p:cNvSpPr/>
          <p:nvPr/>
        </p:nvSpPr>
        <p:spPr>
          <a:xfrm>
            <a:off x="4663440" y="731520"/>
            <a:ext cx="4206240" cy="384048"/>
          </a:xfrm>
          <a:prstGeom prst="rect">
            <a:avLst/>
          </a:prstGeom>
          <a:solidFill>
            <a:srgbClr val="E8735A"/>
          </a:solidFill>
          <a:ln w="12700">
            <a:solidFill>
              <a:srgbClr val="E8735A"/>
            </a:solidFill>
            <a:prstDash val="solid"/>
          </a:ln>
        </p:spPr>
      </p:sp>
      <p:sp>
        <p:nvSpPr>
          <p:cNvPr id="11" name="Text 9"/>
          <p:cNvSpPr/>
          <p:nvPr/>
        </p:nvSpPr>
        <p:spPr>
          <a:xfrm>
            <a:off x="4663440" y="731520"/>
            <a:ext cx="4206240" cy="384048"/>
          </a:xfrm>
          <a:prstGeom prst="rect">
            <a:avLst/>
          </a:prstGeom>
          <a:noFill/>
          <a:ln/>
        </p:spPr>
        <p:txBody>
          <a:bodyPr wrap="square" lIns="0" tIns="0" rIns="0" bIns="0" rtlCol="0" anchor="ctr"/>
          <a:lstStyle/>
          <a:p>
            <a:pPr algn="ctr" indent="0" marL="0">
              <a:buNone/>
            </a:pPr>
            <a:r>
              <a:rPr lang="en-US" sz="1600" b="1" dirty="0">
                <a:solidFill>
                  <a:srgbClr val="1B2A4A"/>
                </a:solidFill>
                <a:latin typeface="Trebuchet MS" pitchFamily="34" charset="0"/>
                <a:ea typeface="Trebuchet MS" pitchFamily="34" charset="-122"/>
                <a:cs typeface="Trebuchet MS" pitchFamily="34" charset="-120"/>
              </a:rPr>
              <a:t>After December 7</a:t>
            </a:r>
            <a:endParaRPr lang="en-US" sz="1600" dirty="0"/>
          </a:p>
        </p:txBody>
      </p:sp>
      <p:sp>
        <p:nvSpPr>
          <p:cNvPr id="12" name="Shape 10"/>
          <p:cNvSpPr/>
          <p:nvPr/>
        </p:nvSpPr>
        <p:spPr>
          <a:xfrm>
            <a:off x="4663440" y="1115568"/>
            <a:ext cx="4206240" cy="3076956"/>
          </a:xfrm>
          <a:prstGeom prst="rect">
            <a:avLst/>
          </a:prstGeom>
          <a:solidFill>
            <a:srgbClr val="FFF8F6"/>
          </a:solidFill>
          <a:ln w="12700">
            <a:solidFill>
              <a:srgbClr val="DDDDDD"/>
            </a:solidFill>
            <a:prstDash val="solid"/>
          </a:ln>
        </p:spPr>
      </p:sp>
      <p:sp>
        <p:nvSpPr>
          <p:cNvPr id="13" name="bounded_body"/>
          <p:cNvSpPr/>
          <p:nvPr/>
        </p:nvSpPr>
        <p:spPr>
          <a:xfrm>
            <a:off x="477316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Isolationism collapsed in a single morning</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Recruiting offices filled the following day</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Congress voted for war with one dissent</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A war in the Pacific and in Europe at once</a:t>
            </a:r>
            <a:endParaRPr lang="en-US" sz="1800" dirty="0"/>
          </a:p>
        </p:txBody>
      </p:sp>
      <p:sp>
        <p:nvSpPr>
          <p:cNvPr id="14" name="Shape 12"/>
          <p:cNvSpPr/>
          <p:nvPr/>
        </p:nvSpPr>
        <p:spPr>
          <a:xfrm>
            <a:off x="274320" y="4384548"/>
            <a:ext cx="8595360" cy="512064"/>
          </a:xfrm>
          <a:prstGeom prst="rect">
            <a:avLst/>
          </a:prstGeom>
          <a:solidFill>
            <a:srgbClr val="FFF8F6"/>
          </a:solidFill>
          <a:ln w="12700">
            <a:solidFill>
              <a:srgbClr val="E8735A"/>
            </a:solidFill>
            <a:prstDash val="solid"/>
          </a:ln>
        </p:spPr>
      </p:sp>
      <p:sp>
        <p:nvSpPr>
          <p:cNvPr id="15" name="Shape 13"/>
          <p:cNvSpPr/>
          <p:nvPr/>
        </p:nvSpPr>
        <p:spPr>
          <a:xfrm>
            <a:off x="274320" y="4384548"/>
            <a:ext cx="64008" cy="512064"/>
          </a:xfrm>
          <a:prstGeom prst="rect">
            <a:avLst/>
          </a:prstGeom>
          <a:solidFill>
            <a:srgbClr val="E8735A"/>
          </a:solidFill>
          <a:ln w="12700">
            <a:solidFill>
              <a:srgbClr val="E8735A"/>
            </a:solidFill>
            <a:prstDash val="solid"/>
          </a:ln>
        </p:spPr>
      </p:sp>
      <p:sp>
        <p:nvSpPr>
          <p:cNvPr id="16" name="bounded_callout"/>
          <p:cNvSpPr/>
          <p:nvPr/>
        </p:nvSpPr>
        <p:spPr>
          <a:xfrm>
            <a:off x="457200" y="4430268"/>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Fact: The America First Committee shut itself down within four days of the attack.</a:t>
            </a:r>
            <a:endParaRPr lang="en-US" sz="14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The Day of Infamy Address</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bounded_body"/>
          <p:cNvSpPr/>
          <p:nvPr/>
        </p:nvSpPr>
        <p:spPr>
          <a:xfrm>
            <a:off x="365760" y="731520"/>
            <a:ext cx="8503920" cy="3506724"/>
          </a:xfrm>
          <a:prstGeom prst="rect">
            <a:avLst/>
          </a:prstGeom>
          <a:noFill/>
          <a:ln/>
        </p:spPr>
        <p:txBody>
          <a:bodyPr wrap="square" rtlCol="0" anchor="t"/>
          <a:lstStyle/>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Roosevelt spoke to Congress at midday on December 8, 1941.</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The address ran barely seven minutes from start to finish.</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About 81 percent of American homes listened on the radio.</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He asked Congress to declare that a state of war existed.</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He did not blame the commanders at Pearl Harbor.</a:t>
            </a:r>
            <a:endParaRPr lang="en-US" sz="1800" dirty="0"/>
          </a:p>
        </p:txBody>
      </p:sp>
      <p:sp>
        <p:nvSpPr>
          <p:cNvPr id="6" name="Shape 4"/>
          <p:cNvSpPr/>
          <p:nvPr/>
        </p:nvSpPr>
        <p:spPr>
          <a:xfrm>
            <a:off x="274320" y="4302252"/>
            <a:ext cx="8595360" cy="512064"/>
          </a:xfrm>
          <a:prstGeom prst="rect">
            <a:avLst/>
          </a:prstGeom>
          <a:solidFill>
            <a:srgbClr val="FFF8F6"/>
          </a:solidFill>
          <a:ln w="12700">
            <a:solidFill>
              <a:srgbClr val="E8735A"/>
            </a:solidFill>
            <a:prstDash val="solid"/>
          </a:ln>
        </p:spPr>
      </p:sp>
      <p:sp>
        <p:nvSpPr>
          <p:cNvPr id="7" name="Shape 5"/>
          <p:cNvSpPr/>
          <p:nvPr/>
        </p:nvSpPr>
        <p:spPr>
          <a:xfrm>
            <a:off x="274320" y="4302252"/>
            <a:ext cx="64008" cy="512064"/>
          </a:xfrm>
          <a:prstGeom prst="rect">
            <a:avLst/>
          </a:prstGeom>
          <a:solidFill>
            <a:srgbClr val="E8735A"/>
          </a:solidFill>
          <a:ln w="12700">
            <a:solidFill>
              <a:srgbClr val="E8735A"/>
            </a:solidFill>
            <a:prstDash val="solid"/>
          </a:ln>
        </p:spPr>
      </p:sp>
      <p:sp>
        <p:nvSpPr>
          <p:cNvPr id="8" name="bounded_callout"/>
          <p:cNvSpPr/>
          <p:nvPr/>
        </p:nvSpPr>
        <p:spPr>
          <a:xfrm>
            <a:off x="457200" y="4347972"/>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Did You Know: Roosevelt crossed out world history on his draft and wrote infamy by hand.</a:t>
            </a:r>
            <a:endParaRPr lang="en-US" sz="14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600" b="1" dirty="0">
                <a:solidFill>
                  <a:srgbClr val="FFFFFF"/>
                </a:solidFill>
                <a:latin typeface="Trebuchet MS" pitchFamily="34" charset="0"/>
                <a:ea typeface="Trebuchet MS" pitchFamily="34" charset="-122"/>
                <a:cs typeface="Trebuchet MS" pitchFamily="34" charset="-120"/>
              </a:rPr>
              <a:t>Roosevelt Asks Congress for War, December 8, 1941</a:t>
            </a:r>
            <a:endParaRPr lang="en-US" sz="26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457200" y="758952"/>
            <a:ext cx="8229600" cy="3616452"/>
          </a:xfrm>
          <a:prstGeom prst="rect">
            <a:avLst/>
          </a:prstGeom>
          <a:solidFill>
            <a:srgbClr val="FFFFFF"/>
          </a:solidFill>
          <a:ln w="12700">
            <a:solidFill>
              <a:srgbClr val="F2F2F2"/>
            </a:solidFill>
            <a:prstDash val="solid"/>
          </a:ln>
        </p:spPr>
      </p:sp>
      <p:pic>
        <p:nvPicPr>
          <p:cNvPr id="6" name="Image 0" descr="Black-and-white 1941 photograph: President Franklin D. Roosevelt stands at a wooden rostrum banked with period NBC, CBS, and MBS radio microphones, reading from papers, with two officials seated at the raised desk behind him and a draped flag backdrop.">    </p:cNvPr>
          <p:cNvPicPr>
            <a:picLocks noChangeAspect="1"/>
          </p:cNvPicPr>
          <p:nvPr/>
        </p:nvPicPr>
        <p:blipFill>
          <a:blip r:embed="rId1"/>
          <a:stretch>
            <a:fillRect/>
          </a:stretch>
        </p:blipFill>
        <p:spPr>
          <a:xfrm>
            <a:off x="1471613" y="795528"/>
            <a:ext cx="6200775" cy="3543300"/>
          </a:xfrm>
          <a:prstGeom prst="rect">
            <a:avLst/>
          </a:prstGeom>
        </p:spPr>
      </p:pic>
      <p:sp>
        <p:nvSpPr>
          <p:cNvPr id="7" name="mllp_textfit_caption"/>
          <p:cNvSpPr/>
          <p:nvPr/>
        </p:nvSpPr>
        <p:spPr>
          <a:xfrm>
            <a:off x="457200" y="4430268"/>
            <a:ext cx="8229600" cy="402336"/>
          </a:xfrm>
          <a:prstGeom prst="rect">
            <a:avLst/>
          </a:prstGeom>
          <a:noFill/>
          <a:ln/>
        </p:spPr>
        <p:txBody>
          <a:bodyPr wrap="square" rtlCol="0" anchor="t"/>
          <a:lstStyle/>
          <a:p>
            <a:pPr algn="ctr" indent="0" marL="0">
              <a:buNone/>
            </a:pPr>
            <a:r>
              <a:rPr lang="en-US" sz="1600" i="1" dirty="0">
                <a:solidFill>
                  <a:srgbClr val="595959"/>
                </a:solidFill>
                <a:latin typeface="Arial" pitchFamily="34" charset="0"/>
                <a:ea typeface="Arial" pitchFamily="34" charset="-122"/>
                <a:cs typeface="Arial" pitchFamily="34" charset="-120"/>
              </a:rPr>
              <a:t>Note: December 8, 1941.</a:t>
            </a:r>
            <a:endParaRPr lang="en-US" sz="16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The Vote for War</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graphicFrame>
        <p:nvGraphicFramePr>
          <p:cNvPr id="16" name="Table 0"/>
          <p:cNvGraphicFramePr>
            <a:graphicFrameLocks noGrp="1"/>
          </p:cNvGraphicFramePr>
          <p:nvPr>
            <p:extLst>
              <p:ext uri="{D42A27DB-BD31-4B8C-83A1-F6EECF244321}">
                <p14:modId xmlns:p14="http://schemas.microsoft.com/office/powerpoint/2010/main" val="1579011935"/>
              </p:ext>
            </p:extLst>
          </p:nvPr>
        </p:nvGraphicFramePr>
        <p:xfrm>
          <a:off x="274320" y="731520"/>
          <a:ext cx="8595360" cy="3488436"/>
        </p:xfrm>
        <a:graphic>
          <a:graphicData uri="http://schemas.openxmlformats.org/drawingml/2006/table">
            <a:tbl>
              <a:tblPr/>
              <a:tblGrid>
                <a:gridCol w="2865120"/>
                <a:gridCol w="2865120"/>
                <a:gridCol w="2865120"/>
              </a:tblGrid>
              <a:tr h="475488">
                <a:tc>
                  <a:txBody>
                    <a:bodyPr/>
                    <a:lstStyle/>
                    <a:p>
                      <a:pPr algn="ctr" indent="0" marL="0">
                        <a:buNone/>
                      </a:pPr>
                      <a:r>
                        <a:rPr lang="en-US" sz="1400" b="1" dirty="0">
                          <a:solidFill>
                            <a:srgbClr val="FFFFFF"/>
                          </a:solidFill>
                          <a:latin typeface="Trebuchet MS" pitchFamily="34" charset="0"/>
                          <a:ea typeface="Trebuchet MS" pitchFamily="34" charset="-122"/>
                          <a:cs typeface="Trebuchet MS" pitchFamily="34" charset="-120"/>
                        </a:rPr>
                        <a:t>Vote or event</a:t>
                      </a:r>
                      <a:endParaRPr lang="en-US" sz="1400" dirty="0">
                        <a:latin typeface="Trebuchet MS" charset="0"/>
                        <a:ea typeface="Trebuchet MS" charset="0"/>
                        <a:cs typeface="Trebuchet MS"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1B2A4A"/>
                    </a:solidFill>
                  </a:tcPr>
                </a:tc>
                <a:tc>
                  <a:txBody>
                    <a:bodyPr/>
                    <a:lstStyle/>
                    <a:p>
                      <a:pPr algn="ctr" indent="0" marL="0">
                        <a:buNone/>
                      </a:pPr>
                      <a:r>
                        <a:rPr lang="en-US" sz="1400" b="1" dirty="0">
                          <a:solidFill>
                            <a:srgbClr val="FFFFFF"/>
                          </a:solidFill>
                          <a:latin typeface="Trebuchet MS" pitchFamily="34" charset="0"/>
                          <a:ea typeface="Trebuchet MS" pitchFamily="34" charset="-122"/>
                          <a:cs typeface="Trebuchet MS" pitchFamily="34" charset="-120"/>
                        </a:rPr>
                        <a:t>Date</a:t>
                      </a:r>
                      <a:endParaRPr lang="en-US" sz="1400" dirty="0">
                        <a:latin typeface="Trebuchet MS" charset="0"/>
                        <a:ea typeface="Trebuchet MS" charset="0"/>
                        <a:cs typeface="Trebuchet MS"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1B2A4A"/>
                    </a:solidFill>
                  </a:tcPr>
                </a:tc>
                <a:tc>
                  <a:txBody>
                    <a:bodyPr/>
                    <a:lstStyle/>
                    <a:p>
                      <a:pPr algn="ctr" indent="0" marL="0">
                        <a:buNone/>
                      </a:pPr>
                      <a:r>
                        <a:rPr lang="en-US" sz="1400" b="1" dirty="0">
                          <a:solidFill>
                            <a:srgbClr val="FFFFFF"/>
                          </a:solidFill>
                          <a:latin typeface="Trebuchet MS" pitchFamily="34" charset="0"/>
                          <a:ea typeface="Trebuchet MS" pitchFamily="34" charset="-122"/>
                          <a:cs typeface="Trebuchet MS" pitchFamily="34" charset="-120"/>
                        </a:rPr>
                        <a:t>Result</a:t>
                      </a:r>
                      <a:endParaRPr lang="en-US" sz="1400" dirty="0">
                        <a:latin typeface="Trebuchet MS" charset="0"/>
                        <a:ea typeface="Trebuchet MS" charset="0"/>
                        <a:cs typeface="Trebuchet MS"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1B2A4A"/>
                    </a:solidFill>
                  </a:tcPr>
                </a:tc>
              </a:tr>
              <a:tr h="475488">
                <a:tc>
                  <a:txBody>
                    <a:bodyPr/>
                    <a:lstStyle/>
                    <a:p>
                      <a:pPr algn="ctr" indent="0" marL="0">
                        <a:buNone/>
                      </a:pPr>
                      <a:r>
                        <a:rPr lang="en-US" sz="1350" dirty="0">
                          <a:solidFill>
                            <a:srgbClr val="333333"/>
                          </a:solidFill>
                          <a:latin typeface="Arial" pitchFamily="34" charset="0"/>
                          <a:ea typeface="Arial" pitchFamily="34" charset="-122"/>
                          <a:cs typeface="Arial" pitchFamily="34" charset="-120"/>
                        </a:rPr>
                        <a:t>Senate votes on war with Japan</a:t>
                      </a:r>
                      <a:endParaRPr lang="en-US" sz="1350" dirty="0">
                        <a:latin typeface="Arial" charset="0"/>
                        <a:ea typeface="Arial" charset="0"/>
                        <a:cs typeface="Arial"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FFFFF"/>
                    </a:solidFill>
                  </a:tcPr>
                </a:tc>
                <a:tc>
                  <a:txBody>
                    <a:bodyPr/>
                    <a:lstStyle/>
                    <a:p>
                      <a:pPr algn="ctr" indent="0" marL="0">
                        <a:buNone/>
                      </a:pPr>
                      <a:r>
                        <a:rPr lang="en-US" sz="1350" dirty="0">
                          <a:solidFill>
                            <a:srgbClr val="333333"/>
                          </a:solidFill>
                          <a:latin typeface="Arial" pitchFamily="34" charset="0"/>
                          <a:ea typeface="Arial" pitchFamily="34" charset="-122"/>
                          <a:cs typeface="Arial" pitchFamily="34" charset="-120"/>
                        </a:rPr>
                        <a:t>December 8, 1941</a:t>
                      </a:r>
                      <a:endParaRPr lang="en-US" sz="1350" dirty="0">
                        <a:latin typeface="Arial" charset="0"/>
                        <a:ea typeface="Arial" charset="0"/>
                        <a:cs typeface="Arial"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FFFFF"/>
                    </a:solidFill>
                  </a:tcPr>
                </a:tc>
                <a:tc>
                  <a:txBody>
                    <a:bodyPr/>
                    <a:lstStyle/>
                    <a:p>
                      <a:pPr algn="ctr" indent="0" marL="0">
                        <a:buNone/>
                      </a:pPr>
                      <a:r>
                        <a:rPr lang="en-US" sz="1350" dirty="0">
                          <a:solidFill>
                            <a:srgbClr val="333333"/>
                          </a:solidFill>
                          <a:latin typeface="Arial" pitchFamily="34" charset="0"/>
                          <a:ea typeface="Arial" pitchFamily="34" charset="-122"/>
                          <a:cs typeface="Arial" pitchFamily="34" charset="-120"/>
                        </a:rPr>
                        <a:t>82 to 0 in favor</a:t>
                      </a:r>
                      <a:endParaRPr lang="en-US" sz="1350" dirty="0">
                        <a:latin typeface="Arial" charset="0"/>
                        <a:ea typeface="Arial" charset="0"/>
                        <a:cs typeface="Arial"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FFFFF"/>
                    </a:solidFill>
                  </a:tcPr>
                </a:tc>
              </a:tr>
              <a:tr h="475488">
                <a:tc>
                  <a:txBody>
                    <a:bodyPr/>
                    <a:lstStyle/>
                    <a:p>
                      <a:pPr algn="ctr" indent="0" marL="0">
                        <a:buNone/>
                      </a:pPr>
                      <a:r>
                        <a:rPr lang="en-US" sz="1350" dirty="0">
                          <a:solidFill>
                            <a:srgbClr val="333333"/>
                          </a:solidFill>
                          <a:latin typeface="Arial" pitchFamily="34" charset="0"/>
                          <a:ea typeface="Arial" pitchFamily="34" charset="-122"/>
                          <a:cs typeface="Arial" pitchFamily="34" charset="-120"/>
                        </a:rPr>
                        <a:t>House votes on war with Japan</a:t>
                      </a:r>
                      <a:endParaRPr lang="en-US" sz="1350" dirty="0">
                        <a:latin typeface="Arial" charset="0"/>
                        <a:ea typeface="Arial" charset="0"/>
                        <a:cs typeface="Arial"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2F2F2"/>
                    </a:solidFill>
                  </a:tcPr>
                </a:tc>
                <a:tc>
                  <a:txBody>
                    <a:bodyPr/>
                    <a:lstStyle/>
                    <a:p>
                      <a:pPr algn="ctr" indent="0" marL="0">
                        <a:buNone/>
                      </a:pPr>
                      <a:r>
                        <a:rPr lang="en-US" sz="1350" dirty="0">
                          <a:solidFill>
                            <a:srgbClr val="333333"/>
                          </a:solidFill>
                          <a:latin typeface="Arial" pitchFamily="34" charset="0"/>
                          <a:ea typeface="Arial" pitchFamily="34" charset="-122"/>
                          <a:cs typeface="Arial" pitchFamily="34" charset="-120"/>
                        </a:rPr>
                        <a:t>December 8, 1941</a:t>
                      </a:r>
                      <a:endParaRPr lang="en-US" sz="1350" dirty="0">
                        <a:latin typeface="Arial" charset="0"/>
                        <a:ea typeface="Arial" charset="0"/>
                        <a:cs typeface="Arial"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2F2F2"/>
                    </a:solidFill>
                  </a:tcPr>
                </a:tc>
                <a:tc>
                  <a:txBody>
                    <a:bodyPr/>
                    <a:lstStyle/>
                    <a:p>
                      <a:pPr algn="ctr" indent="0" marL="0">
                        <a:buNone/>
                      </a:pPr>
                      <a:r>
                        <a:rPr lang="en-US" sz="1350" dirty="0">
                          <a:solidFill>
                            <a:srgbClr val="333333"/>
                          </a:solidFill>
                          <a:latin typeface="Arial" pitchFamily="34" charset="0"/>
                          <a:ea typeface="Arial" pitchFamily="34" charset="-122"/>
                          <a:cs typeface="Arial" pitchFamily="34" charset="-120"/>
                        </a:rPr>
                        <a:t>388 to 1 in favor</a:t>
                      </a:r>
                      <a:endParaRPr lang="en-US" sz="1350" dirty="0">
                        <a:latin typeface="Arial" charset="0"/>
                        <a:ea typeface="Arial" charset="0"/>
                        <a:cs typeface="Arial"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2F2F2"/>
                    </a:solidFill>
                  </a:tcPr>
                </a:tc>
              </a:tr>
              <a:tr h="475488">
                <a:tc>
                  <a:txBody>
                    <a:bodyPr/>
                    <a:lstStyle/>
                    <a:p>
                      <a:pPr algn="ctr" indent="0" marL="0">
                        <a:buNone/>
                      </a:pPr>
                      <a:r>
                        <a:rPr lang="en-US" sz="1350" dirty="0">
                          <a:solidFill>
                            <a:srgbClr val="333333"/>
                          </a:solidFill>
                          <a:latin typeface="Arial" pitchFamily="34" charset="0"/>
                          <a:ea typeface="Arial" pitchFamily="34" charset="-122"/>
                          <a:cs typeface="Arial" pitchFamily="34" charset="-120"/>
                        </a:rPr>
                        <a:t>Roosevelt signs the declaration</a:t>
                      </a:r>
                      <a:endParaRPr lang="en-US" sz="1350" dirty="0">
                        <a:latin typeface="Arial" charset="0"/>
                        <a:ea typeface="Arial" charset="0"/>
                        <a:cs typeface="Arial"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FFFFF"/>
                    </a:solidFill>
                  </a:tcPr>
                </a:tc>
                <a:tc>
                  <a:txBody>
                    <a:bodyPr/>
                    <a:lstStyle/>
                    <a:p>
                      <a:pPr algn="ctr" indent="0" marL="0">
                        <a:buNone/>
                      </a:pPr>
                      <a:r>
                        <a:rPr lang="en-US" sz="1350" dirty="0">
                          <a:solidFill>
                            <a:srgbClr val="333333"/>
                          </a:solidFill>
                          <a:latin typeface="Arial" pitchFamily="34" charset="0"/>
                          <a:ea typeface="Arial" pitchFamily="34" charset="-122"/>
                          <a:cs typeface="Arial" pitchFamily="34" charset="-120"/>
                        </a:rPr>
                        <a:t>December 8, 1941</a:t>
                      </a:r>
                      <a:endParaRPr lang="en-US" sz="1350" dirty="0">
                        <a:latin typeface="Arial" charset="0"/>
                        <a:ea typeface="Arial" charset="0"/>
                        <a:cs typeface="Arial"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FFFFF"/>
                    </a:solidFill>
                  </a:tcPr>
                </a:tc>
                <a:tc>
                  <a:txBody>
                    <a:bodyPr/>
                    <a:lstStyle/>
                    <a:p>
                      <a:pPr algn="ctr" indent="0" marL="0">
                        <a:buNone/>
                      </a:pPr>
                      <a:r>
                        <a:rPr lang="en-US" sz="1350" dirty="0">
                          <a:solidFill>
                            <a:srgbClr val="333333"/>
                          </a:solidFill>
                          <a:latin typeface="Arial" pitchFamily="34" charset="0"/>
                          <a:ea typeface="Arial" pitchFamily="34" charset="-122"/>
                          <a:cs typeface="Arial" pitchFamily="34" charset="-120"/>
                        </a:rPr>
                        <a:t>The United States is at war</a:t>
                      </a:r>
                      <a:endParaRPr lang="en-US" sz="1350" dirty="0">
                        <a:latin typeface="Arial" charset="0"/>
                        <a:ea typeface="Arial" charset="0"/>
                        <a:cs typeface="Arial"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FFFFF"/>
                    </a:solidFill>
                  </a:tcPr>
                </a:tc>
              </a:tr>
              <a:tr h="475488">
                <a:tc>
                  <a:txBody>
                    <a:bodyPr/>
                    <a:lstStyle/>
                    <a:p>
                      <a:pPr algn="ctr" indent="0" marL="0">
                        <a:buNone/>
                      </a:pPr>
                      <a:r>
                        <a:rPr lang="en-US" sz="1350" dirty="0">
                          <a:solidFill>
                            <a:srgbClr val="333333"/>
                          </a:solidFill>
                          <a:latin typeface="Arial" pitchFamily="34" charset="0"/>
                          <a:ea typeface="Arial" pitchFamily="34" charset="-122"/>
                          <a:cs typeface="Arial" pitchFamily="34" charset="-120"/>
                        </a:rPr>
                        <a:t>Germany and Italy declare war</a:t>
                      </a:r>
                      <a:endParaRPr lang="en-US" sz="1350" dirty="0">
                        <a:latin typeface="Arial" charset="0"/>
                        <a:ea typeface="Arial" charset="0"/>
                        <a:cs typeface="Arial"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2F2F2"/>
                    </a:solidFill>
                  </a:tcPr>
                </a:tc>
                <a:tc>
                  <a:txBody>
                    <a:bodyPr/>
                    <a:lstStyle/>
                    <a:p>
                      <a:pPr algn="ctr" indent="0" marL="0">
                        <a:buNone/>
                      </a:pPr>
                      <a:r>
                        <a:rPr lang="en-US" sz="1350" dirty="0">
                          <a:solidFill>
                            <a:srgbClr val="333333"/>
                          </a:solidFill>
                          <a:latin typeface="Arial" pitchFamily="34" charset="0"/>
                          <a:ea typeface="Arial" pitchFamily="34" charset="-122"/>
                          <a:cs typeface="Arial" pitchFamily="34" charset="-120"/>
                        </a:rPr>
                        <a:t>December 11, 1941</a:t>
                      </a:r>
                      <a:endParaRPr lang="en-US" sz="1350" dirty="0">
                        <a:latin typeface="Arial" charset="0"/>
                        <a:ea typeface="Arial" charset="0"/>
                        <a:cs typeface="Arial"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2F2F2"/>
                    </a:solidFill>
                  </a:tcPr>
                </a:tc>
                <a:tc>
                  <a:txBody>
                    <a:bodyPr/>
                    <a:lstStyle/>
                    <a:p>
                      <a:pPr algn="ctr" indent="0" marL="0">
                        <a:buNone/>
                      </a:pPr>
                      <a:r>
                        <a:rPr lang="en-US" sz="1350" dirty="0">
                          <a:solidFill>
                            <a:srgbClr val="333333"/>
                          </a:solidFill>
                          <a:latin typeface="Arial" pitchFamily="34" charset="0"/>
                          <a:ea typeface="Arial" pitchFamily="34" charset="-122"/>
                          <a:cs typeface="Arial" pitchFamily="34" charset="-120"/>
                        </a:rPr>
                        <a:t>Congress replies the same day</a:t>
                      </a:r>
                      <a:endParaRPr lang="en-US" sz="1350" dirty="0">
                        <a:latin typeface="Arial" charset="0"/>
                        <a:ea typeface="Arial" charset="0"/>
                        <a:cs typeface="Arial"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2F2F2"/>
                    </a:solidFill>
                  </a:tcPr>
                </a:tc>
              </a:tr>
            </a:tbl>
          </a:graphicData>
        </a:graphic>
      </p:graphicFrame>
      <p:sp>
        <p:nvSpPr>
          <p:cNvPr id="6" name="Shape 3"/>
          <p:cNvSpPr/>
          <p:nvPr/>
        </p:nvSpPr>
        <p:spPr>
          <a:xfrm>
            <a:off x="274320" y="4302252"/>
            <a:ext cx="8595360" cy="512064"/>
          </a:xfrm>
          <a:prstGeom prst="rect">
            <a:avLst/>
          </a:prstGeom>
          <a:solidFill>
            <a:srgbClr val="FFF8F6"/>
          </a:solidFill>
          <a:ln w="12700">
            <a:solidFill>
              <a:srgbClr val="E8735A"/>
            </a:solidFill>
            <a:prstDash val="solid"/>
          </a:ln>
        </p:spPr>
      </p:sp>
      <p:sp>
        <p:nvSpPr>
          <p:cNvPr id="7" name="Shape 4"/>
          <p:cNvSpPr/>
          <p:nvPr/>
        </p:nvSpPr>
        <p:spPr>
          <a:xfrm>
            <a:off x="274320" y="4302252"/>
            <a:ext cx="64008" cy="512064"/>
          </a:xfrm>
          <a:prstGeom prst="rect">
            <a:avLst/>
          </a:prstGeom>
          <a:solidFill>
            <a:srgbClr val="E8735A"/>
          </a:solidFill>
          <a:ln w="12700">
            <a:solidFill>
              <a:srgbClr val="E8735A"/>
            </a:solidFill>
            <a:prstDash val="solid"/>
          </a:ln>
        </p:spPr>
      </p:sp>
      <p:sp>
        <p:nvSpPr>
          <p:cNvPr id="8" name="bounded_callout"/>
          <p:cNvSpPr/>
          <p:nvPr/>
        </p:nvSpPr>
        <p:spPr>
          <a:xfrm>
            <a:off x="457200" y="4347972"/>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Note: The single no vote was Jeannette Rankin of Montana, who also voted against war in 1917.</a:t>
            </a:r>
            <a:endParaRPr lang="en-US" sz="14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The American Answer in Three Words</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713232"/>
          </a:xfrm>
          <a:prstGeom prst="rect">
            <a:avLst/>
          </a:prstGeom>
          <a:solidFill>
            <a:srgbClr val="F5F5F5"/>
          </a:solidFill>
          <a:ln w="12700">
            <a:solidFill>
              <a:srgbClr val="F2F2F2"/>
            </a:solidFill>
            <a:prstDash val="solid"/>
          </a:ln>
        </p:spPr>
      </p:sp>
      <p:sp>
        <p:nvSpPr>
          <p:cNvPr id="6" name="Shape 4"/>
          <p:cNvSpPr/>
          <p:nvPr/>
        </p:nvSpPr>
        <p:spPr>
          <a:xfrm>
            <a:off x="274320" y="704088"/>
            <a:ext cx="73152" cy="713232"/>
          </a:xfrm>
          <a:prstGeom prst="rect">
            <a:avLst/>
          </a:prstGeom>
          <a:solidFill>
            <a:srgbClr val="2A9D8F"/>
          </a:solidFill>
          <a:ln w="12700">
            <a:solidFill>
              <a:srgbClr val="2A9D8F"/>
            </a:solidFill>
            <a:prstDash val="solid"/>
          </a:ln>
        </p:spPr>
      </p:sp>
      <p:sp>
        <p:nvSpPr>
          <p:cNvPr id="7" name="bounded_body"/>
          <p:cNvSpPr/>
          <p:nvPr/>
        </p:nvSpPr>
        <p:spPr>
          <a:xfrm>
            <a:off x="457200" y="70408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Isolationism</a:t>
            </a:r>
            <a:endParaRPr lang="en-US" sz="1800" dirty="0"/>
          </a:p>
        </p:txBody>
      </p:sp>
      <p:sp>
        <p:nvSpPr>
          <p:cNvPr id="8" name="bounded_body"/>
          <p:cNvSpPr/>
          <p:nvPr/>
        </p:nvSpPr>
        <p:spPr>
          <a:xfrm>
            <a:off x="2926080" y="704088"/>
            <a:ext cx="5897880" cy="71323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The belief that the United States should stay out of wars fought outside the Americas</a:t>
            </a:r>
            <a:endParaRPr lang="en-US" sz="1800" dirty="0"/>
          </a:p>
        </p:txBody>
      </p:sp>
      <p:sp>
        <p:nvSpPr>
          <p:cNvPr id="9" name="Shape 7"/>
          <p:cNvSpPr/>
          <p:nvPr/>
        </p:nvSpPr>
        <p:spPr>
          <a:xfrm>
            <a:off x="274320" y="1481328"/>
            <a:ext cx="8595360" cy="713232"/>
          </a:xfrm>
          <a:prstGeom prst="rect">
            <a:avLst/>
          </a:prstGeom>
          <a:solidFill>
            <a:srgbClr val="F5F5F5"/>
          </a:solidFill>
          <a:ln w="12700">
            <a:solidFill>
              <a:srgbClr val="F2F2F2"/>
            </a:solidFill>
            <a:prstDash val="solid"/>
          </a:ln>
        </p:spPr>
      </p:sp>
      <p:sp>
        <p:nvSpPr>
          <p:cNvPr id="10" name="Shape 8"/>
          <p:cNvSpPr/>
          <p:nvPr/>
        </p:nvSpPr>
        <p:spPr>
          <a:xfrm>
            <a:off x="274320" y="1481328"/>
            <a:ext cx="73152" cy="713232"/>
          </a:xfrm>
          <a:prstGeom prst="rect">
            <a:avLst/>
          </a:prstGeom>
          <a:solidFill>
            <a:srgbClr val="2A9D8F"/>
          </a:solidFill>
          <a:ln w="12700">
            <a:solidFill>
              <a:srgbClr val="2A9D8F"/>
            </a:solidFill>
            <a:prstDash val="solid"/>
          </a:ln>
        </p:spPr>
      </p:sp>
      <p:sp>
        <p:nvSpPr>
          <p:cNvPr id="11" name="bounded_body"/>
          <p:cNvSpPr/>
          <p:nvPr/>
        </p:nvSpPr>
        <p:spPr>
          <a:xfrm>
            <a:off x="457200" y="148132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Day of Infamy</a:t>
            </a:r>
            <a:endParaRPr lang="en-US" sz="1800" dirty="0"/>
          </a:p>
        </p:txBody>
      </p:sp>
      <p:sp>
        <p:nvSpPr>
          <p:cNvPr id="12" name="bounded_body"/>
          <p:cNvSpPr/>
          <p:nvPr/>
        </p:nvSpPr>
        <p:spPr>
          <a:xfrm>
            <a:off x="2926080" y="1481328"/>
            <a:ext cx="5897880" cy="71323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The name given to Roosevelt's December 8, 1941 address asking Congress to declare war on Japan</a:t>
            </a:r>
            <a:endParaRPr lang="en-US" sz="1800" dirty="0"/>
          </a:p>
        </p:txBody>
      </p:sp>
      <p:sp>
        <p:nvSpPr>
          <p:cNvPr id="13" name="Shape 11"/>
          <p:cNvSpPr/>
          <p:nvPr/>
        </p:nvSpPr>
        <p:spPr>
          <a:xfrm>
            <a:off x="274320" y="2258568"/>
            <a:ext cx="8595360" cy="713232"/>
          </a:xfrm>
          <a:prstGeom prst="rect">
            <a:avLst/>
          </a:prstGeom>
          <a:solidFill>
            <a:srgbClr val="F5F5F5"/>
          </a:solidFill>
          <a:ln w="12700">
            <a:solidFill>
              <a:srgbClr val="F2F2F2"/>
            </a:solidFill>
            <a:prstDash val="solid"/>
          </a:ln>
        </p:spPr>
      </p:sp>
      <p:sp>
        <p:nvSpPr>
          <p:cNvPr id="14" name="Shape 12"/>
          <p:cNvSpPr/>
          <p:nvPr/>
        </p:nvSpPr>
        <p:spPr>
          <a:xfrm>
            <a:off x="274320" y="2258568"/>
            <a:ext cx="73152" cy="713232"/>
          </a:xfrm>
          <a:prstGeom prst="rect">
            <a:avLst/>
          </a:prstGeom>
          <a:solidFill>
            <a:srgbClr val="2A9D8F"/>
          </a:solidFill>
          <a:ln w="12700">
            <a:solidFill>
              <a:srgbClr val="2A9D8F"/>
            </a:solidFill>
            <a:prstDash val="solid"/>
          </a:ln>
        </p:spPr>
      </p:sp>
      <p:sp>
        <p:nvSpPr>
          <p:cNvPr id="15" name="bounded_body"/>
          <p:cNvSpPr/>
          <p:nvPr/>
        </p:nvSpPr>
        <p:spPr>
          <a:xfrm>
            <a:off x="457200" y="225856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Declaration of War</a:t>
            </a:r>
            <a:endParaRPr lang="en-US" sz="1800" dirty="0"/>
          </a:p>
        </p:txBody>
      </p:sp>
      <p:sp>
        <p:nvSpPr>
          <p:cNvPr id="16" name="bounded_body"/>
          <p:cNvSpPr/>
          <p:nvPr/>
        </p:nvSpPr>
        <p:spPr>
          <a:xfrm>
            <a:off x="2926080" y="2258568"/>
            <a:ext cx="5897880" cy="71323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A formal vote by Congress putting the country at war, taken on December 8, 1941</a:t>
            </a:r>
            <a:endParaRPr lang="en-US" sz="1800" dirty="0"/>
          </a:p>
        </p:txBody>
      </p:sp>
      <p:sp>
        <p:nvSpPr>
          <p:cNvPr id="17" name="Shape 15"/>
          <p:cNvSpPr/>
          <p:nvPr/>
        </p:nvSpPr>
        <p:spPr>
          <a:xfrm>
            <a:off x="274320" y="3026664"/>
            <a:ext cx="8595360" cy="512064"/>
          </a:xfrm>
          <a:prstGeom prst="rect">
            <a:avLst/>
          </a:prstGeom>
          <a:solidFill>
            <a:srgbClr val="FFEBEE"/>
          </a:solidFill>
          <a:ln w="12700">
            <a:solidFill>
              <a:srgbClr val="C0392B"/>
            </a:solidFill>
            <a:prstDash val="solid"/>
          </a:ln>
        </p:spPr>
      </p:sp>
      <p:sp>
        <p:nvSpPr>
          <p:cNvPr id="18" name="Shape 16"/>
          <p:cNvSpPr/>
          <p:nvPr/>
        </p:nvSpPr>
        <p:spPr>
          <a:xfrm>
            <a:off x="274320" y="3026664"/>
            <a:ext cx="64008" cy="512064"/>
          </a:xfrm>
          <a:prstGeom prst="rect">
            <a:avLst/>
          </a:prstGeom>
          <a:solidFill>
            <a:srgbClr val="C0392B"/>
          </a:solidFill>
          <a:ln w="12700">
            <a:solidFill>
              <a:srgbClr val="C0392B"/>
            </a:solidFill>
            <a:prstDash val="solid"/>
          </a:ln>
        </p:spPr>
      </p:sp>
      <p:sp>
        <p:nvSpPr>
          <p:cNvPr id="19" name="bounded_callout"/>
          <p:cNvSpPr/>
          <p:nvPr/>
        </p:nvSpPr>
        <p:spPr>
          <a:xfrm>
            <a:off x="457200" y="3072384"/>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One attack turned the strongest argument in American politics into a dead letter.</a:t>
            </a:r>
            <a:endParaRPr lang="en-US" sz="14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5F5F5"/>
        </a:solidFill>
      </p:bgPr>
    </p:bg>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A Country at War</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804672"/>
          </a:xfrm>
          <a:prstGeom prst="rect">
            <a:avLst/>
          </a:prstGeom>
          <a:solidFill>
            <a:srgbClr val="FFFFFF"/>
          </a:solidFill>
          <a:ln w="12700">
            <a:solidFill>
              <a:srgbClr val="F2F2F2"/>
            </a:solidFill>
            <a:prstDash val="solid"/>
          </a:ln>
        </p:spPr>
      </p:sp>
      <p:sp>
        <p:nvSpPr>
          <p:cNvPr id="6" name="Shape 4"/>
          <p:cNvSpPr/>
          <p:nvPr/>
        </p:nvSpPr>
        <p:spPr>
          <a:xfrm>
            <a:off x="420624" y="914400"/>
            <a:ext cx="384048" cy="384048"/>
          </a:xfrm>
          <a:prstGeom prst="ellipse">
            <a:avLst/>
          </a:prstGeom>
          <a:solidFill>
            <a:srgbClr val="145F58"/>
          </a:solidFill>
          <a:ln w="12700">
            <a:solidFill>
              <a:srgbClr val="145F58"/>
            </a:solidFill>
            <a:prstDash val="solid"/>
          </a:ln>
        </p:spPr>
      </p:sp>
      <p:sp>
        <p:nvSpPr>
          <p:cNvPr id="7" name="Text 5"/>
          <p:cNvSpPr/>
          <p:nvPr/>
        </p:nvSpPr>
        <p:spPr>
          <a:xfrm>
            <a:off x="420624" y="914400"/>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8" name="bounded_body"/>
          <p:cNvSpPr/>
          <p:nvPr/>
        </p:nvSpPr>
        <p:spPr>
          <a:xfrm>
            <a:off x="914400" y="704088"/>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Enlist and draft</a:t>
            </a:r>
            <a:endParaRPr lang="en-US" sz="1800" dirty="0"/>
          </a:p>
        </p:txBody>
      </p:sp>
      <p:sp>
        <p:nvSpPr>
          <p:cNvPr id="9" name="bounded_body"/>
          <p:cNvSpPr/>
          <p:nvPr/>
        </p:nvSpPr>
        <p:spPr>
          <a:xfrm>
            <a:off x="3566160" y="704088"/>
            <a:ext cx="5257800" cy="80467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More than 16 million Americans served in uniform during the war</a:t>
            </a:r>
            <a:endParaRPr lang="en-US" sz="1800" dirty="0"/>
          </a:p>
        </p:txBody>
      </p:sp>
      <p:sp>
        <p:nvSpPr>
          <p:cNvPr id="10" name="Shape 8"/>
          <p:cNvSpPr/>
          <p:nvPr/>
        </p:nvSpPr>
        <p:spPr>
          <a:xfrm>
            <a:off x="274320" y="1563624"/>
            <a:ext cx="8595360" cy="804672"/>
          </a:xfrm>
          <a:prstGeom prst="rect">
            <a:avLst/>
          </a:prstGeom>
          <a:solidFill>
            <a:srgbClr val="FFFFFF"/>
          </a:solidFill>
          <a:ln w="12700">
            <a:solidFill>
              <a:srgbClr val="F2F2F2"/>
            </a:solidFill>
            <a:prstDash val="solid"/>
          </a:ln>
        </p:spPr>
      </p:sp>
      <p:sp>
        <p:nvSpPr>
          <p:cNvPr id="11" name="Shape 9"/>
          <p:cNvSpPr/>
          <p:nvPr/>
        </p:nvSpPr>
        <p:spPr>
          <a:xfrm>
            <a:off x="420624" y="1773936"/>
            <a:ext cx="384048" cy="384048"/>
          </a:xfrm>
          <a:prstGeom prst="ellipse">
            <a:avLst/>
          </a:prstGeom>
          <a:solidFill>
            <a:srgbClr val="145F58"/>
          </a:solidFill>
          <a:ln w="12700">
            <a:solidFill>
              <a:srgbClr val="145F58"/>
            </a:solidFill>
            <a:prstDash val="solid"/>
          </a:ln>
        </p:spPr>
      </p:sp>
      <p:sp>
        <p:nvSpPr>
          <p:cNvPr id="12" name="Text 10"/>
          <p:cNvSpPr/>
          <p:nvPr/>
        </p:nvSpPr>
        <p:spPr>
          <a:xfrm>
            <a:off x="420624" y="1773936"/>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3" name="bounded_body"/>
          <p:cNvSpPr/>
          <p:nvPr/>
        </p:nvSpPr>
        <p:spPr>
          <a:xfrm>
            <a:off x="914400" y="1563624"/>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Build the weapons</a:t>
            </a:r>
            <a:endParaRPr lang="en-US" sz="1800" dirty="0"/>
          </a:p>
        </p:txBody>
      </p:sp>
      <p:sp>
        <p:nvSpPr>
          <p:cNvPr id="14" name="bounded_body"/>
          <p:cNvSpPr/>
          <p:nvPr/>
        </p:nvSpPr>
        <p:spPr>
          <a:xfrm>
            <a:off x="3566160" y="1563624"/>
            <a:ext cx="5257800" cy="80467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Car plants and shipyards switched to tanks, aircraft, and cargo ships</a:t>
            </a:r>
            <a:endParaRPr lang="en-US" sz="1800" dirty="0"/>
          </a:p>
        </p:txBody>
      </p:sp>
      <p:sp>
        <p:nvSpPr>
          <p:cNvPr id="15" name="Shape 13"/>
          <p:cNvSpPr/>
          <p:nvPr/>
        </p:nvSpPr>
        <p:spPr>
          <a:xfrm>
            <a:off x="274320" y="2423160"/>
            <a:ext cx="8595360" cy="804672"/>
          </a:xfrm>
          <a:prstGeom prst="rect">
            <a:avLst/>
          </a:prstGeom>
          <a:solidFill>
            <a:srgbClr val="FFFFFF"/>
          </a:solidFill>
          <a:ln w="12700">
            <a:solidFill>
              <a:srgbClr val="F2F2F2"/>
            </a:solidFill>
            <a:prstDash val="solid"/>
          </a:ln>
        </p:spPr>
      </p:sp>
      <p:sp>
        <p:nvSpPr>
          <p:cNvPr id="16" name="Shape 14"/>
          <p:cNvSpPr/>
          <p:nvPr/>
        </p:nvSpPr>
        <p:spPr>
          <a:xfrm>
            <a:off x="420624" y="2633472"/>
            <a:ext cx="384048" cy="384048"/>
          </a:xfrm>
          <a:prstGeom prst="ellipse">
            <a:avLst/>
          </a:prstGeom>
          <a:solidFill>
            <a:srgbClr val="145F58"/>
          </a:solidFill>
          <a:ln w="12700">
            <a:solidFill>
              <a:srgbClr val="145F58"/>
            </a:solidFill>
            <a:prstDash val="solid"/>
          </a:ln>
        </p:spPr>
      </p:sp>
      <p:sp>
        <p:nvSpPr>
          <p:cNvPr id="17" name="Text 15"/>
          <p:cNvSpPr/>
          <p:nvPr/>
        </p:nvSpPr>
        <p:spPr>
          <a:xfrm>
            <a:off x="420624" y="2633472"/>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8" name="bounded_body"/>
          <p:cNvSpPr/>
          <p:nvPr/>
        </p:nvSpPr>
        <p:spPr>
          <a:xfrm>
            <a:off x="914400" y="2423160"/>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Ration and save</a:t>
            </a:r>
            <a:endParaRPr lang="en-US" sz="1800" dirty="0"/>
          </a:p>
        </p:txBody>
      </p:sp>
      <p:sp>
        <p:nvSpPr>
          <p:cNvPr id="19" name="bounded_body"/>
          <p:cNvSpPr/>
          <p:nvPr/>
        </p:nvSpPr>
        <p:spPr>
          <a:xfrm>
            <a:off x="3566160" y="2423160"/>
            <a:ext cx="5257800" cy="80467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Sugar, coffee, gasoline, and rubber were rationed at home</a:t>
            </a:r>
            <a:endParaRPr lang="en-US" sz="1800" dirty="0"/>
          </a:p>
        </p:txBody>
      </p:sp>
      <p:sp>
        <p:nvSpPr>
          <p:cNvPr id="20" name="Shape 18"/>
          <p:cNvSpPr/>
          <p:nvPr/>
        </p:nvSpPr>
        <p:spPr>
          <a:xfrm>
            <a:off x="274320" y="3282696"/>
            <a:ext cx="8595360" cy="804672"/>
          </a:xfrm>
          <a:prstGeom prst="rect">
            <a:avLst/>
          </a:prstGeom>
          <a:solidFill>
            <a:srgbClr val="FFFFFF"/>
          </a:solidFill>
          <a:ln w="12700">
            <a:solidFill>
              <a:srgbClr val="F2F2F2"/>
            </a:solidFill>
            <a:prstDash val="solid"/>
          </a:ln>
        </p:spPr>
      </p:sp>
      <p:sp>
        <p:nvSpPr>
          <p:cNvPr id="21" name="Shape 19"/>
          <p:cNvSpPr/>
          <p:nvPr/>
        </p:nvSpPr>
        <p:spPr>
          <a:xfrm>
            <a:off x="420624" y="3493008"/>
            <a:ext cx="384048" cy="384048"/>
          </a:xfrm>
          <a:prstGeom prst="ellipse">
            <a:avLst/>
          </a:prstGeom>
          <a:solidFill>
            <a:srgbClr val="145F58"/>
          </a:solidFill>
          <a:ln w="12700">
            <a:solidFill>
              <a:srgbClr val="145F58"/>
            </a:solidFill>
            <a:prstDash val="solid"/>
          </a:ln>
        </p:spPr>
      </p:sp>
      <p:sp>
        <p:nvSpPr>
          <p:cNvPr id="22" name="Text 20"/>
          <p:cNvSpPr/>
          <p:nvPr/>
        </p:nvSpPr>
        <p:spPr>
          <a:xfrm>
            <a:off x="420624" y="3493008"/>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23" name="bounded_body"/>
          <p:cNvSpPr/>
          <p:nvPr/>
        </p:nvSpPr>
        <p:spPr>
          <a:xfrm>
            <a:off x="914400" y="3282696"/>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Fight two wars at once</a:t>
            </a:r>
            <a:endParaRPr lang="en-US" sz="1800" dirty="0"/>
          </a:p>
        </p:txBody>
      </p:sp>
      <p:sp>
        <p:nvSpPr>
          <p:cNvPr id="24" name="bounded_body"/>
          <p:cNvSpPr/>
          <p:nvPr/>
        </p:nvSpPr>
        <p:spPr>
          <a:xfrm>
            <a:off x="3566160" y="3282696"/>
            <a:ext cx="5257800" cy="80467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American forces fought Japan in the Pacific and Germany in Europe</a:t>
            </a:r>
            <a:endParaRPr lang="en-US" sz="1800" dirty="0"/>
          </a:p>
        </p:txBody>
      </p:sp>
      <p:sp>
        <p:nvSpPr>
          <p:cNvPr id="25" name="Shape 23"/>
          <p:cNvSpPr/>
          <p:nvPr/>
        </p:nvSpPr>
        <p:spPr>
          <a:xfrm>
            <a:off x="274320" y="4142232"/>
            <a:ext cx="8595360" cy="512064"/>
          </a:xfrm>
          <a:prstGeom prst="rect">
            <a:avLst/>
          </a:prstGeom>
          <a:solidFill>
            <a:srgbClr val="FFF8F6"/>
          </a:solidFill>
          <a:ln w="12700">
            <a:solidFill>
              <a:srgbClr val="E8735A"/>
            </a:solidFill>
            <a:prstDash val="solid"/>
          </a:ln>
        </p:spPr>
      </p:sp>
      <p:sp>
        <p:nvSpPr>
          <p:cNvPr id="26" name="Shape 24"/>
          <p:cNvSpPr/>
          <p:nvPr/>
        </p:nvSpPr>
        <p:spPr>
          <a:xfrm>
            <a:off x="274320" y="4142232"/>
            <a:ext cx="64008" cy="512064"/>
          </a:xfrm>
          <a:prstGeom prst="rect">
            <a:avLst/>
          </a:prstGeom>
          <a:solidFill>
            <a:srgbClr val="E8735A"/>
          </a:solidFill>
          <a:ln w="12700">
            <a:solidFill>
              <a:srgbClr val="E8735A"/>
            </a:solidFill>
            <a:prstDash val="solid"/>
          </a:ln>
        </p:spPr>
      </p:sp>
      <p:sp>
        <p:nvSpPr>
          <p:cNvPr id="27" name="bounded_callout"/>
          <p:cNvSpPr/>
          <p:nvPr/>
        </p:nvSpPr>
        <p:spPr>
          <a:xfrm>
            <a:off x="457200" y="4187952"/>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Fact: American factories built about 300,000 military aircraft between 1941 and 1945.</a:t>
            </a:r>
            <a:endParaRPr lang="en-US" sz="14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Roosevelt Names the Day</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457200" y="868680"/>
            <a:ext cx="8229600" cy="2049170"/>
          </a:xfrm>
          <a:prstGeom prst="rect">
            <a:avLst/>
          </a:prstGeom>
          <a:solidFill>
            <a:srgbClr val="145F58"/>
          </a:solidFill>
          <a:ln w="12700">
            <a:solidFill>
              <a:srgbClr val="145F58"/>
            </a:solidFill>
            <a:prstDash val="solid"/>
          </a:ln>
        </p:spPr>
      </p:sp>
      <p:sp>
        <p:nvSpPr>
          <p:cNvPr id="6" name="Shape 4"/>
          <p:cNvSpPr/>
          <p:nvPr/>
        </p:nvSpPr>
        <p:spPr>
          <a:xfrm>
            <a:off x="457200" y="868680"/>
            <a:ext cx="73152" cy="2049170"/>
          </a:xfrm>
          <a:prstGeom prst="rect">
            <a:avLst/>
          </a:prstGeom>
          <a:solidFill>
            <a:srgbClr val="E8735A"/>
          </a:solidFill>
          <a:ln w="12700">
            <a:solidFill>
              <a:srgbClr val="E8735A"/>
            </a:solidFill>
            <a:prstDash val="solid"/>
          </a:ln>
        </p:spPr>
      </p:sp>
      <p:sp>
        <p:nvSpPr>
          <p:cNvPr id="7" name="emphasis_text"/>
          <p:cNvSpPr/>
          <p:nvPr/>
        </p:nvSpPr>
        <p:spPr>
          <a:xfrm>
            <a:off x="731520" y="1005840"/>
            <a:ext cx="7680960" cy="1774850"/>
          </a:xfrm>
          <a:prstGeom prst="rect">
            <a:avLst/>
          </a:prstGeom>
          <a:noFill/>
          <a:ln/>
        </p:spPr>
        <p:txBody>
          <a:bodyPr wrap="square" rtlCol="0" anchor="ctr"/>
          <a:lstStyle/>
          <a:p>
            <a:pPr algn="ctr" indent="0" marL="0">
              <a:buNone/>
            </a:pPr>
            <a:r>
              <a:rPr lang="en-US" sz="1800" b="1" i="1" dirty="0">
                <a:solidFill>
                  <a:srgbClr val="FFFFFF"/>
                </a:solidFill>
                <a:latin typeface="Arial" pitchFamily="34" charset="0"/>
                <a:ea typeface="Arial" pitchFamily="34" charset="-122"/>
                <a:cs typeface="Arial" pitchFamily="34" charset="-120"/>
              </a:rPr>
              <a:t>Yesterday, December 7, 1941 — a date which will live in infamy — the United States of America was suddenly and deliberately attacked by naval and air forces of the Empire of Japan.</a:t>
            </a:r>
            <a:endParaRPr lang="en-US" sz="1800" dirty="0"/>
          </a:p>
        </p:txBody>
      </p:sp>
      <p:sp>
        <p:nvSpPr>
          <p:cNvPr id="8" name="Text 6"/>
          <p:cNvSpPr/>
          <p:nvPr/>
        </p:nvSpPr>
        <p:spPr>
          <a:xfrm>
            <a:off x="457200" y="3055010"/>
            <a:ext cx="8229600" cy="274320"/>
          </a:xfrm>
          <a:prstGeom prst="rect">
            <a:avLst/>
          </a:prstGeom>
          <a:noFill/>
          <a:ln/>
        </p:spPr>
        <p:txBody>
          <a:bodyPr wrap="square" rtlCol="0" anchor="ctr"/>
          <a:lstStyle/>
          <a:p>
            <a:pPr algn="r" indent="0" marL="0">
              <a:buNone/>
            </a:pPr>
            <a:r>
              <a:rPr lang="en-US" sz="1200" i="1" dirty="0">
                <a:solidFill>
                  <a:srgbClr val="595959"/>
                </a:solidFill>
                <a:latin typeface="Arial" pitchFamily="34" charset="0"/>
                <a:ea typeface="Arial" pitchFamily="34" charset="-122"/>
                <a:cs typeface="Arial" pitchFamily="34" charset="-120"/>
              </a:rPr>
              <a:t>— Franklin D. Roosevelt, address to Congress, December 8, 1941</a:t>
            </a:r>
            <a:endParaRPr lang="en-US" sz="1200" dirty="0"/>
          </a:p>
        </p:txBody>
      </p:sp>
      <p:sp>
        <p:nvSpPr>
          <p:cNvPr id="9" name="emphasis_text"/>
          <p:cNvSpPr/>
          <p:nvPr/>
        </p:nvSpPr>
        <p:spPr>
          <a:xfrm>
            <a:off x="457200" y="3375050"/>
            <a:ext cx="8229600" cy="817474"/>
          </a:xfrm>
          <a:prstGeom prst="rect">
            <a:avLst/>
          </a:prstGeom>
          <a:noFill/>
          <a:ln/>
        </p:spPr>
        <p:txBody>
          <a:bodyPr wrap="square" rtlCol="0" anchor="t"/>
          <a:lstStyle/>
          <a:p>
            <a:pPr algn="ctr" indent="0" marL="0">
              <a:buNone/>
            </a:pPr>
            <a:r>
              <a:rPr lang="en-US" sz="1800" dirty="0">
                <a:solidFill>
                  <a:srgbClr val="333333"/>
                </a:solidFill>
                <a:latin typeface="Arial" pitchFamily="34" charset="0"/>
                <a:ea typeface="Arial" pitchFamily="34" charset="-122"/>
                <a:cs typeface="Arial" pitchFamily="34" charset="-120"/>
              </a:rPr>
              <a:t>Roosevelt asked Congress to declare that a state of war already existed with Japan.</a:t>
            </a:r>
            <a:endParaRPr lang="en-US" sz="1800" dirty="0"/>
          </a:p>
        </p:txBody>
      </p:sp>
      <p:sp>
        <p:nvSpPr>
          <p:cNvPr id="10" name="Shape 8"/>
          <p:cNvSpPr/>
          <p:nvPr/>
        </p:nvSpPr>
        <p:spPr>
          <a:xfrm>
            <a:off x="274320" y="4384548"/>
            <a:ext cx="8595360" cy="512064"/>
          </a:xfrm>
          <a:prstGeom prst="rect">
            <a:avLst/>
          </a:prstGeom>
          <a:solidFill>
            <a:srgbClr val="FFF8F6"/>
          </a:solidFill>
          <a:ln w="12700">
            <a:solidFill>
              <a:srgbClr val="E8735A"/>
            </a:solidFill>
            <a:prstDash val="solid"/>
          </a:ln>
        </p:spPr>
      </p:sp>
      <p:sp>
        <p:nvSpPr>
          <p:cNvPr id="11" name="Shape 9"/>
          <p:cNvSpPr/>
          <p:nvPr/>
        </p:nvSpPr>
        <p:spPr>
          <a:xfrm>
            <a:off x="274320" y="4384548"/>
            <a:ext cx="64008" cy="512064"/>
          </a:xfrm>
          <a:prstGeom prst="rect">
            <a:avLst/>
          </a:prstGeom>
          <a:solidFill>
            <a:srgbClr val="E8735A"/>
          </a:solidFill>
          <a:ln w="12700">
            <a:solidFill>
              <a:srgbClr val="E8735A"/>
            </a:solidFill>
            <a:prstDash val="solid"/>
          </a:ln>
        </p:spPr>
      </p:sp>
      <p:sp>
        <p:nvSpPr>
          <p:cNvPr id="12" name="bounded_callout"/>
          <p:cNvSpPr/>
          <p:nvPr/>
        </p:nvSpPr>
        <p:spPr>
          <a:xfrm>
            <a:off x="457200" y="4430268"/>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Remember: You will read a longer passage from this same address in Activity Part 4.</a:t>
            </a:r>
            <a:endParaRPr lang="en-US" sz="14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Why December 7 Changed the War</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bounded_body"/>
          <p:cNvSpPr/>
          <p:nvPr/>
        </p:nvSpPr>
        <p:spPr>
          <a:xfrm>
            <a:off x="365760" y="731520"/>
            <a:ext cx="8503920" cy="3506724"/>
          </a:xfrm>
          <a:prstGeom prst="rect">
            <a:avLst/>
          </a:prstGeom>
          <a:noFill/>
          <a:ln/>
        </p:spPr>
        <p:txBody>
          <a:bodyPr wrap="square" rtlCol="0" anchor="t"/>
          <a:lstStyle/>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The United States entered a war it had watched for two years.</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Britain gained the ally it had needed since 1940.</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The Pacific war would be fought by carriers, not battleships.</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American factories became the arsenal of the Allies.</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Many historians argue Japan won the morning and lost the war.</a:t>
            </a:r>
            <a:endParaRPr lang="en-US" sz="1800" dirty="0"/>
          </a:p>
        </p:txBody>
      </p:sp>
      <p:sp>
        <p:nvSpPr>
          <p:cNvPr id="6" name="Shape 4"/>
          <p:cNvSpPr/>
          <p:nvPr/>
        </p:nvSpPr>
        <p:spPr>
          <a:xfrm>
            <a:off x="274320" y="4302252"/>
            <a:ext cx="8595360" cy="512064"/>
          </a:xfrm>
          <a:prstGeom prst="rect">
            <a:avLst/>
          </a:prstGeom>
          <a:solidFill>
            <a:srgbClr val="FFF8F6"/>
          </a:solidFill>
          <a:ln w="12700">
            <a:solidFill>
              <a:srgbClr val="E8735A"/>
            </a:solidFill>
            <a:prstDash val="solid"/>
          </a:ln>
        </p:spPr>
      </p:sp>
      <p:sp>
        <p:nvSpPr>
          <p:cNvPr id="7" name="Shape 5"/>
          <p:cNvSpPr/>
          <p:nvPr/>
        </p:nvSpPr>
        <p:spPr>
          <a:xfrm>
            <a:off x="274320" y="4302252"/>
            <a:ext cx="64008" cy="512064"/>
          </a:xfrm>
          <a:prstGeom prst="rect">
            <a:avLst/>
          </a:prstGeom>
          <a:solidFill>
            <a:srgbClr val="E8735A"/>
          </a:solidFill>
          <a:ln w="12700">
            <a:solidFill>
              <a:srgbClr val="E8735A"/>
            </a:solidFill>
            <a:prstDash val="solid"/>
          </a:ln>
        </p:spPr>
      </p:sp>
      <p:sp>
        <p:nvSpPr>
          <p:cNvPr id="8" name="bounded_callout"/>
          <p:cNvSpPr/>
          <p:nvPr/>
        </p:nvSpPr>
        <p:spPr>
          <a:xfrm>
            <a:off x="457200" y="4347972"/>
            <a:ext cx="8394192" cy="420624"/>
          </a:xfrm>
          <a:prstGeom prst="rect">
            <a:avLst/>
          </a:prstGeom>
          <a:noFill/>
          <a:ln/>
        </p:spPr>
        <p:txBody>
          <a:bodyPr wrap="square" rtlCol="0" anchor="ctr"/>
          <a:lstStyle/>
          <a:p>
            <a:pPr indent="0" marL="0">
              <a:buNone/>
            </a:pPr>
            <a:r>
              <a:rPr lang="en-US" sz="1600" dirty="0">
                <a:solidFill>
                  <a:srgbClr val="1B2A4A"/>
                </a:solidFill>
                <a:latin typeface="Arial" pitchFamily="34" charset="0"/>
                <a:ea typeface="Arial" pitchFamily="34" charset="-122"/>
                <a:cs typeface="Arial" pitchFamily="34" charset="-120"/>
              </a:rPr>
              <a:t>Big Idea: The attack united America faster than any argument ever could.</a:t>
            </a:r>
            <a:endParaRPr lang="en-US" sz="16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Key Takeaways</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320040" y="946861"/>
            <a:ext cx="310896" cy="310896"/>
          </a:xfrm>
          <a:prstGeom prst="ellipse">
            <a:avLst/>
          </a:prstGeom>
          <a:solidFill>
            <a:srgbClr val="145F58"/>
          </a:solidFill>
          <a:ln w="12700">
            <a:solidFill>
              <a:srgbClr val="145F58"/>
            </a:solidFill>
            <a:prstDash val="solid"/>
          </a:ln>
        </p:spPr>
      </p:sp>
      <p:sp>
        <p:nvSpPr>
          <p:cNvPr id="6" name="Text 4"/>
          <p:cNvSpPr/>
          <p:nvPr/>
        </p:nvSpPr>
        <p:spPr>
          <a:xfrm>
            <a:off x="320040" y="946861"/>
            <a:ext cx="310896" cy="310896"/>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a:t>
            </a:r>
            <a:endParaRPr lang="en-US" sz="1300" dirty="0"/>
          </a:p>
        </p:txBody>
      </p:sp>
      <p:sp>
        <p:nvSpPr>
          <p:cNvPr id="7" name="mllp_textfit_body"/>
          <p:cNvSpPr/>
          <p:nvPr/>
        </p:nvSpPr>
        <p:spPr>
          <a:xfrm>
            <a:off x="777240" y="704088"/>
            <a:ext cx="8092440" cy="79644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Japan attacked to destroy the American fleet and seize oil in the south.</a:t>
            </a:r>
            <a:endParaRPr lang="en-US" sz="1800" dirty="0"/>
          </a:p>
        </p:txBody>
      </p:sp>
      <p:sp>
        <p:nvSpPr>
          <p:cNvPr id="8" name="Shape 6"/>
          <p:cNvSpPr/>
          <p:nvPr/>
        </p:nvSpPr>
        <p:spPr>
          <a:xfrm>
            <a:off x="320040" y="1798168"/>
            <a:ext cx="310896" cy="310896"/>
          </a:xfrm>
          <a:prstGeom prst="ellipse">
            <a:avLst/>
          </a:prstGeom>
          <a:solidFill>
            <a:srgbClr val="145F58"/>
          </a:solidFill>
          <a:ln w="12700">
            <a:solidFill>
              <a:srgbClr val="145F58"/>
            </a:solidFill>
            <a:prstDash val="solid"/>
          </a:ln>
        </p:spPr>
      </p:sp>
      <p:sp>
        <p:nvSpPr>
          <p:cNvPr id="9" name="Text 7"/>
          <p:cNvSpPr/>
          <p:nvPr/>
        </p:nvSpPr>
        <p:spPr>
          <a:xfrm>
            <a:off x="320040" y="1798168"/>
            <a:ext cx="310896" cy="310896"/>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a:t>
            </a:r>
            <a:endParaRPr lang="en-US" sz="1300" dirty="0"/>
          </a:p>
        </p:txBody>
      </p:sp>
      <p:sp>
        <p:nvSpPr>
          <p:cNvPr id="10" name="mllp_textfit_body"/>
          <p:cNvSpPr/>
          <p:nvPr/>
        </p:nvSpPr>
        <p:spPr>
          <a:xfrm>
            <a:off x="777240" y="1555394"/>
            <a:ext cx="8092440" cy="79644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The attack killed 2,403 Americans and sank or damaged 21 ships.</a:t>
            </a:r>
            <a:endParaRPr lang="en-US" sz="1800" dirty="0"/>
          </a:p>
        </p:txBody>
      </p:sp>
      <p:sp>
        <p:nvSpPr>
          <p:cNvPr id="11" name="Shape 9"/>
          <p:cNvSpPr/>
          <p:nvPr/>
        </p:nvSpPr>
        <p:spPr>
          <a:xfrm>
            <a:off x="320040" y="2649474"/>
            <a:ext cx="310896" cy="310896"/>
          </a:xfrm>
          <a:prstGeom prst="ellipse">
            <a:avLst/>
          </a:prstGeom>
          <a:solidFill>
            <a:srgbClr val="145F58"/>
          </a:solidFill>
          <a:ln w="12700">
            <a:solidFill>
              <a:srgbClr val="145F58"/>
            </a:solidFill>
            <a:prstDash val="solid"/>
          </a:ln>
        </p:spPr>
      </p:sp>
      <p:sp>
        <p:nvSpPr>
          <p:cNvPr id="12" name="Text 10"/>
          <p:cNvSpPr/>
          <p:nvPr/>
        </p:nvSpPr>
        <p:spPr>
          <a:xfrm>
            <a:off x="320040" y="2649474"/>
            <a:ext cx="310896" cy="310896"/>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a:t>
            </a:r>
            <a:endParaRPr lang="en-US" sz="1300" dirty="0"/>
          </a:p>
        </p:txBody>
      </p:sp>
      <p:sp>
        <p:nvSpPr>
          <p:cNvPr id="13" name="mllp_textfit_body"/>
          <p:cNvSpPr/>
          <p:nvPr/>
        </p:nvSpPr>
        <p:spPr>
          <a:xfrm>
            <a:off x="777240" y="2406701"/>
            <a:ext cx="8092440" cy="79644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Many historians say the surviving carriers, fuel, and yards won the war.</a:t>
            </a:r>
            <a:endParaRPr lang="en-US" sz="1800" dirty="0"/>
          </a:p>
        </p:txBody>
      </p:sp>
      <p:sp>
        <p:nvSpPr>
          <p:cNvPr id="14" name="Shape 12"/>
          <p:cNvSpPr/>
          <p:nvPr/>
        </p:nvSpPr>
        <p:spPr>
          <a:xfrm>
            <a:off x="320040" y="3500780"/>
            <a:ext cx="310896" cy="310896"/>
          </a:xfrm>
          <a:prstGeom prst="ellipse">
            <a:avLst/>
          </a:prstGeom>
          <a:solidFill>
            <a:srgbClr val="145F58"/>
          </a:solidFill>
          <a:ln w="12700">
            <a:solidFill>
              <a:srgbClr val="145F58"/>
            </a:solidFill>
            <a:prstDash val="solid"/>
          </a:ln>
        </p:spPr>
      </p:sp>
      <p:sp>
        <p:nvSpPr>
          <p:cNvPr id="15" name="Text 13"/>
          <p:cNvSpPr/>
          <p:nvPr/>
        </p:nvSpPr>
        <p:spPr>
          <a:xfrm>
            <a:off x="320040" y="3500780"/>
            <a:ext cx="310896" cy="310896"/>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a:t>
            </a:r>
            <a:endParaRPr lang="en-US" sz="1300" dirty="0"/>
          </a:p>
        </p:txBody>
      </p:sp>
      <p:sp>
        <p:nvSpPr>
          <p:cNvPr id="16" name="mllp_textfit_body"/>
          <p:cNvSpPr/>
          <p:nvPr/>
        </p:nvSpPr>
        <p:spPr>
          <a:xfrm>
            <a:off x="777240" y="3258007"/>
            <a:ext cx="8092440" cy="79644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Roosevelt's December 8 address ended the argument over staying neutral.</a:t>
            </a:r>
            <a:endParaRPr lang="en-US" sz="1800" dirty="0"/>
          </a:p>
        </p:txBody>
      </p:sp>
      <p:sp>
        <p:nvSpPr>
          <p:cNvPr id="17" name="Shape 15"/>
          <p:cNvSpPr/>
          <p:nvPr/>
        </p:nvSpPr>
        <p:spPr>
          <a:xfrm>
            <a:off x="320040" y="4352087"/>
            <a:ext cx="310896" cy="310896"/>
          </a:xfrm>
          <a:prstGeom prst="ellipse">
            <a:avLst/>
          </a:prstGeom>
          <a:solidFill>
            <a:srgbClr val="145F58"/>
          </a:solidFill>
          <a:ln w="12700">
            <a:solidFill>
              <a:srgbClr val="145F58"/>
            </a:solidFill>
            <a:prstDash val="solid"/>
          </a:ln>
        </p:spPr>
      </p:sp>
      <p:sp>
        <p:nvSpPr>
          <p:cNvPr id="18" name="Text 16"/>
          <p:cNvSpPr/>
          <p:nvPr/>
        </p:nvSpPr>
        <p:spPr>
          <a:xfrm>
            <a:off x="320040" y="4352087"/>
            <a:ext cx="310896" cy="310896"/>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a:t>
            </a:r>
            <a:endParaRPr lang="en-US" sz="1300" dirty="0"/>
          </a:p>
        </p:txBody>
      </p:sp>
      <p:sp>
        <p:nvSpPr>
          <p:cNvPr id="19" name="mllp_textfit_body"/>
          <p:cNvSpPr/>
          <p:nvPr/>
        </p:nvSpPr>
        <p:spPr>
          <a:xfrm>
            <a:off x="777240" y="4109314"/>
            <a:ext cx="8092440" cy="79644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Germany declared war on December 11, making it one global war.</a:t>
            </a:r>
            <a:endParaRPr lang="en-US" sz="18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20</Slides>
  <Notes>20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20</vt:i4>
      </vt:variant>
    </vt:vector>
  </HeadingPairs>
  <TitlesOfParts>
    <vt:vector size="2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Pearl Harbor</dc:title>
  <dc:subject>PptxGenJS Presentation</dc:subject>
  <dc:creator>More Lessons Less Planning</dc:creator>
  <cp:lastModifiedBy>More Lessons Less Planning</cp:lastModifiedBy>
  <cp:revision>1</cp:revision>
  <dcterms:created xsi:type="dcterms:W3CDTF">2026-07-27T14:40:02Z</dcterms:created>
  <dcterms:modified xsi:type="dcterms:W3CDTF">2026-07-27T14:40:02Z</dcterms:modified>
</cp:coreProperties>
</file>