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notesMasterIdLst>
    <p:notesMasterId r:id="rId15"/>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notesMaster" Target="notesMasters/notesMaster1.xml"/><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by asking students what they remember about March 2020. Most will remember school closing, family events canceled, parents working from home. Tell them: the pandemic also caused the sharpest single-quarter GDP collapse in modern records (-9.1% in Q2 2020), the largest stimulus response in U.S. history (over $5 trillion = 25% of one year of GDP), and the highest inflation since 1981. This is the CAPSTONE of Unit 10 - it pulls together every concept: recession measurement, monetary policy, fiscal stimulus, supply and demand, inflation, unemployment, externalities. The 1929 (TK 99) and 2008 (TK 91) playbooks were applied here in real time.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Remote work was about 5% pre-pandemic. April 2020 peak: about 60% (lockdowns). Settled by 2024 at about 30% hybrid - a 25 percentage-point step change from baseline. Why it stuck: 90%+ of office workers prefer hybrid in surveys; productivity studies generally show flat-to-positive effects; companies cut commercial real estate (NYC, SF vacancy &gt;20% by 2024); geographic flexibility for hiring (you can hire in lower-cost cities). The return-to-office push 2022-2024 was real but never reversed the step-change. Compare to historical workforce shifts: agriculture-to-manufacturing (50 years), manufacturing-to-services (40 years). Remote work happened in 5 years. Key term - Remote work: Performing job duties from home rather than the employer location; it surged during the 2020 lockdowns and settled into a permanent hybrid pattern that reshaped offices and commercial real estate by 2024.</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Have students point to 2019 (5%), 2020 (50% annual), and 2024 (30% settled). Walk the curve: flat at 5% in 2019, sharp jump to 50% annual average in 2020 (60% peak in April), gradual decline through 2021 and 2022, settle near 30% by 2023-2024, hold steady through 2026. The chart shows the step change is permanent. Compare to other workforce shifts: women in the labor force rose from 33% in 1948 to 60% in 2000 (52 years for a 27-percentage-point change). Remote work hit a 25-percentage-point change in less than 5 years.
Reference labels (point to these chart features when teaching): 2019: 5%; 2024 settled: 30%</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through each takeaway. STIMULUS SIZE: the response worked - 2 months of recession instead of years. SUPPLY MATTERS: demand-side stimulus alone is not enough when supply chains break. SOFT LANDING: the Fed's 2022-2023 hiking cycle is a major Fed policy success - hiked 525 basis points without causing recession. RESHORING: CHIPS Act ($280B total, $52B chip subsidies) and IRA ($370B climate, cross-link TK 95) reflect a new industrial-policy posture. REMOTE WORK: 30% hybrid share is permanent. The economy of 2026 is structurally different from 2019. Key term - Inflation Reduction Act (IRA): The $370 billion 2022 climate and clean-energy law; part of the post-pandemic reshoring push alongside the CHIPS Act, and also let Medicare negotiate drug prices.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each takeaway. Connect back to the learning targets. Capstone synthesis: the pandemic recession applied the 1929 (TK 99) and 2008 (TK 91) playbooks at unprecedented speed and scale. The 1929 lesson - counter-cyclical stimulus and lender-of-last-resort - was applied within weeks. The 2008 lesson - aggressive fiscal AND monetary - was applied at 5x the scale. The new lesson from 2020-2024: supply matters too. Demand-side stimulus into broken supply chains caused inflation. The CHIPS Act and IRA are the forward-looking reshoring response. End by connecting to the activity briefing memo - students will be Dr. Vasquez at the CEA preparing the 5-year retrospective.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each target aloud. Tell students they will leave able to explain why the COVID recession was so short (the fastest recession-to-recovery cycle in U.S. history), name the four lasting changes (remote work, supply-chain reshoring, inflation surge, Fed rate hikes), and evaluate the policy response by comparing it to the 1929 and 2008 playbooks.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the timeline. March 2020 lockdowns triggered an instant recession. GDP fell 9.1% in Q2 2020 - the sharpest single-quarter drop in modern records. Unemployment shot to 14.7% in April 2020 - the highest since the Great Depression (cross-link TK 99 and TK 73). Initial unemployment claims hit 6.9 million in one week - 24x the pre-pandemic peak. But the NBER (National Bureau of Economic Research) called the recession over in just 2 months - the shortest in their history. The recession was historic in DEPTH, not in DURATION. Key term - Lockdown: Government-mandated stay-at-home orders that began in mid-March 2020; closed non-essential businesses, schools, and travel and triggered the sharpest quarterly GDP drop in modern records. Key term - COVID-19 recession: The two-quarter U.S. recession of Q1-Q2 2020; the sharpest single-quarter GDP contraction in modern records and the shortest NBER recession in history at just 2 months.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Have students point to Q4 2019 (index 100), Q2 2020 (index 89.7 - the trough), and Q1 2021 (index 100.5 - recovery). Walk the curve: nearly flat through 2019, sharp dip in Q1 2020, collapse to 89.7 in Q2 2020, then a steep V-shape recovery through Q3-Q4 2020 and into Q1 2021. By 2026 the index reaches about 113 - meaning the U.S. economy is about 13% larger than it was right before COVID.
Reference labels (point to these chart features when teaching): Q2 2020 trough: 89.7; Q1 2021 recovery: 100.5</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through both columns. FISCAL: total stimulus across CARES Act ($2.2T March 2020), December 2020 deal ($900B), and ARP ($1.9T March 2021) reached over $5T - about 25% of one year of 2020 GDP. PPP loans alone added $800B. MONETARY: the Fed cut rates from 1.5% to 0-0.25% in two weeks (faster than 2008), launched unlimited QE, and bought corporate bonds for the first time ever. Cross-link TK 99: New Deal was about 50% of one year of 1939 GDP spread over 6 years. Cross-link TK 91: TARP 2008 was about 5% of 2008 GDP. The COVID response was the LARGEST counter-cyclical stimulus in U.S. history as a share of GDP. Key term - Quantitative easing (QE): Large-scale Federal Reserve purchases of Treasury and mortgage bonds; expanded the Fed balance sheet from $4.2 trillion to about $9 trillion between 2020 and 2022. Key term - CARES Act: The $2.2 trillion stimulus law signed in March 2020; included $1,200 checks, expanded unemployment, and Paycheck Protection Program (PPP) loans for small businesses. Key term - American Rescue Plan (ARP): The $1.9 trillion stimulus law signed in March 2021; included $1,400 checks and the expanded Child Tax Credit and took total pandemic stimulus over $5 trillion.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2020-2021 cycle was unprecedented in speed. Q1 2021 GDP regained the pre-pandemic level - just 9 months from trough. Unemployment fell from 14.7% (April 2020) to 3.9% (December 2021) - the fastest labor recovery on record. Compare to 2008-2010: GDP took 4 years to recover; unemployment took 7+ years (TK 91). Compare to 1929-1939: GDP took 7 years and unemployment never recovered until WWII (TK 99). The combination of vaccine availability (April 2021), $5T+ in stimulus, and pent-up consumer demand created a recovery rocket. The downside was inflation - covered next slide.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2021-2022 supply chain crisis was a once-in-a-generation event. Specific shocks: the Ever Given grounded in the Suez Canal for 6 days in March 2021, blocking 12% of global trade; Port of LA had 109 ships waiting at peak in October 2021 (vs typical 0-1); semiconductor shortage cut auto production by 7.7 million vehicles in 2021; shipping container rates from China to the U.S. West Coast spiked from about $1,500 (pre-pandemic) to $20,000+ at peak. The NY Fed Global Supply Chain Pressure Index (GSCPI) hit +4.3 standard deviations - more than 4x any prior reading in the series. Stimulus put money into consumer pockets just as supply chains broke. The mismatch produced inflation - the next slide.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Have students point to 2019 (near 0), 2021 (peak at +4.3), and 2023 (back near 0). Walk the curve: flat through 2019, modest rise in 2020 to +1.0, dramatic spike to +4.3 in late 2021, decline through 2022 to +1.5 by year-end, near zero by 2023, and slightly below zero through 2024-2026. The 2021 peak is more than 4x larger than any prior reading. The chart visualizes why pandemic inflation was supply-driven: when supply chains broke this severely, prices had to rise.
Reference labels (point to these chart features when teaching): 2019: 0.0; 2021 peak: +4.3</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CPI inflation peaked at 9.1% YoY in June 2022 - the highest since November 1981. Three drivers: supply chain shock (GSCPI peak), stimulus-driven demand surge, and energy prices (Russia invaded Ukraine February 2022, oil spiked above $120/barrel). Fed initially called inflation TRANSITORY in 2021; dropped the term in November 2021 and pivoted to the most aggressive hiking cycle since the 1980s - funds rate from 0-0.25% to 5.25-5.50% in 16 months. Cross-link TK 76 (Fed) and TK 91 (2008 vs 2020 monetary cycles). By end-2024, CPI was back near 2.5% (Fed target 2%). Most economists predicted recession from 2022 hikes - it never came. SOFT LANDING achieved. Key term - CPI inflation: Year-over-year change in the Consumer Price Index; peaked at 9.1% in June 2022, the highest reading since 1981, and drove the Fed's rate-hike cycle. Key term - Federal funds rate: The interest rate banks charge each other for overnight lending; the Fed raised it from 0-0.25% to 5.25-5.50% between March 2022 and July 2023, the fastest hiking cycle in 40 years. Key term - Transitory inflation: The Federal Reserve's 2021 framing that the inflation surge would be temporary as supply chains normalized; the Fed dropped the term in November 2021 as prices kept rising.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slideLayout" Target="../slideLayouts/slideLayout1.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slideLayout" Target="../slideLayouts/slideLayout1.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457200" y="1371600"/>
            <a:ext cx="8229600" cy="1463040"/>
          </a:xfrm>
          <a:prstGeom prst="rect">
            <a:avLst/>
          </a:prstGeom>
          <a:noFill/>
          <a:ln/>
        </p:spPr>
        <p:txBody>
          <a:bodyPr wrap="square" rtlCol="0" anchor="ctr"/>
          <a:lstStyle/>
          <a:p>
            <a:pPr algn="ctr" indent="0" marL="0">
              <a:buNone/>
            </a:pPr>
            <a:r>
              <a:rPr lang="en-US" sz="3800" b="1" dirty="0">
                <a:solidFill>
                  <a:srgbClr val="FFFFFF"/>
                </a:solidFill>
                <a:latin typeface="Trebuchet MS" pitchFamily="34" charset="0"/>
                <a:ea typeface="Trebuchet MS" pitchFamily="34" charset="-122"/>
                <a:cs typeface="Trebuchet MS" pitchFamily="34" charset="-120"/>
              </a:rPr>
              <a:t>Pandemic Economics: COVID's Lasting Impact</a:t>
            </a:r>
            <a:endParaRPr lang="en-US" sz="3800" dirty="0"/>
          </a:p>
        </p:txBody>
      </p:sp>
      <p:sp>
        <p:nvSpPr>
          <p:cNvPr id="3" name="Text 1"/>
          <p:cNvSpPr/>
          <p:nvPr/>
        </p:nvSpPr>
        <p:spPr>
          <a:xfrm>
            <a:off x="457200" y="2926080"/>
            <a:ext cx="8229600" cy="457200"/>
          </a:xfrm>
          <a:prstGeom prst="rect">
            <a:avLst/>
          </a:prstGeom>
          <a:noFill/>
          <a:ln/>
        </p:spPr>
        <p:txBody>
          <a:bodyPr wrap="square" rtlCol="0" anchor="ctr"/>
          <a:lstStyle/>
          <a:p>
            <a:pPr algn="ctr" indent="0" marL="0">
              <a:buNone/>
            </a:pPr>
            <a:r>
              <a:rPr lang="en-US" sz="1800" i="1" dirty="0">
                <a:solidFill>
                  <a:srgbClr val="FFFFFF"/>
                </a:solidFill>
                <a:latin typeface="Arial" pitchFamily="34" charset="0"/>
                <a:ea typeface="Arial" pitchFamily="34" charset="-122"/>
                <a:cs typeface="Arial" pitchFamily="34" charset="-120"/>
              </a:rPr>
              <a:t>How a Pandemic Reshaped the Global Economy in 5 Years - and the 1929 and 2008 Lessons That Drove the Response</a:t>
            </a:r>
            <a:endParaRPr lang="en-US" sz="1800" dirty="0"/>
          </a:p>
        </p:txBody>
      </p:sp>
      <p:sp>
        <p:nvSpPr>
          <p:cNvPr id="4" name="Shape 2"/>
          <p:cNvSpPr/>
          <p:nvPr/>
        </p:nvSpPr>
        <p:spPr>
          <a:xfrm>
            <a:off x="0" y="4942332"/>
            <a:ext cx="9144000" cy="109728"/>
          </a:xfrm>
          <a:prstGeom prst="rect">
            <a:avLst/>
          </a:prstGeom>
          <a:solidFill>
            <a:srgbClr val="2A9D8F"/>
          </a:solidFill>
          <a:ln w="12700">
            <a:solidFill>
              <a:srgbClr val="2A9D8F"/>
            </a:solidFill>
            <a:prstDash val="solid"/>
          </a:ln>
        </p:spPr>
      </p:sp>
      <p:sp>
        <p:nvSpPr>
          <p:cNvPr id="5" name="Shape 3"/>
          <p:cNvSpPr/>
          <p:nvPr/>
        </p:nvSpPr>
        <p:spPr>
          <a:xfrm>
            <a:off x="0" y="5052060"/>
            <a:ext cx="9144000" cy="91440"/>
          </a:xfrm>
          <a:prstGeom prst="rect">
            <a:avLst/>
          </a:prstGeom>
          <a:solidFill>
            <a:srgbClr val="E8735A"/>
          </a:solidFill>
          <a:ln w="12700">
            <a:solidFill>
              <a:srgbClr val="E8735A"/>
            </a:solidFill>
            <a:prstDash val="solid"/>
          </a:ln>
        </p:spPr>
      </p:sp>
      <p:sp>
        <p:nvSpPr>
          <p:cNvPr id="6" name="Text 4"/>
          <p:cNvSpPr/>
          <p:nvPr/>
        </p:nvSpPr>
        <p:spPr>
          <a:xfrm>
            <a:off x="0" y="4741164"/>
            <a:ext cx="9144000" cy="219456"/>
          </a:xfrm>
          <a:prstGeom prst="rect">
            <a:avLst/>
          </a:prstGeom>
          <a:noFill/>
          <a:ln/>
        </p:spPr>
        <p:txBody>
          <a:bodyPr wrap="square" rtlCol="0" anchor="ctr"/>
          <a:lstStyle/>
          <a:p>
            <a:pPr algn="ctr" indent="0" marL="0">
              <a:buNone/>
            </a:pPr>
            <a:r>
              <a:rPr lang="en-US" sz="900" dirty="0">
                <a:solidFill>
                  <a:srgbClr val="FFFFFF"/>
                </a:solidFill>
                <a:latin typeface="Arial" pitchFamily="34" charset="0"/>
                <a:ea typeface="Arial" pitchFamily="34" charset="-122"/>
                <a:cs typeface="Arial" pitchFamily="34" charset="-120"/>
              </a:rPr>
              <a:t>© More Lessons Less Planning  |  morelessonslessplanning.com</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Remote Work as Permanent Shift</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What Changed</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Pre-pandemic remote share: about 5%</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April 2020 peak: about 60%</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Settled by 2024: about 30% hybrid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Office workers most affected</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Why It Stuck</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Workers prefer hybrid (90%+ in surveys)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Productivity stayed flat or improved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Companies cut commercial real estate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Geographic flexibility for hiring</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Big Idea: Remote work survived the return-to-office push. The 25 percentage-point step-change is the largest workforce shift in any modern decade.</a:t>
            </a: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Remote / Hybrid Work Share: 2019-2026</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Line chart showing the share of U.S. workers doing some work from home from 2019 to 2026. The share starts at about 5 percent in 2019, spikes to about 60 percent in April 2020 (peak lockdown), declines to about 50 percent in 2020, falls further to 40 percent in 2021, and settles near 30 percent hybrid through 2022 to 2026. The chart shows a permanent step-change from pre-pandemic levels.">    </p:cNvPr>
          <p:cNvPicPr>
            <a:picLocks noChangeAspect="1"/>
          </p:cNvPicPr>
          <p:nvPr/>
        </p:nvPicPr>
        <p:blipFill>
          <a:blip r:embed="rId1"/>
          <a:stretch>
            <a:fillRect/>
          </a:stretch>
        </p:blipFill>
        <p:spPr>
          <a:xfrm>
            <a:off x="493776" y="795528"/>
            <a:ext cx="8156448"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Note: Remote share: 5% to 30% hybrid - a permanent 25-pt shift.</a:t>
            </a:r>
            <a:endParaRPr lang="en-US" sz="16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Takeaways and What's Still Changing</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657454"/>
          </a:xfrm>
          <a:prstGeom prst="rect">
            <a:avLst/>
          </a:prstGeom>
          <a:solidFill>
            <a:srgbClr val="F5F5F5"/>
          </a:solidFill>
          <a:ln w="12700">
            <a:solidFill>
              <a:srgbClr val="F2F2F2"/>
            </a:solidFill>
            <a:prstDash val="solid"/>
          </a:ln>
        </p:spPr>
      </p:sp>
      <p:sp>
        <p:nvSpPr>
          <p:cNvPr id="6" name="Shape 4"/>
          <p:cNvSpPr/>
          <p:nvPr/>
        </p:nvSpPr>
        <p:spPr>
          <a:xfrm>
            <a:off x="274320" y="704088"/>
            <a:ext cx="73152" cy="657454"/>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Stimulus size matters</a:t>
            </a:r>
            <a:endParaRPr lang="en-US" sz="1800" dirty="0"/>
          </a:p>
        </p:txBody>
      </p:sp>
      <p:sp>
        <p:nvSpPr>
          <p:cNvPr id="8" name="bounded_body"/>
          <p:cNvSpPr/>
          <p:nvPr/>
        </p:nvSpPr>
        <p:spPr>
          <a:xfrm>
            <a:off x="2926080" y="704088"/>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$5T+ kept the recession to 2 months - the 1929 and 2008 playbooks worked at scale</a:t>
            </a:r>
            <a:endParaRPr lang="en-US" sz="1800" dirty="0"/>
          </a:p>
        </p:txBody>
      </p:sp>
      <p:sp>
        <p:nvSpPr>
          <p:cNvPr id="9" name="Shape 7"/>
          <p:cNvSpPr/>
          <p:nvPr/>
        </p:nvSpPr>
        <p:spPr>
          <a:xfrm>
            <a:off x="274320" y="1425550"/>
            <a:ext cx="8595360" cy="657454"/>
          </a:xfrm>
          <a:prstGeom prst="rect">
            <a:avLst/>
          </a:prstGeom>
          <a:solidFill>
            <a:srgbClr val="F5F5F5"/>
          </a:solidFill>
          <a:ln w="12700">
            <a:solidFill>
              <a:srgbClr val="F2F2F2"/>
            </a:solidFill>
            <a:prstDash val="solid"/>
          </a:ln>
        </p:spPr>
      </p:sp>
      <p:sp>
        <p:nvSpPr>
          <p:cNvPr id="10" name="Shape 8"/>
          <p:cNvSpPr/>
          <p:nvPr/>
        </p:nvSpPr>
        <p:spPr>
          <a:xfrm>
            <a:off x="274320" y="1425550"/>
            <a:ext cx="73152" cy="657454"/>
          </a:xfrm>
          <a:prstGeom prst="rect">
            <a:avLst/>
          </a:prstGeom>
          <a:solidFill>
            <a:srgbClr val="2A9D8F"/>
          </a:solidFill>
          <a:ln w="12700">
            <a:solidFill>
              <a:srgbClr val="2A9D8F"/>
            </a:solidFill>
            <a:prstDash val="solid"/>
          </a:ln>
        </p:spPr>
      </p:sp>
      <p:sp>
        <p:nvSpPr>
          <p:cNvPr id="11" name="bounded_body"/>
          <p:cNvSpPr/>
          <p:nvPr/>
        </p:nvSpPr>
        <p:spPr>
          <a:xfrm>
            <a:off x="457200" y="1425550"/>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Supply matters too</a:t>
            </a:r>
            <a:endParaRPr lang="en-US" sz="1800" dirty="0"/>
          </a:p>
        </p:txBody>
      </p:sp>
      <p:sp>
        <p:nvSpPr>
          <p:cNvPr id="12" name="bounded_body"/>
          <p:cNvSpPr/>
          <p:nvPr/>
        </p:nvSpPr>
        <p:spPr>
          <a:xfrm>
            <a:off x="2926080" y="1425550"/>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Demand stimulus into broken supply chains caused the worst inflation since 1981</a:t>
            </a:r>
            <a:endParaRPr lang="en-US" sz="1800" dirty="0"/>
          </a:p>
        </p:txBody>
      </p:sp>
      <p:sp>
        <p:nvSpPr>
          <p:cNvPr id="13" name="Shape 11"/>
          <p:cNvSpPr/>
          <p:nvPr/>
        </p:nvSpPr>
        <p:spPr>
          <a:xfrm>
            <a:off x="274320" y="2147011"/>
            <a:ext cx="8595360" cy="657454"/>
          </a:xfrm>
          <a:prstGeom prst="rect">
            <a:avLst/>
          </a:prstGeom>
          <a:solidFill>
            <a:srgbClr val="F5F5F5"/>
          </a:solidFill>
          <a:ln w="12700">
            <a:solidFill>
              <a:srgbClr val="F2F2F2"/>
            </a:solidFill>
            <a:prstDash val="solid"/>
          </a:ln>
        </p:spPr>
      </p:sp>
      <p:sp>
        <p:nvSpPr>
          <p:cNvPr id="14" name="Shape 12"/>
          <p:cNvSpPr/>
          <p:nvPr/>
        </p:nvSpPr>
        <p:spPr>
          <a:xfrm>
            <a:off x="274320" y="2147011"/>
            <a:ext cx="73152" cy="657454"/>
          </a:xfrm>
          <a:prstGeom prst="rect">
            <a:avLst/>
          </a:prstGeom>
          <a:solidFill>
            <a:srgbClr val="2A9D8F"/>
          </a:solidFill>
          <a:ln w="12700">
            <a:solidFill>
              <a:srgbClr val="2A9D8F"/>
            </a:solidFill>
            <a:prstDash val="solid"/>
          </a:ln>
        </p:spPr>
      </p:sp>
      <p:sp>
        <p:nvSpPr>
          <p:cNvPr id="15" name="bounded_body"/>
          <p:cNvSpPr/>
          <p:nvPr/>
        </p:nvSpPr>
        <p:spPr>
          <a:xfrm>
            <a:off x="457200" y="2147011"/>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Soft landing achieved</a:t>
            </a:r>
            <a:endParaRPr lang="en-US" sz="1800" dirty="0"/>
          </a:p>
        </p:txBody>
      </p:sp>
      <p:sp>
        <p:nvSpPr>
          <p:cNvPr id="16" name="bounded_body"/>
          <p:cNvSpPr/>
          <p:nvPr/>
        </p:nvSpPr>
        <p:spPr>
          <a:xfrm>
            <a:off x="2926080" y="2147011"/>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Fed hikes 2022-2023 cooled inflation without triggering recession - rare in U.S. history</a:t>
            </a:r>
            <a:endParaRPr lang="en-US" sz="1800" dirty="0"/>
          </a:p>
        </p:txBody>
      </p:sp>
      <p:sp>
        <p:nvSpPr>
          <p:cNvPr id="17" name="Shape 15"/>
          <p:cNvSpPr/>
          <p:nvPr/>
        </p:nvSpPr>
        <p:spPr>
          <a:xfrm>
            <a:off x="274320" y="2868473"/>
            <a:ext cx="8595360" cy="657454"/>
          </a:xfrm>
          <a:prstGeom prst="rect">
            <a:avLst/>
          </a:prstGeom>
          <a:solidFill>
            <a:srgbClr val="F5F5F5"/>
          </a:solidFill>
          <a:ln w="12700">
            <a:solidFill>
              <a:srgbClr val="F2F2F2"/>
            </a:solidFill>
            <a:prstDash val="solid"/>
          </a:ln>
        </p:spPr>
      </p:sp>
      <p:sp>
        <p:nvSpPr>
          <p:cNvPr id="18" name="Shape 16"/>
          <p:cNvSpPr/>
          <p:nvPr/>
        </p:nvSpPr>
        <p:spPr>
          <a:xfrm>
            <a:off x="274320" y="2868473"/>
            <a:ext cx="73152" cy="657454"/>
          </a:xfrm>
          <a:prstGeom prst="rect">
            <a:avLst/>
          </a:prstGeom>
          <a:solidFill>
            <a:srgbClr val="2A9D8F"/>
          </a:solidFill>
          <a:ln w="12700">
            <a:solidFill>
              <a:srgbClr val="2A9D8F"/>
            </a:solidFill>
            <a:prstDash val="solid"/>
          </a:ln>
        </p:spPr>
      </p:sp>
      <p:sp>
        <p:nvSpPr>
          <p:cNvPr id="19" name="bounded_body"/>
          <p:cNvSpPr/>
          <p:nvPr/>
        </p:nvSpPr>
        <p:spPr>
          <a:xfrm>
            <a:off x="457200" y="2868473"/>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Reshoring is here</a:t>
            </a:r>
            <a:endParaRPr lang="en-US" sz="1800" dirty="0"/>
          </a:p>
        </p:txBody>
      </p:sp>
      <p:sp>
        <p:nvSpPr>
          <p:cNvPr id="20" name="bounded_body"/>
          <p:cNvSpPr/>
          <p:nvPr/>
        </p:nvSpPr>
        <p:spPr>
          <a:xfrm>
            <a:off x="2926080" y="2868473"/>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CHIPS Act ($52B) and IRA ($370B) shift U.S. industrial policy (cross-link TK 95)</a:t>
            </a:r>
            <a:endParaRPr lang="en-US" sz="1800" dirty="0"/>
          </a:p>
        </p:txBody>
      </p:sp>
      <p:sp>
        <p:nvSpPr>
          <p:cNvPr id="21" name="Shape 19"/>
          <p:cNvSpPr/>
          <p:nvPr/>
        </p:nvSpPr>
        <p:spPr>
          <a:xfrm>
            <a:off x="274320" y="3589934"/>
            <a:ext cx="8595360" cy="657454"/>
          </a:xfrm>
          <a:prstGeom prst="rect">
            <a:avLst/>
          </a:prstGeom>
          <a:solidFill>
            <a:srgbClr val="F5F5F5"/>
          </a:solidFill>
          <a:ln w="12700">
            <a:solidFill>
              <a:srgbClr val="F2F2F2"/>
            </a:solidFill>
            <a:prstDash val="solid"/>
          </a:ln>
        </p:spPr>
      </p:sp>
      <p:sp>
        <p:nvSpPr>
          <p:cNvPr id="22" name="Shape 20"/>
          <p:cNvSpPr/>
          <p:nvPr/>
        </p:nvSpPr>
        <p:spPr>
          <a:xfrm>
            <a:off x="274320" y="3589934"/>
            <a:ext cx="73152" cy="657454"/>
          </a:xfrm>
          <a:prstGeom prst="rect">
            <a:avLst/>
          </a:prstGeom>
          <a:solidFill>
            <a:srgbClr val="2A9D8F"/>
          </a:solidFill>
          <a:ln w="12700">
            <a:solidFill>
              <a:srgbClr val="2A9D8F"/>
            </a:solidFill>
            <a:prstDash val="solid"/>
          </a:ln>
        </p:spPr>
      </p:sp>
      <p:sp>
        <p:nvSpPr>
          <p:cNvPr id="23" name="bounded_body"/>
          <p:cNvSpPr/>
          <p:nvPr/>
        </p:nvSpPr>
        <p:spPr>
          <a:xfrm>
            <a:off x="457200" y="3589934"/>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Remote work is permanent</a:t>
            </a:r>
            <a:endParaRPr lang="en-US" sz="1800" dirty="0"/>
          </a:p>
        </p:txBody>
      </p:sp>
      <p:sp>
        <p:nvSpPr>
          <p:cNvPr id="24" name="bounded_body"/>
          <p:cNvSpPr/>
          <p:nvPr/>
        </p:nvSpPr>
        <p:spPr>
          <a:xfrm>
            <a:off x="2926080" y="3589934"/>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30% hybrid share is the new baseline; commercial real estate still adjusting</a:t>
            </a:r>
            <a:endParaRPr lang="en-US" sz="1800" dirty="0"/>
          </a:p>
        </p:txBody>
      </p:sp>
      <p:sp>
        <p:nvSpPr>
          <p:cNvPr id="25" name="Shape 23"/>
          <p:cNvSpPr/>
          <p:nvPr/>
        </p:nvSpPr>
        <p:spPr>
          <a:xfrm>
            <a:off x="274320" y="4302252"/>
            <a:ext cx="8595360" cy="512064"/>
          </a:xfrm>
          <a:prstGeom prst="rect">
            <a:avLst/>
          </a:prstGeom>
          <a:solidFill>
            <a:srgbClr val="FFEBEE"/>
          </a:solidFill>
          <a:ln w="12700">
            <a:solidFill>
              <a:srgbClr val="C0392B"/>
            </a:solidFill>
            <a:prstDash val="solid"/>
          </a:ln>
        </p:spPr>
      </p:sp>
      <p:sp>
        <p:nvSpPr>
          <p:cNvPr id="26" name="Shape 24"/>
          <p:cNvSpPr/>
          <p:nvPr/>
        </p:nvSpPr>
        <p:spPr>
          <a:xfrm>
            <a:off x="274320" y="4302252"/>
            <a:ext cx="64008" cy="512064"/>
          </a:xfrm>
          <a:prstGeom prst="rect">
            <a:avLst/>
          </a:prstGeom>
          <a:solidFill>
            <a:srgbClr val="C0392B"/>
          </a:solidFill>
          <a:ln w="12700">
            <a:solidFill>
              <a:srgbClr val="C0392B"/>
            </a:solidFill>
            <a:prstDash val="solid"/>
          </a:ln>
        </p:spPr>
      </p:sp>
      <p:sp>
        <p:nvSpPr>
          <p:cNvPr id="27"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Big Idea: The pandemic accelerated changes that were already underway - and locked them in. The economy of 2026 is structurally different from 2019.</a:t>
            </a:r>
            <a:endParaRPr lang="en-US" sz="1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Key Takeaways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320040" y="946861"/>
            <a:ext cx="310896" cy="310896"/>
          </a:xfrm>
          <a:prstGeom prst="ellipse">
            <a:avLst/>
          </a:prstGeom>
          <a:solidFill>
            <a:srgbClr val="145F58"/>
          </a:solidFill>
          <a:ln w="12700">
            <a:solidFill>
              <a:srgbClr val="145F58"/>
            </a:solidFill>
            <a:prstDash val="solid"/>
          </a:ln>
        </p:spPr>
      </p:sp>
      <p:sp>
        <p:nvSpPr>
          <p:cNvPr id="6" name="Text 4"/>
          <p:cNvSpPr/>
          <p:nvPr/>
        </p:nvSpPr>
        <p:spPr>
          <a:xfrm>
            <a:off x="320040" y="946861"/>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7" name="mllp_textfit_body"/>
          <p:cNvSpPr/>
          <p:nvPr/>
        </p:nvSpPr>
        <p:spPr>
          <a:xfrm>
            <a:off x="777240" y="704088"/>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GDP fell 9.1% in Q2 2020 (sharpest ever) and recovered by Q1 2021</a:t>
            </a:r>
            <a:endParaRPr lang="en-US" sz="1800" dirty="0"/>
          </a:p>
        </p:txBody>
      </p:sp>
      <p:sp>
        <p:nvSpPr>
          <p:cNvPr id="8" name="Shape 6"/>
          <p:cNvSpPr/>
          <p:nvPr/>
        </p:nvSpPr>
        <p:spPr>
          <a:xfrm>
            <a:off x="320040" y="1798168"/>
            <a:ext cx="310896" cy="310896"/>
          </a:xfrm>
          <a:prstGeom prst="ellipse">
            <a:avLst/>
          </a:prstGeom>
          <a:solidFill>
            <a:srgbClr val="145F58"/>
          </a:solidFill>
          <a:ln w="12700">
            <a:solidFill>
              <a:srgbClr val="145F58"/>
            </a:solidFill>
            <a:prstDash val="solid"/>
          </a:ln>
        </p:spPr>
      </p:sp>
      <p:sp>
        <p:nvSpPr>
          <p:cNvPr id="9" name="Text 7"/>
          <p:cNvSpPr/>
          <p:nvPr/>
        </p:nvSpPr>
        <p:spPr>
          <a:xfrm>
            <a:off x="320040" y="1798168"/>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0" name="mllp_textfit_body"/>
          <p:cNvSpPr/>
          <p:nvPr/>
        </p:nvSpPr>
        <p:spPr>
          <a:xfrm>
            <a:off x="777240" y="1555394"/>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Total stimulus exceeded $5 trillion (~25% of GDP) - largest in U.S. history</a:t>
            </a:r>
            <a:endParaRPr lang="en-US" sz="1800" dirty="0"/>
          </a:p>
        </p:txBody>
      </p:sp>
      <p:sp>
        <p:nvSpPr>
          <p:cNvPr id="11" name="Shape 9"/>
          <p:cNvSpPr/>
          <p:nvPr/>
        </p:nvSpPr>
        <p:spPr>
          <a:xfrm>
            <a:off x="320040" y="2649474"/>
            <a:ext cx="310896" cy="310896"/>
          </a:xfrm>
          <a:prstGeom prst="ellipse">
            <a:avLst/>
          </a:prstGeom>
          <a:solidFill>
            <a:srgbClr val="145F58"/>
          </a:solidFill>
          <a:ln w="12700">
            <a:solidFill>
              <a:srgbClr val="145F58"/>
            </a:solidFill>
            <a:prstDash val="solid"/>
          </a:ln>
        </p:spPr>
      </p:sp>
      <p:sp>
        <p:nvSpPr>
          <p:cNvPr id="12" name="Text 10"/>
          <p:cNvSpPr/>
          <p:nvPr/>
        </p:nvSpPr>
        <p:spPr>
          <a:xfrm>
            <a:off x="320040" y="2649474"/>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3" name="mllp_textfit_body"/>
          <p:cNvSpPr/>
          <p:nvPr/>
        </p:nvSpPr>
        <p:spPr>
          <a:xfrm>
            <a:off x="777240" y="2406701"/>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Inflation peaked at 9.1% in June 2022 - highest since November 1981</a:t>
            </a:r>
            <a:endParaRPr lang="en-US" sz="1800" dirty="0"/>
          </a:p>
        </p:txBody>
      </p:sp>
      <p:sp>
        <p:nvSpPr>
          <p:cNvPr id="14" name="Shape 12"/>
          <p:cNvSpPr/>
          <p:nvPr/>
        </p:nvSpPr>
        <p:spPr>
          <a:xfrm>
            <a:off x="320040" y="3500780"/>
            <a:ext cx="310896" cy="310896"/>
          </a:xfrm>
          <a:prstGeom prst="ellipse">
            <a:avLst/>
          </a:prstGeom>
          <a:solidFill>
            <a:srgbClr val="145F58"/>
          </a:solidFill>
          <a:ln w="12700">
            <a:solidFill>
              <a:srgbClr val="145F58"/>
            </a:solidFill>
            <a:prstDash val="solid"/>
          </a:ln>
        </p:spPr>
      </p:sp>
      <p:sp>
        <p:nvSpPr>
          <p:cNvPr id="15" name="Text 13"/>
          <p:cNvSpPr/>
          <p:nvPr/>
        </p:nvSpPr>
        <p:spPr>
          <a:xfrm>
            <a:off x="320040" y="3500780"/>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6" name="mllp_textfit_body"/>
          <p:cNvSpPr/>
          <p:nvPr/>
        </p:nvSpPr>
        <p:spPr>
          <a:xfrm>
            <a:off x="777240" y="3258007"/>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Fed funds rose 0% to 5.25-5.50% in 16 months - fastest cycle since 1980-81</a:t>
            </a:r>
            <a:endParaRPr lang="en-US" sz="1800" dirty="0"/>
          </a:p>
        </p:txBody>
      </p:sp>
      <p:sp>
        <p:nvSpPr>
          <p:cNvPr id="17" name="Shape 15"/>
          <p:cNvSpPr/>
          <p:nvPr/>
        </p:nvSpPr>
        <p:spPr>
          <a:xfrm>
            <a:off x="320040" y="4352087"/>
            <a:ext cx="310896" cy="310896"/>
          </a:xfrm>
          <a:prstGeom prst="ellipse">
            <a:avLst/>
          </a:prstGeom>
          <a:solidFill>
            <a:srgbClr val="145F58"/>
          </a:solidFill>
          <a:ln w="12700">
            <a:solidFill>
              <a:srgbClr val="145F58"/>
            </a:solidFill>
            <a:prstDash val="solid"/>
          </a:ln>
        </p:spPr>
      </p:sp>
      <p:sp>
        <p:nvSpPr>
          <p:cNvPr id="18" name="Text 16"/>
          <p:cNvSpPr/>
          <p:nvPr/>
        </p:nvSpPr>
        <p:spPr>
          <a:xfrm>
            <a:off x="320040" y="4352087"/>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9" name="mllp_textfit_body"/>
          <p:cNvSpPr/>
          <p:nvPr/>
        </p:nvSpPr>
        <p:spPr>
          <a:xfrm>
            <a:off x="777240" y="4109314"/>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Remote work settled at 30% hybrid - a permanent 25 percentage-point shift</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Learning Targets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1345692"/>
          </a:xfrm>
          <a:prstGeom prst="rect">
            <a:avLst/>
          </a:prstGeom>
          <a:solidFill>
            <a:srgbClr val="FFFFFF"/>
          </a:solidFill>
          <a:ln w="12700">
            <a:solidFill>
              <a:srgbClr val="F2F2F2"/>
            </a:solidFill>
            <a:prstDash val="solid"/>
          </a:ln>
        </p:spPr>
      </p:sp>
      <p:sp>
        <p:nvSpPr>
          <p:cNvPr id="6" name="Shape 4"/>
          <p:cNvSpPr/>
          <p:nvPr/>
        </p:nvSpPr>
        <p:spPr>
          <a:xfrm>
            <a:off x="438912" y="1194054"/>
            <a:ext cx="365760" cy="365760"/>
          </a:xfrm>
          <a:prstGeom prst="ellipse">
            <a:avLst/>
          </a:prstGeom>
          <a:solidFill>
            <a:srgbClr val="145F58"/>
          </a:solidFill>
          <a:ln w="12700">
            <a:solidFill>
              <a:srgbClr val="145F58"/>
            </a:solidFill>
            <a:prstDash val="solid"/>
          </a:ln>
        </p:spPr>
      </p:sp>
      <p:sp>
        <p:nvSpPr>
          <p:cNvPr id="7" name="Text 5"/>
          <p:cNvSpPr/>
          <p:nvPr/>
        </p:nvSpPr>
        <p:spPr>
          <a:xfrm>
            <a:off x="438912" y="119405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mllp_textfit_body"/>
          <p:cNvSpPr/>
          <p:nvPr/>
        </p:nvSpPr>
        <p:spPr>
          <a:xfrm>
            <a:off x="941832" y="704088"/>
            <a:ext cx="7882128" cy="134569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Trace the COVID economic impact 2020-2024</a:t>
            </a:r>
            <a:endParaRPr lang="en-US" sz="1800" dirty="0"/>
          </a:p>
        </p:txBody>
      </p:sp>
      <p:sp>
        <p:nvSpPr>
          <p:cNvPr id="9" name="Shape 7"/>
          <p:cNvSpPr/>
          <p:nvPr/>
        </p:nvSpPr>
        <p:spPr>
          <a:xfrm>
            <a:off x="274320" y="2113788"/>
            <a:ext cx="8595360" cy="1345692"/>
          </a:xfrm>
          <a:prstGeom prst="rect">
            <a:avLst/>
          </a:prstGeom>
          <a:solidFill>
            <a:srgbClr val="FFFFFF"/>
          </a:solidFill>
          <a:ln w="12700">
            <a:solidFill>
              <a:srgbClr val="F2F2F2"/>
            </a:solidFill>
            <a:prstDash val="solid"/>
          </a:ln>
        </p:spPr>
      </p:sp>
      <p:sp>
        <p:nvSpPr>
          <p:cNvPr id="10" name="Shape 8"/>
          <p:cNvSpPr/>
          <p:nvPr/>
        </p:nvSpPr>
        <p:spPr>
          <a:xfrm>
            <a:off x="438912" y="2603754"/>
            <a:ext cx="365760" cy="365760"/>
          </a:xfrm>
          <a:prstGeom prst="ellipse">
            <a:avLst/>
          </a:prstGeom>
          <a:solidFill>
            <a:srgbClr val="145F58"/>
          </a:solidFill>
          <a:ln w="12700">
            <a:solidFill>
              <a:srgbClr val="145F58"/>
            </a:solidFill>
            <a:prstDash val="solid"/>
          </a:ln>
        </p:spPr>
      </p:sp>
      <p:sp>
        <p:nvSpPr>
          <p:cNvPr id="11" name="Text 9"/>
          <p:cNvSpPr/>
          <p:nvPr/>
        </p:nvSpPr>
        <p:spPr>
          <a:xfrm>
            <a:off x="438912" y="260375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2" name="mllp_textfit_body"/>
          <p:cNvSpPr/>
          <p:nvPr/>
        </p:nvSpPr>
        <p:spPr>
          <a:xfrm>
            <a:off x="941832" y="2113788"/>
            <a:ext cx="7882128" cy="134569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Identify lasting changes (remote work, supply chains, inflation)</a:t>
            </a:r>
            <a:endParaRPr lang="en-US" sz="1800" dirty="0"/>
          </a:p>
        </p:txBody>
      </p:sp>
      <p:sp>
        <p:nvSpPr>
          <p:cNvPr id="13" name="Shape 11"/>
          <p:cNvSpPr/>
          <p:nvPr/>
        </p:nvSpPr>
        <p:spPr>
          <a:xfrm>
            <a:off x="274320" y="3523488"/>
            <a:ext cx="8595360" cy="1345692"/>
          </a:xfrm>
          <a:prstGeom prst="rect">
            <a:avLst/>
          </a:prstGeom>
          <a:solidFill>
            <a:srgbClr val="FFFFFF"/>
          </a:solidFill>
          <a:ln w="12700">
            <a:solidFill>
              <a:srgbClr val="F2F2F2"/>
            </a:solidFill>
            <a:prstDash val="solid"/>
          </a:ln>
        </p:spPr>
      </p:sp>
      <p:sp>
        <p:nvSpPr>
          <p:cNvPr id="14" name="Shape 12"/>
          <p:cNvSpPr/>
          <p:nvPr/>
        </p:nvSpPr>
        <p:spPr>
          <a:xfrm>
            <a:off x="438912" y="4013454"/>
            <a:ext cx="365760" cy="365760"/>
          </a:xfrm>
          <a:prstGeom prst="ellipse">
            <a:avLst/>
          </a:prstGeom>
          <a:solidFill>
            <a:srgbClr val="145F58"/>
          </a:solidFill>
          <a:ln w="12700">
            <a:solidFill>
              <a:srgbClr val="145F58"/>
            </a:solidFill>
            <a:prstDash val="solid"/>
          </a:ln>
        </p:spPr>
      </p:sp>
      <p:sp>
        <p:nvSpPr>
          <p:cNvPr id="15" name="Text 13"/>
          <p:cNvSpPr/>
          <p:nvPr/>
        </p:nvSpPr>
        <p:spPr>
          <a:xfrm>
            <a:off x="438912" y="401345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6" name="mllp_textfit_body"/>
          <p:cNvSpPr/>
          <p:nvPr/>
        </p:nvSpPr>
        <p:spPr>
          <a:xfrm>
            <a:off x="941832" y="3523488"/>
            <a:ext cx="7882128" cy="134569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Evaluate the policy response across the cycle</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March 2020: The Sharpest Recession Ever</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664769"/>
          </a:xfrm>
          <a:prstGeom prst="rect">
            <a:avLst/>
          </a:prstGeom>
          <a:solidFill>
            <a:srgbClr val="FFFFFF"/>
          </a:solidFill>
          <a:ln w="12700">
            <a:solidFill>
              <a:srgbClr val="F2F2F2"/>
            </a:solidFill>
            <a:prstDash val="solid"/>
          </a:ln>
        </p:spPr>
      </p:sp>
      <p:sp>
        <p:nvSpPr>
          <p:cNvPr id="6" name="Shape 4"/>
          <p:cNvSpPr/>
          <p:nvPr/>
        </p:nvSpPr>
        <p:spPr>
          <a:xfrm>
            <a:off x="420624" y="844448"/>
            <a:ext cx="384048" cy="384048"/>
          </a:xfrm>
          <a:prstGeom prst="ellipse">
            <a:avLst/>
          </a:prstGeom>
          <a:solidFill>
            <a:srgbClr val="145F58"/>
          </a:solidFill>
          <a:ln w="12700">
            <a:solidFill>
              <a:srgbClr val="145F58"/>
            </a:solidFill>
            <a:prstDash val="solid"/>
          </a:ln>
        </p:spPr>
      </p:sp>
      <p:sp>
        <p:nvSpPr>
          <p:cNvPr id="7" name="Text 5"/>
          <p:cNvSpPr/>
          <p:nvPr/>
        </p:nvSpPr>
        <p:spPr>
          <a:xfrm>
            <a:off x="420624" y="84444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664769"/>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March 2020</a:t>
            </a:r>
            <a:endParaRPr lang="en-US" sz="1800" dirty="0"/>
          </a:p>
        </p:txBody>
      </p:sp>
      <p:sp>
        <p:nvSpPr>
          <p:cNvPr id="9" name="bounded_body"/>
          <p:cNvSpPr/>
          <p:nvPr/>
        </p:nvSpPr>
        <p:spPr>
          <a:xfrm>
            <a:off x="3566160" y="704088"/>
            <a:ext cx="5257800" cy="6647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Lockdowns begin - non-essential business shut nationwide</a:t>
            </a:r>
            <a:endParaRPr lang="en-US" sz="1800" dirty="0"/>
          </a:p>
        </p:txBody>
      </p:sp>
      <p:sp>
        <p:nvSpPr>
          <p:cNvPr id="10" name="Shape 8"/>
          <p:cNvSpPr/>
          <p:nvPr/>
        </p:nvSpPr>
        <p:spPr>
          <a:xfrm>
            <a:off x="274320" y="1423721"/>
            <a:ext cx="8595360" cy="664769"/>
          </a:xfrm>
          <a:prstGeom prst="rect">
            <a:avLst/>
          </a:prstGeom>
          <a:solidFill>
            <a:srgbClr val="FFFFFF"/>
          </a:solidFill>
          <a:ln w="12700">
            <a:solidFill>
              <a:srgbClr val="F2F2F2"/>
            </a:solidFill>
            <a:prstDash val="solid"/>
          </a:ln>
        </p:spPr>
      </p:sp>
      <p:sp>
        <p:nvSpPr>
          <p:cNvPr id="11" name="Shape 9"/>
          <p:cNvSpPr/>
          <p:nvPr/>
        </p:nvSpPr>
        <p:spPr>
          <a:xfrm>
            <a:off x="420624" y="1564081"/>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564081"/>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423721"/>
            <a:ext cx="2560320" cy="664769"/>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Q2 2020</a:t>
            </a:r>
            <a:endParaRPr lang="en-US" sz="1800" dirty="0"/>
          </a:p>
        </p:txBody>
      </p:sp>
      <p:sp>
        <p:nvSpPr>
          <p:cNvPr id="14" name="bounded_body"/>
          <p:cNvSpPr/>
          <p:nvPr/>
        </p:nvSpPr>
        <p:spPr>
          <a:xfrm>
            <a:off x="3566160" y="1423721"/>
            <a:ext cx="5257800" cy="6647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Real GDP fell 9.1% - sharpest quarterly drop in modern records</a:t>
            </a:r>
            <a:endParaRPr lang="en-US" sz="1800" dirty="0"/>
          </a:p>
        </p:txBody>
      </p:sp>
      <p:sp>
        <p:nvSpPr>
          <p:cNvPr id="15" name="Shape 13"/>
          <p:cNvSpPr/>
          <p:nvPr/>
        </p:nvSpPr>
        <p:spPr>
          <a:xfrm>
            <a:off x="274320" y="2143354"/>
            <a:ext cx="8595360" cy="664769"/>
          </a:xfrm>
          <a:prstGeom prst="rect">
            <a:avLst/>
          </a:prstGeom>
          <a:solidFill>
            <a:srgbClr val="FFFFFF"/>
          </a:solidFill>
          <a:ln w="12700">
            <a:solidFill>
              <a:srgbClr val="F2F2F2"/>
            </a:solidFill>
            <a:prstDash val="solid"/>
          </a:ln>
        </p:spPr>
      </p:sp>
      <p:sp>
        <p:nvSpPr>
          <p:cNvPr id="16" name="Shape 14"/>
          <p:cNvSpPr/>
          <p:nvPr/>
        </p:nvSpPr>
        <p:spPr>
          <a:xfrm>
            <a:off x="420624" y="2283714"/>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283714"/>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143354"/>
            <a:ext cx="2560320" cy="664769"/>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April 2020</a:t>
            </a:r>
            <a:endParaRPr lang="en-US" sz="1800" dirty="0"/>
          </a:p>
        </p:txBody>
      </p:sp>
      <p:sp>
        <p:nvSpPr>
          <p:cNvPr id="19" name="bounded_body"/>
          <p:cNvSpPr/>
          <p:nvPr/>
        </p:nvSpPr>
        <p:spPr>
          <a:xfrm>
            <a:off x="3566160" y="2143354"/>
            <a:ext cx="5257800" cy="6647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Unemployment hit 14.7% - highest since the Great Depression</a:t>
            </a:r>
            <a:endParaRPr lang="en-US" sz="1800" dirty="0"/>
          </a:p>
        </p:txBody>
      </p:sp>
      <p:sp>
        <p:nvSpPr>
          <p:cNvPr id="20" name="Shape 18"/>
          <p:cNvSpPr/>
          <p:nvPr/>
        </p:nvSpPr>
        <p:spPr>
          <a:xfrm>
            <a:off x="274320" y="2862986"/>
            <a:ext cx="8595360" cy="664769"/>
          </a:xfrm>
          <a:prstGeom prst="rect">
            <a:avLst/>
          </a:prstGeom>
          <a:solidFill>
            <a:srgbClr val="FFFFFF"/>
          </a:solidFill>
          <a:ln w="12700">
            <a:solidFill>
              <a:srgbClr val="F2F2F2"/>
            </a:solidFill>
            <a:prstDash val="solid"/>
          </a:ln>
        </p:spPr>
      </p:sp>
      <p:sp>
        <p:nvSpPr>
          <p:cNvPr id="21" name="Shape 19"/>
          <p:cNvSpPr/>
          <p:nvPr/>
        </p:nvSpPr>
        <p:spPr>
          <a:xfrm>
            <a:off x="420624" y="3003347"/>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003347"/>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2862986"/>
            <a:ext cx="2560320" cy="664769"/>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Initial claims</a:t>
            </a:r>
            <a:endParaRPr lang="en-US" sz="1800" dirty="0"/>
          </a:p>
        </p:txBody>
      </p:sp>
      <p:sp>
        <p:nvSpPr>
          <p:cNvPr id="24" name="bounded_body"/>
          <p:cNvSpPr/>
          <p:nvPr/>
        </p:nvSpPr>
        <p:spPr>
          <a:xfrm>
            <a:off x="3566160" y="2862986"/>
            <a:ext cx="5257800" cy="6647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6.9 million in one week - 24x the pre-pandemic peak</a:t>
            </a:r>
            <a:endParaRPr lang="en-US" sz="1800" dirty="0"/>
          </a:p>
        </p:txBody>
      </p:sp>
      <p:sp>
        <p:nvSpPr>
          <p:cNvPr id="25" name="Shape 23"/>
          <p:cNvSpPr/>
          <p:nvPr/>
        </p:nvSpPr>
        <p:spPr>
          <a:xfrm>
            <a:off x="274320" y="3582619"/>
            <a:ext cx="8595360" cy="664769"/>
          </a:xfrm>
          <a:prstGeom prst="rect">
            <a:avLst/>
          </a:prstGeom>
          <a:solidFill>
            <a:srgbClr val="FFFFFF"/>
          </a:solidFill>
          <a:ln w="12700">
            <a:solidFill>
              <a:srgbClr val="F2F2F2"/>
            </a:solidFill>
            <a:prstDash val="solid"/>
          </a:ln>
        </p:spPr>
      </p:sp>
      <p:sp>
        <p:nvSpPr>
          <p:cNvPr id="26" name="Shape 24"/>
          <p:cNvSpPr/>
          <p:nvPr/>
        </p:nvSpPr>
        <p:spPr>
          <a:xfrm>
            <a:off x="420624" y="3722980"/>
            <a:ext cx="384048" cy="384048"/>
          </a:xfrm>
          <a:prstGeom prst="ellipse">
            <a:avLst/>
          </a:prstGeom>
          <a:solidFill>
            <a:srgbClr val="145F58"/>
          </a:solidFill>
          <a:ln w="12700">
            <a:solidFill>
              <a:srgbClr val="145F58"/>
            </a:solidFill>
            <a:prstDash val="solid"/>
          </a:ln>
        </p:spPr>
      </p:sp>
      <p:sp>
        <p:nvSpPr>
          <p:cNvPr id="27" name="Text 25"/>
          <p:cNvSpPr/>
          <p:nvPr/>
        </p:nvSpPr>
        <p:spPr>
          <a:xfrm>
            <a:off x="420624" y="372298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8" name="bounded_body"/>
          <p:cNvSpPr/>
          <p:nvPr/>
        </p:nvSpPr>
        <p:spPr>
          <a:xfrm>
            <a:off x="914400" y="3582619"/>
            <a:ext cx="2560320" cy="664769"/>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NBER duration</a:t>
            </a:r>
            <a:endParaRPr lang="en-US" sz="1800" dirty="0"/>
          </a:p>
        </p:txBody>
      </p:sp>
      <p:sp>
        <p:nvSpPr>
          <p:cNvPr id="29" name="bounded_body"/>
          <p:cNvSpPr/>
          <p:nvPr/>
        </p:nvSpPr>
        <p:spPr>
          <a:xfrm>
            <a:off x="3566160" y="3582619"/>
            <a:ext cx="5257800" cy="6647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Just 2 months - the shortest recession in NBER history</a:t>
            </a:r>
            <a:endParaRPr lang="en-US" sz="1800" dirty="0"/>
          </a:p>
        </p:txBody>
      </p:sp>
      <p:sp>
        <p:nvSpPr>
          <p:cNvPr id="30" name="Shape 28"/>
          <p:cNvSpPr/>
          <p:nvPr/>
        </p:nvSpPr>
        <p:spPr>
          <a:xfrm>
            <a:off x="274320" y="4302252"/>
            <a:ext cx="8595360" cy="512064"/>
          </a:xfrm>
          <a:prstGeom prst="rect">
            <a:avLst/>
          </a:prstGeom>
          <a:solidFill>
            <a:srgbClr val="FFF8F6"/>
          </a:solidFill>
          <a:ln w="12700">
            <a:solidFill>
              <a:srgbClr val="E8735A"/>
            </a:solidFill>
            <a:prstDash val="solid"/>
          </a:ln>
        </p:spPr>
      </p:sp>
      <p:sp>
        <p:nvSpPr>
          <p:cNvPr id="31" name="Shape 29"/>
          <p:cNvSpPr/>
          <p:nvPr/>
        </p:nvSpPr>
        <p:spPr>
          <a:xfrm>
            <a:off x="274320" y="4302252"/>
            <a:ext cx="64008" cy="512064"/>
          </a:xfrm>
          <a:prstGeom prst="rect">
            <a:avLst/>
          </a:prstGeom>
          <a:solidFill>
            <a:srgbClr val="E8735A"/>
          </a:solidFill>
          <a:ln w="12700">
            <a:solidFill>
              <a:srgbClr val="E8735A"/>
            </a:solidFill>
            <a:prstDash val="solid"/>
          </a:ln>
        </p:spPr>
      </p:sp>
      <p:sp>
        <p:nvSpPr>
          <p:cNvPr id="32"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Big Idea: The pandemic recession was unique - sharpest, fastest, and shortest. The depth was historic; the duration was not.</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700" b="1" dirty="0">
                <a:solidFill>
                  <a:srgbClr val="FFFFFF"/>
                </a:solidFill>
                <a:latin typeface="Trebuchet MS" pitchFamily="34" charset="0"/>
                <a:ea typeface="Trebuchet MS" pitchFamily="34" charset="-122"/>
                <a:cs typeface="Trebuchet MS" pitchFamily="34" charset="-120"/>
              </a:rPr>
              <a:t>U.S. Real GDP: 2019-2026 (Indexed Q4 2019 = 100)</a:t>
            </a:r>
            <a:endParaRPr lang="en-US" sz="27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Line chart showing U.S. real GDP from 2019 through 2026, indexed to Q4 2019 = 100. The index sits near 100 in 2019, drops slightly to 98.7 in Q1 2020, then collapses to 89.7 in Q2 2020 - a 9.1 percent quarterly decline (the sharpest in modern records). It rebounds to 96.5 in Q3 2020, climbs back to 100.5 in Q1 2021 (regaining pre-pandemic level), and continues rising through 2021-2026, reaching about 113 by 2026. The shape shows a sharp V followed by sustained above-trend growth.">    </p:cNvPr>
          <p:cNvPicPr>
            <a:picLocks noChangeAspect="1"/>
          </p:cNvPicPr>
          <p:nvPr/>
        </p:nvPicPr>
        <p:blipFill>
          <a:blip r:embed="rId1"/>
          <a:stretch>
            <a:fillRect/>
          </a:stretch>
        </p:blipFill>
        <p:spPr>
          <a:xfrm>
            <a:off x="493776" y="795528"/>
            <a:ext cx="8156448"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Note: GDP fell 9.1% to 89.7 in Q2 2020; recovered Q1 2021.</a:t>
            </a:r>
            <a:endParaRPr lang="en-US" sz="16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Unprecedented Stimulus Response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Fiscal: Over $5 Trillion in 12 Months</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CARES Act 2020 - $2.2 trillion</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December 2020 deal - $900 billion</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American Rescue Plan 2021 - $1.9 trillion</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Paycheck Protection Program (PPP) - $800B</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Monetary: Zero Rates + QE</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Fed cut rates to 0-0.25% in March 2020</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Fed balance sheet $4.2T to 9 trillion via QE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Direct corporate-bond purchases (a first)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Same playbook as 2008 - much faster</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Real Talk: Total stimulus was about 25% of one year of 2020 GDP - bigger than the New Deal as a share of GDP and 5x larger than 2008 TARP.</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2021 Recovery Rocket</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657454"/>
          </a:xfrm>
          <a:prstGeom prst="rect">
            <a:avLst/>
          </a:prstGeom>
          <a:solidFill>
            <a:srgbClr val="F5F5F5"/>
          </a:solidFill>
          <a:ln w="12700">
            <a:solidFill>
              <a:srgbClr val="F2F2F2"/>
            </a:solidFill>
            <a:prstDash val="solid"/>
          </a:ln>
        </p:spPr>
      </p:sp>
      <p:sp>
        <p:nvSpPr>
          <p:cNvPr id="6" name="Shape 4"/>
          <p:cNvSpPr/>
          <p:nvPr/>
        </p:nvSpPr>
        <p:spPr>
          <a:xfrm>
            <a:off x="274320" y="704088"/>
            <a:ext cx="73152" cy="657454"/>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Q1 2021</a:t>
            </a:r>
            <a:endParaRPr lang="en-US" sz="1800" dirty="0"/>
          </a:p>
        </p:txBody>
      </p:sp>
      <p:sp>
        <p:nvSpPr>
          <p:cNvPr id="8" name="bounded_body"/>
          <p:cNvSpPr/>
          <p:nvPr/>
        </p:nvSpPr>
        <p:spPr>
          <a:xfrm>
            <a:off x="2926080" y="704088"/>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Real GDP regained pre-pandemic level (index 100.5) - just 9 months after the trough</a:t>
            </a:r>
            <a:endParaRPr lang="en-US" sz="1800" dirty="0"/>
          </a:p>
        </p:txBody>
      </p:sp>
      <p:sp>
        <p:nvSpPr>
          <p:cNvPr id="9" name="Shape 7"/>
          <p:cNvSpPr/>
          <p:nvPr/>
        </p:nvSpPr>
        <p:spPr>
          <a:xfrm>
            <a:off x="274320" y="1425550"/>
            <a:ext cx="8595360" cy="657454"/>
          </a:xfrm>
          <a:prstGeom prst="rect">
            <a:avLst/>
          </a:prstGeom>
          <a:solidFill>
            <a:srgbClr val="F5F5F5"/>
          </a:solidFill>
          <a:ln w="12700">
            <a:solidFill>
              <a:srgbClr val="F2F2F2"/>
            </a:solidFill>
            <a:prstDash val="solid"/>
          </a:ln>
        </p:spPr>
      </p:sp>
      <p:sp>
        <p:nvSpPr>
          <p:cNvPr id="10" name="Shape 8"/>
          <p:cNvSpPr/>
          <p:nvPr/>
        </p:nvSpPr>
        <p:spPr>
          <a:xfrm>
            <a:off x="274320" y="1425550"/>
            <a:ext cx="73152" cy="657454"/>
          </a:xfrm>
          <a:prstGeom prst="rect">
            <a:avLst/>
          </a:prstGeom>
          <a:solidFill>
            <a:srgbClr val="2A9D8F"/>
          </a:solidFill>
          <a:ln w="12700">
            <a:solidFill>
              <a:srgbClr val="2A9D8F"/>
            </a:solidFill>
            <a:prstDash val="solid"/>
          </a:ln>
        </p:spPr>
      </p:sp>
      <p:sp>
        <p:nvSpPr>
          <p:cNvPr id="11" name="bounded_body"/>
          <p:cNvSpPr/>
          <p:nvPr/>
        </p:nvSpPr>
        <p:spPr>
          <a:xfrm>
            <a:off x="457200" y="1425550"/>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Unemployment</a:t>
            </a:r>
            <a:endParaRPr lang="en-US" sz="1800" dirty="0"/>
          </a:p>
        </p:txBody>
      </p:sp>
      <p:sp>
        <p:nvSpPr>
          <p:cNvPr id="12" name="bounded_body"/>
          <p:cNvSpPr/>
          <p:nvPr/>
        </p:nvSpPr>
        <p:spPr>
          <a:xfrm>
            <a:off x="2926080" y="1425550"/>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Fell from 14.7% (Apr 2020) to 3.9% (Dec 2021) - the fastest labor market recovery on record</a:t>
            </a:r>
            <a:endParaRPr lang="en-US" sz="1800" dirty="0"/>
          </a:p>
        </p:txBody>
      </p:sp>
      <p:sp>
        <p:nvSpPr>
          <p:cNvPr id="13" name="Shape 11"/>
          <p:cNvSpPr/>
          <p:nvPr/>
        </p:nvSpPr>
        <p:spPr>
          <a:xfrm>
            <a:off x="274320" y="2147011"/>
            <a:ext cx="8595360" cy="657454"/>
          </a:xfrm>
          <a:prstGeom prst="rect">
            <a:avLst/>
          </a:prstGeom>
          <a:solidFill>
            <a:srgbClr val="F5F5F5"/>
          </a:solidFill>
          <a:ln w="12700">
            <a:solidFill>
              <a:srgbClr val="F2F2F2"/>
            </a:solidFill>
            <a:prstDash val="solid"/>
          </a:ln>
        </p:spPr>
      </p:sp>
      <p:sp>
        <p:nvSpPr>
          <p:cNvPr id="14" name="Shape 12"/>
          <p:cNvSpPr/>
          <p:nvPr/>
        </p:nvSpPr>
        <p:spPr>
          <a:xfrm>
            <a:off x="274320" y="2147011"/>
            <a:ext cx="73152" cy="657454"/>
          </a:xfrm>
          <a:prstGeom prst="rect">
            <a:avLst/>
          </a:prstGeom>
          <a:solidFill>
            <a:srgbClr val="2A9D8F"/>
          </a:solidFill>
          <a:ln w="12700">
            <a:solidFill>
              <a:srgbClr val="2A9D8F"/>
            </a:solidFill>
            <a:prstDash val="solid"/>
          </a:ln>
        </p:spPr>
      </p:sp>
      <p:sp>
        <p:nvSpPr>
          <p:cNvPr id="15" name="bounded_body"/>
          <p:cNvSpPr/>
          <p:nvPr/>
        </p:nvSpPr>
        <p:spPr>
          <a:xfrm>
            <a:off x="457200" y="2147011"/>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Stock market</a:t>
            </a:r>
            <a:endParaRPr lang="en-US" sz="1800" dirty="0"/>
          </a:p>
        </p:txBody>
      </p:sp>
      <p:sp>
        <p:nvSpPr>
          <p:cNvPr id="16" name="bounded_body"/>
          <p:cNvSpPr/>
          <p:nvPr/>
        </p:nvSpPr>
        <p:spPr>
          <a:xfrm>
            <a:off x="2926080" y="2147011"/>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S&amp;P 500 gained 27% in 2021 alone after Q1 2020 crash and rapid 2020 rebound</a:t>
            </a:r>
            <a:endParaRPr lang="en-US" sz="1800" dirty="0"/>
          </a:p>
        </p:txBody>
      </p:sp>
      <p:sp>
        <p:nvSpPr>
          <p:cNvPr id="17" name="Shape 15"/>
          <p:cNvSpPr/>
          <p:nvPr/>
        </p:nvSpPr>
        <p:spPr>
          <a:xfrm>
            <a:off x="274320" y="2868473"/>
            <a:ext cx="8595360" cy="657454"/>
          </a:xfrm>
          <a:prstGeom prst="rect">
            <a:avLst/>
          </a:prstGeom>
          <a:solidFill>
            <a:srgbClr val="F5F5F5"/>
          </a:solidFill>
          <a:ln w="12700">
            <a:solidFill>
              <a:srgbClr val="F2F2F2"/>
            </a:solidFill>
            <a:prstDash val="solid"/>
          </a:ln>
        </p:spPr>
      </p:sp>
      <p:sp>
        <p:nvSpPr>
          <p:cNvPr id="18" name="Shape 16"/>
          <p:cNvSpPr/>
          <p:nvPr/>
        </p:nvSpPr>
        <p:spPr>
          <a:xfrm>
            <a:off x="274320" y="2868473"/>
            <a:ext cx="73152" cy="657454"/>
          </a:xfrm>
          <a:prstGeom prst="rect">
            <a:avLst/>
          </a:prstGeom>
          <a:solidFill>
            <a:srgbClr val="2A9D8F"/>
          </a:solidFill>
          <a:ln w="12700">
            <a:solidFill>
              <a:srgbClr val="2A9D8F"/>
            </a:solidFill>
            <a:prstDash val="solid"/>
          </a:ln>
        </p:spPr>
      </p:sp>
      <p:sp>
        <p:nvSpPr>
          <p:cNvPr id="19" name="bounded_body"/>
          <p:cNvSpPr/>
          <p:nvPr/>
        </p:nvSpPr>
        <p:spPr>
          <a:xfrm>
            <a:off x="457200" y="2868473"/>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Vaccine rollout</a:t>
            </a:r>
            <a:endParaRPr lang="en-US" sz="1800" dirty="0"/>
          </a:p>
        </p:txBody>
      </p:sp>
      <p:sp>
        <p:nvSpPr>
          <p:cNvPr id="20" name="bounded_body"/>
          <p:cNvSpPr/>
          <p:nvPr/>
        </p:nvSpPr>
        <p:spPr>
          <a:xfrm>
            <a:off x="2926080" y="2868473"/>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First doses December 2020; broad availability April 2021 reopened the service economy</a:t>
            </a:r>
            <a:endParaRPr lang="en-US" sz="1800" dirty="0"/>
          </a:p>
        </p:txBody>
      </p:sp>
      <p:sp>
        <p:nvSpPr>
          <p:cNvPr id="21" name="Shape 19"/>
          <p:cNvSpPr/>
          <p:nvPr/>
        </p:nvSpPr>
        <p:spPr>
          <a:xfrm>
            <a:off x="274320" y="3589934"/>
            <a:ext cx="8595360" cy="657454"/>
          </a:xfrm>
          <a:prstGeom prst="rect">
            <a:avLst/>
          </a:prstGeom>
          <a:solidFill>
            <a:srgbClr val="F5F5F5"/>
          </a:solidFill>
          <a:ln w="12700">
            <a:solidFill>
              <a:srgbClr val="F2F2F2"/>
            </a:solidFill>
            <a:prstDash val="solid"/>
          </a:ln>
        </p:spPr>
      </p:sp>
      <p:sp>
        <p:nvSpPr>
          <p:cNvPr id="22" name="Shape 20"/>
          <p:cNvSpPr/>
          <p:nvPr/>
        </p:nvSpPr>
        <p:spPr>
          <a:xfrm>
            <a:off x="274320" y="3589934"/>
            <a:ext cx="73152" cy="657454"/>
          </a:xfrm>
          <a:prstGeom prst="rect">
            <a:avLst/>
          </a:prstGeom>
          <a:solidFill>
            <a:srgbClr val="2A9D8F"/>
          </a:solidFill>
          <a:ln w="12700">
            <a:solidFill>
              <a:srgbClr val="2A9D8F"/>
            </a:solidFill>
            <a:prstDash val="solid"/>
          </a:ln>
        </p:spPr>
      </p:sp>
      <p:sp>
        <p:nvSpPr>
          <p:cNvPr id="23" name="bounded_body"/>
          <p:cNvSpPr/>
          <p:nvPr/>
        </p:nvSpPr>
        <p:spPr>
          <a:xfrm>
            <a:off x="457200" y="3589934"/>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Pent-up demand</a:t>
            </a:r>
            <a:endParaRPr lang="en-US" sz="1800" dirty="0"/>
          </a:p>
        </p:txBody>
      </p:sp>
      <p:sp>
        <p:nvSpPr>
          <p:cNvPr id="24" name="bounded_body"/>
          <p:cNvSpPr/>
          <p:nvPr/>
        </p:nvSpPr>
        <p:spPr>
          <a:xfrm>
            <a:off x="2926080" y="3589934"/>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Stimulus + savings + reopening drove consumption back above pre-pandemic trend</a:t>
            </a:r>
            <a:endParaRPr lang="en-US" sz="1800" dirty="0"/>
          </a:p>
        </p:txBody>
      </p:sp>
      <p:sp>
        <p:nvSpPr>
          <p:cNvPr id="25" name="Shape 23"/>
          <p:cNvSpPr/>
          <p:nvPr/>
        </p:nvSpPr>
        <p:spPr>
          <a:xfrm>
            <a:off x="274320" y="4302252"/>
            <a:ext cx="8595360" cy="512064"/>
          </a:xfrm>
          <a:prstGeom prst="rect">
            <a:avLst/>
          </a:prstGeom>
          <a:solidFill>
            <a:srgbClr val="FFEBEE"/>
          </a:solidFill>
          <a:ln w="12700">
            <a:solidFill>
              <a:srgbClr val="C0392B"/>
            </a:solidFill>
            <a:prstDash val="solid"/>
          </a:ln>
        </p:spPr>
      </p:sp>
      <p:sp>
        <p:nvSpPr>
          <p:cNvPr id="26" name="Shape 24"/>
          <p:cNvSpPr/>
          <p:nvPr/>
        </p:nvSpPr>
        <p:spPr>
          <a:xfrm>
            <a:off x="274320" y="4302252"/>
            <a:ext cx="64008" cy="512064"/>
          </a:xfrm>
          <a:prstGeom prst="rect">
            <a:avLst/>
          </a:prstGeom>
          <a:solidFill>
            <a:srgbClr val="C0392B"/>
          </a:solidFill>
          <a:ln w="12700">
            <a:solidFill>
              <a:srgbClr val="C0392B"/>
            </a:solidFill>
            <a:prstDash val="solid"/>
          </a:ln>
        </p:spPr>
      </p:sp>
      <p:sp>
        <p:nvSpPr>
          <p:cNvPr id="27"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Big Idea: The fastest recession-to-recovery cycle in U.S. history. Vaccines reopened services; stimulus put money in pockets; demand surged.</a:t>
            </a:r>
            <a:endParaRPr lang="en-US" sz="1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Supply Chain Crisis 2021-2022</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March 2021 Suez Canal block - Ever Given grounded for 6 days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Port of LA backlog peaked at 109 ships waiting in October 2021</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Semiconductor shortage cut auto production by 7.7M vehicles in 2021</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Container shipping rates spiked 5-10x above pre-pandemic</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GSCPI hit +4.3 standard deviations - the all-time peak</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A demand-stimulated economy hit a supply-constrained world. The mismatch produced inflation.</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Global Supply Chain Pressure Index: 2019-2026</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Line chart showing the NY Fed Global Supply Chain Pressure Index from 2019 to 2026, measured in standard deviations from baseline. The index sits near zero through 2019. It spikes to about plus 1.0 in 2020 (initial COVID disruption), surges to plus 4.3 in late 2021 (the all-time peak), declines through 2022 to about plus 1.5 by year-end, falls further to near zero by 2023, and stays near or slightly below zero through 2024 to 2026. The shape shows the largest supply-chain disruption ever recorded by the index.">    </p:cNvPr>
          <p:cNvPicPr>
            <a:picLocks noChangeAspect="1"/>
          </p:cNvPicPr>
          <p:nvPr/>
        </p:nvPicPr>
        <p:blipFill>
          <a:blip r:embed="rId1"/>
          <a:stretch>
            <a:fillRect/>
          </a:stretch>
        </p:blipFill>
        <p:spPr>
          <a:xfrm>
            <a:off x="493776" y="795528"/>
            <a:ext cx="8156448"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Note: GSCPI peaked at +4.3 in 2021 - all-time high.</a:t>
            </a:r>
            <a:endParaRPr lang="en-US" sz="1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Inflation Surge 2021-2024</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657454"/>
          </a:xfrm>
          <a:prstGeom prst="rect">
            <a:avLst/>
          </a:prstGeom>
          <a:solidFill>
            <a:srgbClr val="F5F5F5"/>
          </a:solidFill>
          <a:ln w="12700">
            <a:solidFill>
              <a:srgbClr val="F2F2F2"/>
            </a:solidFill>
            <a:prstDash val="solid"/>
          </a:ln>
        </p:spPr>
      </p:sp>
      <p:sp>
        <p:nvSpPr>
          <p:cNvPr id="6" name="Shape 4"/>
          <p:cNvSpPr/>
          <p:nvPr/>
        </p:nvSpPr>
        <p:spPr>
          <a:xfrm>
            <a:off x="274320" y="704088"/>
            <a:ext cx="73152" cy="657454"/>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June 2022 peak</a:t>
            </a:r>
            <a:endParaRPr lang="en-US" sz="1800" dirty="0"/>
          </a:p>
        </p:txBody>
      </p:sp>
      <p:sp>
        <p:nvSpPr>
          <p:cNvPr id="8" name="bounded_body"/>
          <p:cNvSpPr/>
          <p:nvPr/>
        </p:nvSpPr>
        <p:spPr>
          <a:xfrm>
            <a:off x="2926080" y="704088"/>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CPI hit 9.1% YoY - the highest inflation since November 1981</a:t>
            </a:r>
            <a:endParaRPr lang="en-US" sz="1800" dirty="0"/>
          </a:p>
        </p:txBody>
      </p:sp>
      <p:sp>
        <p:nvSpPr>
          <p:cNvPr id="9" name="Shape 7"/>
          <p:cNvSpPr/>
          <p:nvPr/>
        </p:nvSpPr>
        <p:spPr>
          <a:xfrm>
            <a:off x="274320" y="1425550"/>
            <a:ext cx="8595360" cy="657454"/>
          </a:xfrm>
          <a:prstGeom prst="rect">
            <a:avLst/>
          </a:prstGeom>
          <a:solidFill>
            <a:srgbClr val="F5F5F5"/>
          </a:solidFill>
          <a:ln w="12700">
            <a:solidFill>
              <a:srgbClr val="F2F2F2"/>
            </a:solidFill>
            <a:prstDash val="solid"/>
          </a:ln>
        </p:spPr>
      </p:sp>
      <p:sp>
        <p:nvSpPr>
          <p:cNvPr id="10" name="Shape 8"/>
          <p:cNvSpPr/>
          <p:nvPr/>
        </p:nvSpPr>
        <p:spPr>
          <a:xfrm>
            <a:off x="274320" y="1425550"/>
            <a:ext cx="73152" cy="657454"/>
          </a:xfrm>
          <a:prstGeom prst="rect">
            <a:avLst/>
          </a:prstGeom>
          <a:solidFill>
            <a:srgbClr val="2A9D8F"/>
          </a:solidFill>
          <a:ln w="12700">
            <a:solidFill>
              <a:srgbClr val="2A9D8F"/>
            </a:solidFill>
            <a:prstDash val="solid"/>
          </a:ln>
        </p:spPr>
      </p:sp>
      <p:sp>
        <p:nvSpPr>
          <p:cNvPr id="11" name="bounded_body"/>
          <p:cNvSpPr/>
          <p:nvPr/>
        </p:nvSpPr>
        <p:spPr>
          <a:xfrm>
            <a:off x="457200" y="1425550"/>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Three drivers</a:t>
            </a:r>
            <a:endParaRPr lang="en-US" sz="1800" dirty="0"/>
          </a:p>
        </p:txBody>
      </p:sp>
      <p:sp>
        <p:nvSpPr>
          <p:cNvPr id="12" name="bounded_body"/>
          <p:cNvSpPr/>
          <p:nvPr/>
        </p:nvSpPr>
        <p:spPr>
          <a:xfrm>
            <a:off x="2926080" y="1425550"/>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Supply chain shock + stimulus demand + energy prices (Russia/Ukraine 2022)</a:t>
            </a:r>
            <a:endParaRPr lang="en-US" sz="1800" dirty="0"/>
          </a:p>
        </p:txBody>
      </p:sp>
      <p:sp>
        <p:nvSpPr>
          <p:cNvPr id="13" name="Shape 11"/>
          <p:cNvSpPr/>
          <p:nvPr/>
        </p:nvSpPr>
        <p:spPr>
          <a:xfrm>
            <a:off x="274320" y="2147011"/>
            <a:ext cx="8595360" cy="657454"/>
          </a:xfrm>
          <a:prstGeom prst="rect">
            <a:avLst/>
          </a:prstGeom>
          <a:solidFill>
            <a:srgbClr val="F5F5F5"/>
          </a:solidFill>
          <a:ln w="12700">
            <a:solidFill>
              <a:srgbClr val="F2F2F2"/>
            </a:solidFill>
            <a:prstDash val="solid"/>
          </a:ln>
        </p:spPr>
      </p:sp>
      <p:sp>
        <p:nvSpPr>
          <p:cNvPr id="14" name="Shape 12"/>
          <p:cNvSpPr/>
          <p:nvPr/>
        </p:nvSpPr>
        <p:spPr>
          <a:xfrm>
            <a:off x="274320" y="2147011"/>
            <a:ext cx="73152" cy="657454"/>
          </a:xfrm>
          <a:prstGeom prst="rect">
            <a:avLst/>
          </a:prstGeom>
          <a:solidFill>
            <a:srgbClr val="2A9D8F"/>
          </a:solidFill>
          <a:ln w="12700">
            <a:solidFill>
              <a:srgbClr val="2A9D8F"/>
            </a:solidFill>
            <a:prstDash val="solid"/>
          </a:ln>
        </p:spPr>
      </p:sp>
      <p:sp>
        <p:nvSpPr>
          <p:cNvPr id="15" name="bounded_body"/>
          <p:cNvSpPr/>
          <p:nvPr/>
        </p:nvSpPr>
        <p:spPr>
          <a:xfrm>
            <a:off x="457200" y="2147011"/>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Fed response</a:t>
            </a:r>
            <a:endParaRPr lang="en-US" sz="1800" dirty="0"/>
          </a:p>
        </p:txBody>
      </p:sp>
      <p:sp>
        <p:nvSpPr>
          <p:cNvPr id="16" name="bounded_body"/>
          <p:cNvSpPr/>
          <p:nvPr/>
        </p:nvSpPr>
        <p:spPr>
          <a:xfrm>
            <a:off x="2926080" y="2147011"/>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Funds rate raised from 0-0.25% to 5.25-5.50% by July 2023 - fastest cycle since 1980-81</a:t>
            </a:r>
            <a:endParaRPr lang="en-US" sz="1800" dirty="0"/>
          </a:p>
        </p:txBody>
      </p:sp>
      <p:sp>
        <p:nvSpPr>
          <p:cNvPr id="17" name="Shape 15"/>
          <p:cNvSpPr/>
          <p:nvPr/>
        </p:nvSpPr>
        <p:spPr>
          <a:xfrm>
            <a:off x="274320" y="2868473"/>
            <a:ext cx="8595360" cy="657454"/>
          </a:xfrm>
          <a:prstGeom prst="rect">
            <a:avLst/>
          </a:prstGeom>
          <a:solidFill>
            <a:srgbClr val="F5F5F5"/>
          </a:solidFill>
          <a:ln w="12700">
            <a:solidFill>
              <a:srgbClr val="F2F2F2"/>
            </a:solidFill>
            <a:prstDash val="solid"/>
          </a:ln>
        </p:spPr>
      </p:sp>
      <p:sp>
        <p:nvSpPr>
          <p:cNvPr id="18" name="Shape 16"/>
          <p:cNvSpPr/>
          <p:nvPr/>
        </p:nvSpPr>
        <p:spPr>
          <a:xfrm>
            <a:off x="274320" y="2868473"/>
            <a:ext cx="73152" cy="657454"/>
          </a:xfrm>
          <a:prstGeom prst="rect">
            <a:avLst/>
          </a:prstGeom>
          <a:solidFill>
            <a:srgbClr val="2A9D8F"/>
          </a:solidFill>
          <a:ln w="12700">
            <a:solidFill>
              <a:srgbClr val="2A9D8F"/>
            </a:solidFill>
            <a:prstDash val="solid"/>
          </a:ln>
        </p:spPr>
      </p:sp>
      <p:sp>
        <p:nvSpPr>
          <p:cNvPr id="19" name="bounded_body"/>
          <p:cNvSpPr/>
          <p:nvPr/>
        </p:nvSpPr>
        <p:spPr>
          <a:xfrm>
            <a:off x="457200" y="2868473"/>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'Transitory' framing failed</a:t>
            </a:r>
            <a:endParaRPr lang="en-US" sz="1800" dirty="0"/>
          </a:p>
        </p:txBody>
      </p:sp>
      <p:sp>
        <p:nvSpPr>
          <p:cNvPr id="20" name="bounded_body"/>
          <p:cNvSpPr/>
          <p:nvPr/>
        </p:nvSpPr>
        <p:spPr>
          <a:xfrm>
            <a:off x="2926080" y="2868473"/>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Fed dropped the term in November 2021 and pivoted to aggressive hiking</a:t>
            </a:r>
            <a:endParaRPr lang="en-US" sz="1800" dirty="0"/>
          </a:p>
        </p:txBody>
      </p:sp>
      <p:sp>
        <p:nvSpPr>
          <p:cNvPr id="21" name="Shape 19"/>
          <p:cNvSpPr/>
          <p:nvPr/>
        </p:nvSpPr>
        <p:spPr>
          <a:xfrm>
            <a:off x="274320" y="3589934"/>
            <a:ext cx="8595360" cy="657454"/>
          </a:xfrm>
          <a:prstGeom prst="rect">
            <a:avLst/>
          </a:prstGeom>
          <a:solidFill>
            <a:srgbClr val="F5F5F5"/>
          </a:solidFill>
          <a:ln w="12700">
            <a:solidFill>
              <a:srgbClr val="F2F2F2"/>
            </a:solidFill>
            <a:prstDash val="solid"/>
          </a:ln>
        </p:spPr>
      </p:sp>
      <p:sp>
        <p:nvSpPr>
          <p:cNvPr id="22" name="Shape 20"/>
          <p:cNvSpPr/>
          <p:nvPr/>
        </p:nvSpPr>
        <p:spPr>
          <a:xfrm>
            <a:off x="274320" y="3589934"/>
            <a:ext cx="73152" cy="657454"/>
          </a:xfrm>
          <a:prstGeom prst="rect">
            <a:avLst/>
          </a:prstGeom>
          <a:solidFill>
            <a:srgbClr val="2A9D8F"/>
          </a:solidFill>
          <a:ln w="12700">
            <a:solidFill>
              <a:srgbClr val="2A9D8F"/>
            </a:solidFill>
            <a:prstDash val="solid"/>
          </a:ln>
        </p:spPr>
      </p:sp>
      <p:sp>
        <p:nvSpPr>
          <p:cNvPr id="23" name="bounded_body"/>
          <p:cNvSpPr/>
          <p:nvPr/>
        </p:nvSpPr>
        <p:spPr>
          <a:xfrm>
            <a:off x="457200" y="3589934"/>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By end-2024</a:t>
            </a:r>
            <a:endParaRPr lang="en-US" sz="1800" dirty="0"/>
          </a:p>
        </p:txBody>
      </p:sp>
      <p:sp>
        <p:nvSpPr>
          <p:cNvPr id="24" name="bounded_body"/>
          <p:cNvSpPr/>
          <p:nvPr/>
        </p:nvSpPr>
        <p:spPr>
          <a:xfrm>
            <a:off x="2926080" y="3589934"/>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CPI back near 2.5%; soft landing achieved without recession</a:t>
            </a:r>
            <a:endParaRPr lang="en-US" sz="1800" dirty="0"/>
          </a:p>
        </p:txBody>
      </p:sp>
      <p:sp>
        <p:nvSpPr>
          <p:cNvPr id="25" name="Shape 23"/>
          <p:cNvSpPr/>
          <p:nvPr/>
        </p:nvSpPr>
        <p:spPr>
          <a:xfrm>
            <a:off x="274320" y="4302252"/>
            <a:ext cx="8595360" cy="512064"/>
          </a:xfrm>
          <a:prstGeom prst="rect">
            <a:avLst/>
          </a:prstGeom>
          <a:solidFill>
            <a:srgbClr val="FFEBEE"/>
          </a:solidFill>
          <a:ln w="12700">
            <a:solidFill>
              <a:srgbClr val="C0392B"/>
            </a:solidFill>
            <a:prstDash val="solid"/>
          </a:ln>
        </p:spPr>
      </p:sp>
      <p:sp>
        <p:nvSpPr>
          <p:cNvPr id="26" name="Shape 24"/>
          <p:cNvSpPr/>
          <p:nvPr/>
        </p:nvSpPr>
        <p:spPr>
          <a:xfrm>
            <a:off x="274320" y="4302252"/>
            <a:ext cx="64008" cy="512064"/>
          </a:xfrm>
          <a:prstGeom prst="rect">
            <a:avLst/>
          </a:prstGeom>
          <a:solidFill>
            <a:srgbClr val="C0392B"/>
          </a:solidFill>
          <a:ln w="12700">
            <a:solidFill>
              <a:srgbClr val="C0392B"/>
            </a:solidFill>
            <a:prstDash val="solid"/>
          </a:ln>
        </p:spPr>
      </p:sp>
      <p:sp>
        <p:nvSpPr>
          <p:cNvPr id="27"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Important: The Fed's transitory call in 2021 was the biggest forecasting error of the cycle - it cost about 6 months of late hiking.</a:t>
            </a:r>
            <a:endParaRPr lang="en-US" sz="1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13</Slides>
  <Notes>13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Pandemic Economics: COVID's Lasting Impact</dc:title>
  <dc:subject>PptxGenJS Presentation</dc:subject>
  <dc:creator>More Lessons Less Planning</dc:creator>
  <cp:lastModifiedBy>More Lessons Less Planning</cp:lastModifiedBy>
  <cp:revision>1</cp:revision>
  <dcterms:created xsi:type="dcterms:W3CDTF">2026-06-11T18:24:12Z</dcterms:created>
  <dcterms:modified xsi:type="dcterms:W3CDTF">2026-06-11T18:24:12Z</dcterms:modified>
</cp:coreProperties>
</file>